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494" r:id="rId1"/>
  </p:sldMasterIdLst>
  <p:notesMasterIdLst>
    <p:notesMasterId r:id="rId3"/>
  </p:notesMasterIdLst>
  <p:sldIdLst>
    <p:sldId id="260" r:id="rId2"/>
  </p:sldIdLst>
  <p:sldSz cx="30279975" cy="21386800"/>
  <p:notesSz cx="6735763" cy="9866313"/>
  <p:defaultTextStyle>
    <a:defPPr>
      <a:defRPr lang="lv-LV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6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4AF44A"/>
    <a:srgbClr val="7EFF6D"/>
    <a:srgbClr val="933D5C"/>
    <a:srgbClr val="A32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>
      <p:cViewPr>
        <p:scale>
          <a:sx n="33" d="100"/>
          <a:sy n="33" d="100"/>
        </p:scale>
        <p:origin x="1944" y="390"/>
      </p:cViewPr>
      <p:guideLst>
        <p:guide orient="horz" pos="6736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4552" tIns="47276" rIns="94552" bIns="47276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4552" tIns="47276" rIns="94552" bIns="47276" rtlCol="0"/>
          <a:lstStyle>
            <a:lvl1pPr algn="r">
              <a:defRPr sz="1200"/>
            </a:lvl1pPr>
          </a:lstStyle>
          <a:p>
            <a:fld id="{77B52648-55EB-487E-ABB8-18B96D91AC07}" type="datetimeFigureOut">
              <a:rPr lang="lv-LV" smtClean="0"/>
              <a:pPr/>
              <a:t>29.11.2019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0888" y="739775"/>
            <a:ext cx="52339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52" tIns="47276" rIns="94552" bIns="47276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2"/>
          </a:xfrm>
          <a:prstGeom prst="rect">
            <a:avLst/>
          </a:prstGeom>
        </p:spPr>
        <p:txBody>
          <a:bodyPr vert="horz" lIns="94552" tIns="47276" rIns="94552" bIns="472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4552" tIns="47276" rIns="94552" bIns="47276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4552" tIns="47276" rIns="94552" bIns="47276" rtlCol="0" anchor="b"/>
          <a:lstStyle>
            <a:lvl1pPr algn="r">
              <a:defRPr sz="1200"/>
            </a:lvl1pPr>
          </a:lstStyle>
          <a:p>
            <a:fld id="{54AB05BF-0972-4BB6-B5C3-4193A9C409D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3088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B05BF-0972-4BB6-B5C3-4193A9C409DC}" type="slidenum">
              <a:rPr lang="lv-LV" smtClean="0"/>
              <a:pPr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0101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997" y="3500110"/>
            <a:ext cx="22709981" cy="7445775"/>
          </a:xfrm>
        </p:spPr>
        <p:txBody>
          <a:bodyPr anchor="b"/>
          <a:lstStyle>
            <a:lvl1pPr algn="ctr">
              <a:defRPr sz="14902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997" y="11233022"/>
            <a:ext cx="22709981" cy="5163524"/>
          </a:xfrm>
        </p:spPr>
        <p:txBody>
          <a:bodyPr/>
          <a:lstStyle>
            <a:lvl1pPr marL="0" indent="0" algn="ctr">
              <a:buNone/>
              <a:defRPr sz="5961"/>
            </a:lvl1pPr>
            <a:lvl2pPr marL="1135502" indent="0" algn="ctr">
              <a:buNone/>
              <a:defRPr sz="4967"/>
            </a:lvl2pPr>
            <a:lvl3pPr marL="2271004" indent="0" algn="ctr">
              <a:buNone/>
              <a:defRPr sz="4470"/>
            </a:lvl3pPr>
            <a:lvl4pPr marL="3406506" indent="0" algn="ctr">
              <a:buNone/>
              <a:defRPr sz="3974"/>
            </a:lvl4pPr>
            <a:lvl5pPr marL="4542008" indent="0" algn="ctr">
              <a:buNone/>
              <a:defRPr sz="3974"/>
            </a:lvl5pPr>
            <a:lvl6pPr marL="5677510" indent="0" algn="ctr">
              <a:buNone/>
              <a:defRPr sz="3974"/>
            </a:lvl6pPr>
            <a:lvl7pPr marL="6813012" indent="0" algn="ctr">
              <a:buNone/>
              <a:defRPr sz="3974"/>
            </a:lvl7pPr>
            <a:lvl8pPr marL="7948513" indent="0" algn="ctr">
              <a:buNone/>
              <a:defRPr sz="3974"/>
            </a:lvl8pPr>
            <a:lvl9pPr marL="9084015" indent="0" algn="ctr">
              <a:buNone/>
              <a:defRPr sz="3974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D019-C99C-4B5C-A177-8F4BFB18FDBE}" type="datetimeFigureOut">
              <a:rPr lang="lv-LV" smtClean="0"/>
              <a:pPr/>
              <a:t>29.11.2019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540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D019-C99C-4B5C-A177-8F4BFB18FDBE}" type="datetimeFigureOut">
              <a:rPr lang="lv-LV" smtClean="0"/>
              <a:pPr/>
              <a:t>29.11.2019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080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9107" y="1138649"/>
            <a:ext cx="6529120" cy="181243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748" y="1138649"/>
            <a:ext cx="19208859" cy="181243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D019-C99C-4B5C-A177-8F4BFB18FDBE}" type="datetimeFigureOut">
              <a:rPr lang="lv-LV" smtClean="0"/>
              <a:pPr/>
              <a:t>29.11.2019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7714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D019-C99C-4B5C-A177-8F4BFB18FDBE}" type="datetimeFigureOut">
              <a:rPr lang="lv-LV" smtClean="0"/>
              <a:pPr/>
              <a:t>29.11.2019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340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978" y="5331851"/>
            <a:ext cx="26116478" cy="8896313"/>
          </a:xfrm>
        </p:spPr>
        <p:txBody>
          <a:bodyPr anchor="b"/>
          <a:lstStyle>
            <a:lvl1pPr>
              <a:defRPr sz="14902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978" y="14312327"/>
            <a:ext cx="26116478" cy="4678361"/>
          </a:xfrm>
        </p:spPr>
        <p:txBody>
          <a:bodyPr/>
          <a:lstStyle>
            <a:lvl1pPr marL="0" indent="0">
              <a:buNone/>
              <a:defRPr sz="5961">
                <a:solidFill>
                  <a:schemeClr val="tx1">
                    <a:tint val="75000"/>
                  </a:schemeClr>
                </a:solidFill>
              </a:defRPr>
            </a:lvl1pPr>
            <a:lvl2pPr marL="1135502" indent="0">
              <a:buNone/>
              <a:defRPr sz="4967">
                <a:solidFill>
                  <a:schemeClr val="tx1">
                    <a:tint val="75000"/>
                  </a:schemeClr>
                </a:solidFill>
              </a:defRPr>
            </a:lvl2pPr>
            <a:lvl3pPr marL="2271004" indent="0">
              <a:buNone/>
              <a:defRPr sz="4470">
                <a:solidFill>
                  <a:schemeClr val="tx1">
                    <a:tint val="75000"/>
                  </a:schemeClr>
                </a:solidFill>
              </a:defRPr>
            </a:lvl3pPr>
            <a:lvl4pPr marL="3406506" indent="0">
              <a:buNone/>
              <a:defRPr sz="3974">
                <a:solidFill>
                  <a:schemeClr val="tx1">
                    <a:tint val="75000"/>
                  </a:schemeClr>
                </a:solidFill>
              </a:defRPr>
            </a:lvl4pPr>
            <a:lvl5pPr marL="4542008" indent="0">
              <a:buNone/>
              <a:defRPr sz="3974">
                <a:solidFill>
                  <a:schemeClr val="tx1">
                    <a:tint val="75000"/>
                  </a:schemeClr>
                </a:solidFill>
              </a:defRPr>
            </a:lvl5pPr>
            <a:lvl6pPr marL="5677510" indent="0">
              <a:buNone/>
              <a:defRPr sz="3974">
                <a:solidFill>
                  <a:schemeClr val="tx1">
                    <a:tint val="75000"/>
                  </a:schemeClr>
                </a:solidFill>
              </a:defRPr>
            </a:lvl6pPr>
            <a:lvl7pPr marL="6813012" indent="0">
              <a:buNone/>
              <a:defRPr sz="3974">
                <a:solidFill>
                  <a:schemeClr val="tx1">
                    <a:tint val="75000"/>
                  </a:schemeClr>
                </a:solidFill>
              </a:defRPr>
            </a:lvl7pPr>
            <a:lvl8pPr marL="7948513" indent="0">
              <a:buNone/>
              <a:defRPr sz="3974">
                <a:solidFill>
                  <a:schemeClr val="tx1">
                    <a:tint val="75000"/>
                  </a:schemeClr>
                </a:solidFill>
              </a:defRPr>
            </a:lvl8pPr>
            <a:lvl9pPr marL="9084015" indent="0">
              <a:buNone/>
              <a:defRPr sz="39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D019-C99C-4B5C-A177-8F4BFB18FDBE}" type="datetimeFigureOut">
              <a:rPr lang="lv-LV" smtClean="0"/>
              <a:pPr/>
              <a:t>29.11.2019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382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748" y="5693245"/>
            <a:ext cx="12868989" cy="13569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9238" y="5693245"/>
            <a:ext cx="12868989" cy="13569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D019-C99C-4B5C-A177-8F4BFB18FDBE}" type="datetimeFigureOut">
              <a:rPr lang="lv-LV" smtClean="0"/>
              <a:pPr/>
              <a:t>29.11.2019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31370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1138651"/>
            <a:ext cx="26116478" cy="41337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693" y="5242738"/>
            <a:ext cx="12809848" cy="2569385"/>
          </a:xfrm>
        </p:spPr>
        <p:txBody>
          <a:bodyPr anchor="b"/>
          <a:lstStyle>
            <a:lvl1pPr marL="0" indent="0">
              <a:buNone/>
              <a:defRPr sz="5961" b="1"/>
            </a:lvl1pPr>
            <a:lvl2pPr marL="1135502" indent="0">
              <a:buNone/>
              <a:defRPr sz="4967" b="1"/>
            </a:lvl2pPr>
            <a:lvl3pPr marL="2271004" indent="0">
              <a:buNone/>
              <a:defRPr sz="4470" b="1"/>
            </a:lvl3pPr>
            <a:lvl4pPr marL="3406506" indent="0">
              <a:buNone/>
              <a:defRPr sz="3974" b="1"/>
            </a:lvl4pPr>
            <a:lvl5pPr marL="4542008" indent="0">
              <a:buNone/>
              <a:defRPr sz="3974" b="1"/>
            </a:lvl5pPr>
            <a:lvl6pPr marL="5677510" indent="0">
              <a:buNone/>
              <a:defRPr sz="3974" b="1"/>
            </a:lvl6pPr>
            <a:lvl7pPr marL="6813012" indent="0">
              <a:buNone/>
              <a:defRPr sz="3974" b="1"/>
            </a:lvl7pPr>
            <a:lvl8pPr marL="7948513" indent="0">
              <a:buNone/>
              <a:defRPr sz="3974" b="1"/>
            </a:lvl8pPr>
            <a:lvl9pPr marL="9084015" indent="0">
              <a:buNone/>
              <a:defRPr sz="397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693" y="7812123"/>
            <a:ext cx="12809848" cy="11490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9238" y="5242738"/>
            <a:ext cx="12872933" cy="2569385"/>
          </a:xfrm>
        </p:spPr>
        <p:txBody>
          <a:bodyPr anchor="b"/>
          <a:lstStyle>
            <a:lvl1pPr marL="0" indent="0">
              <a:buNone/>
              <a:defRPr sz="5961" b="1"/>
            </a:lvl1pPr>
            <a:lvl2pPr marL="1135502" indent="0">
              <a:buNone/>
              <a:defRPr sz="4967" b="1"/>
            </a:lvl2pPr>
            <a:lvl3pPr marL="2271004" indent="0">
              <a:buNone/>
              <a:defRPr sz="4470" b="1"/>
            </a:lvl3pPr>
            <a:lvl4pPr marL="3406506" indent="0">
              <a:buNone/>
              <a:defRPr sz="3974" b="1"/>
            </a:lvl4pPr>
            <a:lvl5pPr marL="4542008" indent="0">
              <a:buNone/>
              <a:defRPr sz="3974" b="1"/>
            </a:lvl5pPr>
            <a:lvl6pPr marL="5677510" indent="0">
              <a:buNone/>
              <a:defRPr sz="3974" b="1"/>
            </a:lvl6pPr>
            <a:lvl7pPr marL="6813012" indent="0">
              <a:buNone/>
              <a:defRPr sz="3974" b="1"/>
            </a:lvl7pPr>
            <a:lvl8pPr marL="7948513" indent="0">
              <a:buNone/>
              <a:defRPr sz="3974" b="1"/>
            </a:lvl8pPr>
            <a:lvl9pPr marL="9084015" indent="0">
              <a:buNone/>
              <a:defRPr sz="397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9238" y="7812123"/>
            <a:ext cx="12872933" cy="11490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D019-C99C-4B5C-A177-8F4BFB18FDBE}" type="datetimeFigureOut">
              <a:rPr lang="lv-LV" smtClean="0"/>
              <a:pPr/>
              <a:t>29.11.2019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981944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D019-C99C-4B5C-A177-8F4BFB18FDBE}" type="datetimeFigureOut">
              <a:rPr lang="lv-LV" smtClean="0"/>
              <a:pPr/>
              <a:t>29.11.2019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9220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D019-C99C-4B5C-A177-8F4BFB18FDBE}" type="datetimeFigureOut">
              <a:rPr lang="lv-LV" smtClean="0"/>
              <a:pPr/>
              <a:t>29.11.2019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7123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4" y="1425787"/>
            <a:ext cx="9766079" cy="4990253"/>
          </a:xfrm>
        </p:spPr>
        <p:txBody>
          <a:bodyPr anchor="b"/>
          <a:lstStyle>
            <a:lvl1pPr>
              <a:defRPr sz="7948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933" y="3079305"/>
            <a:ext cx="15329237" cy="15198490"/>
          </a:xfrm>
        </p:spPr>
        <p:txBody>
          <a:bodyPr/>
          <a:lstStyle>
            <a:lvl1pPr>
              <a:defRPr sz="7948"/>
            </a:lvl1pPr>
            <a:lvl2pPr>
              <a:defRPr sz="6954"/>
            </a:lvl2pPr>
            <a:lvl3pPr>
              <a:defRPr sz="5961"/>
            </a:lvl3pPr>
            <a:lvl4pPr>
              <a:defRPr sz="4967"/>
            </a:lvl4pPr>
            <a:lvl5pPr>
              <a:defRPr sz="4967"/>
            </a:lvl5pPr>
            <a:lvl6pPr>
              <a:defRPr sz="4967"/>
            </a:lvl6pPr>
            <a:lvl7pPr>
              <a:defRPr sz="4967"/>
            </a:lvl7pPr>
            <a:lvl8pPr>
              <a:defRPr sz="4967"/>
            </a:lvl8pPr>
            <a:lvl9pPr>
              <a:defRPr sz="49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694" y="6416040"/>
            <a:ext cx="9766079" cy="11886508"/>
          </a:xfrm>
        </p:spPr>
        <p:txBody>
          <a:bodyPr/>
          <a:lstStyle>
            <a:lvl1pPr marL="0" indent="0">
              <a:buNone/>
              <a:defRPr sz="3974"/>
            </a:lvl1pPr>
            <a:lvl2pPr marL="1135502" indent="0">
              <a:buNone/>
              <a:defRPr sz="3477"/>
            </a:lvl2pPr>
            <a:lvl3pPr marL="2271004" indent="0">
              <a:buNone/>
              <a:defRPr sz="2980"/>
            </a:lvl3pPr>
            <a:lvl4pPr marL="3406506" indent="0">
              <a:buNone/>
              <a:defRPr sz="2484"/>
            </a:lvl4pPr>
            <a:lvl5pPr marL="4542008" indent="0">
              <a:buNone/>
              <a:defRPr sz="2484"/>
            </a:lvl5pPr>
            <a:lvl6pPr marL="5677510" indent="0">
              <a:buNone/>
              <a:defRPr sz="2484"/>
            </a:lvl6pPr>
            <a:lvl7pPr marL="6813012" indent="0">
              <a:buNone/>
              <a:defRPr sz="2484"/>
            </a:lvl7pPr>
            <a:lvl8pPr marL="7948513" indent="0">
              <a:buNone/>
              <a:defRPr sz="2484"/>
            </a:lvl8pPr>
            <a:lvl9pPr marL="9084015" indent="0">
              <a:buNone/>
              <a:defRPr sz="24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D019-C99C-4B5C-A177-8F4BFB18FDBE}" type="datetimeFigureOut">
              <a:rPr lang="lv-LV" smtClean="0"/>
              <a:pPr/>
              <a:t>29.11.2019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936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4" y="1425787"/>
            <a:ext cx="9766079" cy="4990253"/>
          </a:xfrm>
        </p:spPr>
        <p:txBody>
          <a:bodyPr anchor="b"/>
          <a:lstStyle>
            <a:lvl1pPr>
              <a:defRPr sz="7948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933" y="3079305"/>
            <a:ext cx="15329237" cy="15198490"/>
          </a:xfrm>
        </p:spPr>
        <p:txBody>
          <a:bodyPr/>
          <a:lstStyle>
            <a:lvl1pPr marL="0" indent="0">
              <a:buNone/>
              <a:defRPr sz="7948"/>
            </a:lvl1pPr>
            <a:lvl2pPr marL="1135502" indent="0">
              <a:buNone/>
              <a:defRPr sz="6954"/>
            </a:lvl2pPr>
            <a:lvl3pPr marL="2271004" indent="0">
              <a:buNone/>
              <a:defRPr sz="5961"/>
            </a:lvl3pPr>
            <a:lvl4pPr marL="3406506" indent="0">
              <a:buNone/>
              <a:defRPr sz="4967"/>
            </a:lvl4pPr>
            <a:lvl5pPr marL="4542008" indent="0">
              <a:buNone/>
              <a:defRPr sz="4967"/>
            </a:lvl5pPr>
            <a:lvl6pPr marL="5677510" indent="0">
              <a:buNone/>
              <a:defRPr sz="4967"/>
            </a:lvl6pPr>
            <a:lvl7pPr marL="6813012" indent="0">
              <a:buNone/>
              <a:defRPr sz="4967"/>
            </a:lvl7pPr>
            <a:lvl8pPr marL="7948513" indent="0">
              <a:buNone/>
              <a:defRPr sz="4967"/>
            </a:lvl8pPr>
            <a:lvl9pPr marL="9084015" indent="0">
              <a:buNone/>
              <a:defRPr sz="4967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694" y="6416040"/>
            <a:ext cx="9766079" cy="11886508"/>
          </a:xfrm>
        </p:spPr>
        <p:txBody>
          <a:bodyPr/>
          <a:lstStyle>
            <a:lvl1pPr marL="0" indent="0">
              <a:buNone/>
              <a:defRPr sz="3974"/>
            </a:lvl1pPr>
            <a:lvl2pPr marL="1135502" indent="0">
              <a:buNone/>
              <a:defRPr sz="3477"/>
            </a:lvl2pPr>
            <a:lvl3pPr marL="2271004" indent="0">
              <a:buNone/>
              <a:defRPr sz="2980"/>
            </a:lvl3pPr>
            <a:lvl4pPr marL="3406506" indent="0">
              <a:buNone/>
              <a:defRPr sz="2484"/>
            </a:lvl4pPr>
            <a:lvl5pPr marL="4542008" indent="0">
              <a:buNone/>
              <a:defRPr sz="2484"/>
            </a:lvl5pPr>
            <a:lvl6pPr marL="5677510" indent="0">
              <a:buNone/>
              <a:defRPr sz="2484"/>
            </a:lvl6pPr>
            <a:lvl7pPr marL="6813012" indent="0">
              <a:buNone/>
              <a:defRPr sz="2484"/>
            </a:lvl7pPr>
            <a:lvl8pPr marL="7948513" indent="0">
              <a:buNone/>
              <a:defRPr sz="2484"/>
            </a:lvl8pPr>
            <a:lvl9pPr marL="9084015" indent="0">
              <a:buNone/>
              <a:defRPr sz="24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D019-C99C-4B5C-A177-8F4BFB18FDBE}" type="datetimeFigureOut">
              <a:rPr lang="lv-LV" smtClean="0"/>
              <a:pPr/>
              <a:t>29.11.2019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29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749" y="1138651"/>
            <a:ext cx="26116478" cy="4133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749" y="5693245"/>
            <a:ext cx="26116478" cy="13569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748" y="19822397"/>
            <a:ext cx="6812994" cy="1138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CD019-C99C-4B5C-A177-8F4BFB18FDBE}" type="datetimeFigureOut">
              <a:rPr lang="lv-LV" smtClean="0"/>
              <a:pPr/>
              <a:t>29.11.2019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30242" y="19822397"/>
            <a:ext cx="10219492" cy="1138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5233" y="19822397"/>
            <a:ext cx="6812994" cy="1138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B46B-76B5-4EB8-ADFE-EB7BBF6DE4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630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</p:sldLayoutIdLst>
  <p:txStyles>
    <p:titleStyle>
      <a:lvl1pPr algn="l" defTabSz="2271004" rtl="0" eaLnBrk="1" latinLnBrk="0" hangingPunct="1">
        <a:lnSpc>
          <a:spcPct val="90000"/>
        </a:lnSpc>
        <a:spcBef>
          <a:spcPct val="0"/>
        </a:spcBef>
        <a:buNone/>
        <a:defRPr sz="109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751" indent="-567751" algn="l" defTabSz="2271004" rtl="0" eaLnBrk="1" latinLnBrk="0" hangingPunct="1">
        <a:lnSpc>
          <a:spcPct val="90000"/>
        </a:lnSpc>
        <a:spcBef>
          <a:spcPts val="2484"/>
        </a:spcBef>
        <a:buFont typeface="Arial" panose="020B0604020202020204" pitchFamily="34" charset="0"/>
        <a:buChar char="•"/>
        <a:defRPr sz="6954" kern="1200">
          <a:solidFill>
            <a:schemeClr val="tx1"/>
          </a:solidFill>
          <a:latin typeface="+mn-lt"/>
          <a:ea typeface="+mn-ea"/>
          <a:cs typeface="+mn-cs"/>
        </a:defRPr>
      </a:lvl1pPr>
      <a:lvl2pPr marL="1703253" indent="-567751" algn="l" defTabSz="2271004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5961" kern="1200">
          <a:solidFill>
            <a:schemeClr val="tx1"/>
          </a:solidFill>
          <a:latin typeface="+mn-lt"/>
          <a:ea typeface="+mn-ea"/>
          <a:cs typeface="+mn-cs"/>
        </a:defRPr>
      </a:lvl2pPr>
      <a:lvl3pPr marL="2838755" indent="-567751" algn="l" defTabSz="2271004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967" kern="1200">
          <a:solidFill>
            <a:schemeClr val="tx1"/>
          </a:solidFill>
          <a:latin typeface="+mn-lt"/>
          <a:ea typeface="+mn-ea"/>
          <a:cs typeface="+mn-cs"/>
        </a:defRPr>
      </a:lvl3pPr>
      <a:lvl4pPr marL="3974257" indent="-567751" algn="l" defTabSz="2271004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9759" indent="-567751" algn="l" defTabSz="2271004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5261" indent="-567751" algn="l" defTabSz="2271004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80762" indent="-567751" algn="l" defTabSz="2271004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6264" indent="-567751" algn="l" defTabSz="2271004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51766" indent="-567751" algn="l" defTabSz="2271004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2271004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502" algn="l" defTabSz="2271004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1004" algn="l" defTabSz="2271004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6506" algn="l" defTabSz="2271004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2008" algn="l" defTabSz="2271004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7510" algn="l" defTabSz="2271004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3012" algn="l" defTabSz="2271004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8513" algn="l" defTabSz="2271004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4015" algn="l" defTabSz="2271004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5000">
              <a:srgbClr val="00B050"/>
            </a:gs>
            <a:gs pos="64000">
              <a:schemeClr val="accent6">
                <a:lumMod val="0"/>
                <a:lumOff val="100000"/>
              </a:schemeClr>
            </a:gs>
            <a:gs pos="83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27"/>
          <a:stretch/>
        </p:blipFill>
        <p:spPr>
          <a:xfrm>
            <a:off x="23772129" y="13403373"/>
            <a:ext cx="6153707" cy="7254266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996187" y="3549600"/>
            <a:ext cx="21473392" cy="928694"/>
          </a:xfrm>
        </p:spPr>
        <p:txBody>
          <a:bodyPr>
            <a:normAutofit fontScale="90000"/>
          </a:bodyPr>
          <a:lstStyle/>
          <a:p>
            <a:br>
              <a:rPr lang="lv-LV" sz="3600" dirty="0">
                <a:solidFill>
                  <a:schemeClr val="accent3"/>
                </a:solidFill>
              </a:rPr>
            </a:br>
            <a:r>
              <a:rPr lang="lv-LV" sz="3600" b="1" dirty="0">
                <a:solidFill>
                  <a:srgbClr val="FF0000"/>
                </a:solidFill>
              </a:rPr>
              <a:t> </a:t>
            </a:r>
            <a:br>
              <a:rPr lang="lv-LV" sz="3600" b="1" dirty="0">
                <a:solidFill>
                  <a:srgbClr val="FF0000"/>
                </a:solidFill>
                <a:latin typeface="Baskerville Old Face" pitchFamily="18" charset="0"/>
              </a:rPr>
            </a:br>
            <a:endParaRPr lang="lv-LV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1866249" y="9218500"/>
            <a:ext cx="615405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/>
              <a:t>Dāvis </a:t>
            </a:r>
            <a:r>
              <a:rPr lang="lv-LV" sz="4000" b="1" dirty="0" err="1"/>
              <a:t>Grinevics</a:t>
            </a:r>
            <a:endParaRPr lang="lv-LV" sz="4000" b="1" dirty="0"/>
          </a:p>
          <a:p>
            <a:pPr algn="ctr"/>
            <a:r>
              <a:rPr lang="lv-LV" sz="2800" b="1" dirty="0">
                <a:solidFill>
                  <a:schemeClr val="dk1"/>
                </a:solidFill>
              </a:rPr>
              <a:t>«Lauksaimniecības inženierzinātne»</a:t>
            </a:r>
          </a:p>
          <a:p>
            <a:pPr algn="ctr"/>
            <a:r>
              <a:rPr lang="lv-LV" sz="2800" b="1" dirty="0">
                <a:solidFill>
                  <a:schemeClr val="dk1"/>
                </a:solidFill>
              </a:rPr>
              <a:t>4. kursa students </a:t>
            </a:r>
            <a:endParaRPr lang="lv-LV" sz="3600" b="1" dirty="0">
              <a:solidFill>
                <a:schemeClr val="dk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94972" y="122030"/>
            <a:ext cx="18794088" cy="206210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lv-LV" sz="6000" b="1" dirty="0"/>
              <a:t>P</a:t>
            </a:r>
            <a:r>
              <a:rPr lang="lv-LV" sz="5600" b="1" dirty="0"/>
              <a:t>rofesora </a:t>
            </a:r>
            <a:r>
              <a:rPr lang="lv-LV" sz="7200" b="1" dirty="0"/>
              <a:t>Oļģerta Ozola </a:t>
            </a:r>
            <a:r>
              <a:rPr lang="lv-LV" sz="5600" b="1" dirty="0"/>
              <a:t>stipendiāts- Dāvis </a:t>
            </a:r>
            <a:r>
              <a:rPr lang="lv-LV" sz="5600" b="1" dirty="0" err="1"/>
              <a:t>Grinevics</a:t>
            </a:r>
            <a:endParaRPr lang="lv-LV" sz="5600" b="1" dirty="0"/>
          </a:p>
          <a:p>
            <a:pPr algn="ctr"/>
            <a:r>
              <a:rPr lang="lv-LV" sz="5400" b="1" dirty="0"/>
              <a:t>2019./2020. </a:t>
            </a:r>
            <a:r>
              <a:rPr lang="lv-LV" sz="5600" b="1" dirty="0"/>
              <a:t>studiju gads</a:t>
            </a:r>
          </a:p>
        </p:txBody>
      </p:sp>
      <p:pic>
        <p:nvPicPr>
          <p:cNvPr id="36" name="Picture 4" descr="C:\Users\Lietotajs\Desktop\Documents\Imants_Nulle\MI_dokumenti\INFO_par_institutu\MI_Simbolika\MI_SIMB_2V\MI_Emblema_Kopsal_20_Jun4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8" y="122031"/>
            <a:ext cx="4569528" cy="2062102"/>
          </a:xfrm>
          <a:prstGeom prst="rect">
            <a:avLst/>
          </a:prstGeom>
          <a:solidFill>
            <a:schemeClr val="bg1">
              <a:lumMod val="95000"/>
            </a:schemeClr>
          </a:solidFill>
          <a:extLst/>
        </p:spPr>
      </p:pic>
      <p:sp>
        <p:nvSpPr>
          <p:cNvPr id="3" name="TextBox 2"/>
          <p:cNvSpPr txBox="1"/>
          <p:nvPr/>
        </p:nvSpPr>
        <p:spPr>
          <a:xfrm>
            <a:off x="149739" y="2297361"/>
            <a:ext cx="11895121" cy="22298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lv-LV" sz="2800" b="1" dirty="0"/>
              <a:t>Dāvis </a:t>
            </a:r>
            <a:r>
              <a:rPr lang="lv-LV" sz="2800" b="1" dirty="0" err="1"/>
              <a:t>Grinevics</a:t>
            </a:r>
            <a:r>
              <a:rPr lang="lv-LV" sz="2800" b="1" dirty="0"/>
              <a:t> </a:t>
            </a:r>
            <a:r>
              <a:rPr lang="lv-LV" sz="2800" dirty="0"/>
              <a:t>ir no Jelgavas pievārtes-Ozolniekiem.</a:t>
            </a:r>
            <a:r>
              <a:rPr lang="en-US" sz="2800" dirty="0"/>
              <a:t> </a:t>
            </a:r>
            <a:r>
              <a:rPr lang="lv-LV" sz="2800" dirty="0"/>
              <a:t>Viņš ir beidzis Ozolnieku vidusskolu, kur mācījās matemātikas novirziena klasē, jo Dāvim jau skolas laikā patika darbošanās ar skaitļiem un uzdevumu risināšana. Tipiskā </a:t>
            </a:r>
            <a:r>
              <a:rPr lang="lv-LV" sz="2800" dirty="0" err="1"/>
              <a:t>Mehu</a:t>
            </a:r>
            <a:r>
              <a:rPr lang="lv-LV" sz="2800" dirty="0"/>
              <a:t> būtība “patīk dzelži” bija pamatā izvēlei studiju gaitas saistīt ar Tehnisko fakultāti, kuru absolvējis arī Dāvja brālis. </a:t>
            </a:r>
            <a:r>
              <a:rPr lang="lv-LV" sz="2800" i="1" dirty="0"/>
              <a:t>Tā visa </a:t>
            </a:r>
            <a:r>
              <a:rPr lang="lv-LV" sz="2800" i="1" dirty="0" err="1"/>
              <a:t>Mehu</a:t>
            </a:r>
            <a:r>
              <a:rPr lang="lv-LV" sz="2800" i="1" dirty="0"/>
              <a:t> padarīšana pievilka. </a:t>
            </a:r>
            <a:r>
              <a:rPr lang="lv-LV" sz="2800" dirty="0"/>
              <a:t> </a:t>
            </a:r>
            <a:endParaRPr lang="lv-LV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66779" y="4674095"/>
            <a:ext cx="7778081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sz="2800" b="1" dirty="0"/>
              <a:t>Studiju laiks </a:t>
            </a:r>
          </a:p>
          <a:p>
            <a:pPr algn="just"/>
            <a:r>
              <a:rPr lang="lv-LV" sz="2800" dirty="0"/>
              <a:t>Dāvim vislabāk patika un padevās  studiju kurss </a:t>
            </a:r>
            <a:r>
              <a:rPr lang="lv-LV" sz="2800" i="1" dirty="0" err="1"/>
              <a:t>Teo-</a:t>
            </a:r>
            <a:r>
              <a:rPr lang="lv-LV" sz="2800" i="1" dirty="0"/>
              <a:t> </a:t>
            </a:r>
            <a:r>
              <a:rPr lang="lv-LV" sz="2800" i="1" dirty="0" err="1"/>
              <a:t>rētiskā</a:t>
            </a:r>
            <a:r>
              <a:rPr lang="lv-LV" sz="2800" i="1" dirty="0"/>
              <a:t> mehānika</a:t>
            </a:r>
            <a:r>
              <a:rPr lang="lv-LV" sz="2800" dirty="0"/>
              <a:t>, kurā netrūka sarežģītu aprēķinu, lai nokļūtu pie vēlamā rezultāta. Jaunietis uzsver, ka liela nozīme ir studiju kursa pasniedzējam gan lai </a:t>
            </a:r>
            <a:r>
              <a:rPr lang="lv-LV" sz="2800" dirty="0" err="1"/>
              <a:t>ie-</a:t>
            </a:r>
            <a:r>
              <a:rPr lang="lv-LV" sz="2800" dirty="0"/>
              <a:t> interesētu studentus, gan lai viņus veiksmīgi </a:t>
            </a:r>
            <a:r>
              <a:rPr lang="lv-LV" sz="2800" dirty="0" err="1"/>
              <a:t>apmā-cītu.</a:t>
            </a:r>
            <a:r>
              <a:rPr lang="lv-LV" sz="2800" dirty="0"/>
              <a:t> Dāvis saka lielu paldies lektoram Mārtiņam </a:t>
            </a:r>
            <a:r>
              <a:rPr lang="lv-LV" sz="2800" dirty="0" err="1"/>
              <a:t>Dauvartam</a:t>
            </a:r>
            <a:r>
              <a:rPr lang="lv-LV" sz="28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38032" y="15552824"/>
            <a:ext cx="7421833" cy="526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lv-LV" sz="2800" b="1" dirty="0"/>
              <a:t>Vaļasprieks un brīvais laiks</a:t>
            </a:r>
          </a:p>
          <a:p>
            <a:pPr algn="just"/>
            <a:r>
              <a:rPr lang="lv-LV" sz="2800" dirty="0"/>
              <a:t>Savulaik Dāvja liela aizraušanās bija volejbols, viņš 2009. gadā Rīgas volejbola skolā kļuva  par Latvijas čempionu.</a:t>
            </a:r>
          </a:p>
          <a:p>
            <a:pPr algn="just"/>
            <a:r>
              <a:rPr lang="lv-LV" sz="2800" dirty="0"/>
              <a:t>Nopietna un interesanta Dāvja aizraušanās ir militārā joma - viņš 10 gadus ir bijis jaunsargs, tagad ir zemessargs un ir bijis jaunsargu instruktors Ozolnieku novadā. «</a:t>
            </a:r>
            <a:r>
              <a:rPr lang="lv-LV" sz="2800" i="1" dirty="0"/>
              <a:t>Kas tieši Zemessardzē ir vilinošs? Man tā ir brīvā laika pavadīšana, apgūstot dažādas militāras jomas, kā arī iespēja uzvilkt formastērpu, kurā no sirds jūties kā  daļa no Latvijas valsts</a:t>
            </a:r>
            <a:r>
              <a:rPr lang="lv-LV" sz="2800" dirty="0"/>
              <a:t>.»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72426" y="15967971"/>
            <a:ext cx="9091656" cy="42165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lv-LV" sz="2800" b="1" dirty="0"/>
              <a:t>Dāvja </a:t>
            </a:r>
            <a:r>
              <a:rPr lang="lv-LV" sz="2800" b="1" dirty="0" err="1"/>
              <a:t>Grinevica</a:t>
            </a:r>
            <a:r>
              <a:rPr lang="lv-LV" sz="2800" b="1" dirty="0"/>
              <a:t> vēlējums esošiem un topošiem </a:t>
            </a:r>
            <a:r>
              <a:rPr lang="lv-LV" sz="2800" b="1" dirty="0" err="1"/>
              <a:t>Mehiem</a:t>
            </a:r>
            <a:r>
              <a:rPr lang="lv-LV" sz="2800" dirty="0"/>
              <a:t>: </a:t>
            </a:r>
          </a:p>
          <a:p>
            <a:pPr algn="just"/>
            <a:r>
              <a:rPr lang="lv-LV" sz="3000" b="1" i="1" dirty="0"/>
              <a:t>‘’</a:t>
            </a:r>
            <a:r>
              <a:rPr lang="lv-LV" sz="3000" b="1" i="1" dirty="0" err="1"/>
              <a:t>Mehs</a:t>
            </a:r>
            <a:r>
              <a:rPr lang="lv-LV" sz="3000" b="1" i="1" dirty="0"/>
              <a:t>’’, tas nav tikai vārds, bet dzīvesstils. Katram jaunietim novēlu izjust studiju ‘’garšu’’, piedzīvojumus un to, ko spēj dot augstskola un Tehniskā fakultāte. </a:t>
            </a:r>
            <a:r>
              <a:rPr lang="lv-LV" sz="3000" b="1" i="1" dirty="0" err="1"/>
              <a:t>Mehu</a:t>
            </a:r>
            <a:r>
              <a:rPr lang="lv-LV" sz="3000" b="1" i="1" dirty="0"/>
              <a:t> saimē esam pieraduši iestāties cits par citu, tāpēc nekad nav problēmu </a:t>
            </a:r>
            <a:r>
              <a:rPr lang="lv-LV" sz="3000" b="1" i="1" dirty="0" err="1"/>
              <a:t>Meham</a:t>
            </a:r>
            <a:r>
              <a:rPr lang="lv-LV" sz="3000" b="1" i="1" dirty="0"/>
              <a:t> ar </a:t>
            </a:r>
            <a:r>
              <a:rPr lang="lv-LV" sz="3000" b="1" i="1" dirty="0" err="1"/>
              <a:t>Mehu</a:t>
            </a:r>
            <a:r>
              <a:rPr lang="lv-LV" sz="3000" b="1" i="1" dirty="0"/>
              <a:t> saprasties. Jebkurš, kuram sirdī ir īstais </a:t>
            </a:r>
            <a:r>
              <a:rPr lang="lv-LV" sz="3000" b="1" i="1" dirty="0" err="1"/>
              <a:t>Mehu</a:t>
            </a:r>
            <a:r>
              <a:rPr lang="lv-LV" sz="3000" b="1" i="1" dirty="0"/>
              <a:t> gars, nenoliedzami veiksmīgi soļos pa karjeras un dzīves kāpnēm, jo esam raduši tikt ar problēmām galā un neapstāties.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38032" y="20668580"/>
            <a:ext cx="23407609" cy="52322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lv-LV" sz="2800" dirty="0"/>
              <a:t>                                               </a:t>
            </a:r>
            <a:r>
              <a:rPr lang="lv-LV" sz="2000" dirty="0"/>
              <a:t>Ja esi sekmīgs Tehniskās fakultātes students, Tu vari kļūt par O.Ozola stipendiātu. Stipendijas apmērs 130 eiro mēnesī.  </a:t>
            </a:r>
            <a:r>
              <a:rPr lang="lv-LV" sz="2000" b="1" dirty="0"/>
              <a:t>Stipendijas nolikums </a:t>
            </a:r>
            <a:r>
              <a:rPr lang="lv-LV" sz="2000" dirty="0"/>
              <a:t>LLU un TF mājas lapās: </a:t>
            </a:r>
            <a:r>
              <a:rPr lang="lv-LV" sz="2000" dirty="0" err="1"/>
              <a:t>www.llu.lv</a:t>
            </a:r>
            <a:r>
              <a:rPr lang="lv-LV" sz="2000" dirty="0"/>
              <a:t>; </a:t>
            </a:r>
            <a:r>
              <a:rPr lang="lv-LV" sz="2000" dirty="0" err="1"/>
              <a:t>www.tf.llu.lv</a:t>
            </a:r>
            <a:r>
              <a:rPr lang="lv-LV" sz="20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6780" y="8213526"/>
            <a:ext cx="7778080" cy="2107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/>
              <a:t>Dāvis sevi raksturo kā apņēmīgu un </a:t>
            </a:r>
            <a:r>
              <a:rPr lang="lv-LV" sz="3200" b="1" dirty="0" err="1"/>
              <a:t>mērķtie-</a:t>
            </a:r>
            <a:r>
              <a:rPr lang="lv-LV" sz="3200" b="1" dirty="0"/>
              <a:t> </a:t>
            </a:r>
            <a:r>
              <a:rPr lang="lv-LV" sz="3200" b="1" dirty="0" err="1"/>
              <a:t>cīgu</a:t>
            </a:r>
            <a:r>
              <a:rPr lang="lv-LV" sz="3200" b="1" dirty="0"/>
              <a:t>. Viņš  ļoti labi prot plānot darāmo un ir radis visu izdarīt laikā. Viņam patīk </a:t>
            </a:r>
            <a:r>
              <a:rPr lang="lv-LV" sz="3200" b="1" dirty="0" err="1"/>
              <a:t>izaicinā-</a:t>
            </a:r>
            <a:r>
              <a:rPr lang="lv-LV" sz="3200" b="1" dirty="0"/>
              <a:t> jumi un palīdzēt citiem cilvēkiem.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20305" y="6715638"/>
            <a:ext cx="12025337" cy="206210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lv-LV" sz="3200" b="1" dirty="0">
                <a:solidFill>
                  <a:srgbClr val="000000"/>
                </a:solidFill>
              </a:rPr>
              <a:t>Mehānikas institūta mācībspēki par Dāvi teic:</a:t>
            </a:r>
          </a:p>
          <a:p>
            <a:pPr lvl="0" algn="just"/>
            <a:r>
              <a:rPr lang="lv-LV" sz="3200" b="1" i="1" dirty="0"/>
              <a:t>«Viņš ir mērķtiecīgs, pārliecināts par to, ko dara. Viņš ir </a:t>
            </a:r>
            <a:r>
              <a:rPr lang="lv-LV" sz="3200" b="1" i="1" dirty="0" err="1"/>
              <a:t>Mehu</a:t>
            </a:r>
            <a:r>
              <a:rPr lang="lv-LV" sz="3200" b="1" i="1" dirty="0"/>
              <a:t> un TF patriots.»</a:t>
            </a:r>
          </a:p>
          <a:p>
            <a:pPr lvl="0" algn="just"/>
            <a:r>
              <a:rPr lang="lv-LV" sz="3200" b="1" i="1" dirty="0"/>
              <a:t>«Mērķtiecīgs mācībās un neatlaidīgs nosprausto mērķu sasniegšanā.»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923" y="2297361"/>
            <a:ext cx="5162325" cy="69754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6" y="10907174"/>
            <a:ext cx="6282484" cy="43982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8020305" y="2326227"/>
            <a:ext cx="12021545" cy="422697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lv-LV" sz="3000" b="1" dirty="0" err="1"/>
              <a:t>D.Grinevica</a:t>
            </a:r>
            <a:r>
              <a:rPr lang="lv-LV" sz="3000" b="1" dirty="0"/>
              <a:t> iespaidi par profesoru O.Ozolu</a:t>
            </a:r>
            <a:r>
              <a:rPr lang="lv-LV" sz="3000" dirty="0"/>
              <a:t>: </a:t>
            </a:r>
            <a:r>
              <a:rPr lang="lv-LV" sz="3000" b="1" i="1" dirty="0"/>
              <a:t>‘’Mūžu dzīvo, mūžu mācies’’- šie četri vārdi pilnīgi atklāj O. Ozola personības būtību.</a:t>
            </a:r>
          </a:p>
          <a:p>
            <a:pPr algn="just"/>
            <a:r>
              <a:rPr lang="lv-LV" sz="3000" b="1" i="1" dirty="0"/>
              <a:t>    Cilvēks, kurš dzimis ar gaišu, gudru un mērķtiecīgu prātu strādnieku </a:t>
            </a:r>
            <a:r>
              <a:rPr lang="lv-LV" sz="3000" b="1" i="1" dirty="0" err="1"/>
              <a:t>ģi-</a:t>
            </a:r>
            <a:r>
              <a:rPr lang="lv-LV" sz="3000" b="1" i="1" dirty="0"/>
              <a:t> </a:t>
            </a:r>
            <a:r>
              <a:rPr lang="lv-LV" sz="3000" b="1" i="1" dirty="0" err="1"/>
              <a:t>menē</a:t>
            </a:r>
            <a:r>
              <a:rPr lang="lv-LV" sz="3000" b="1" i="1" dirty="0"/>
              <a:t> un, pateicoties savai zinātkārei un vēlmei iegūt arvien plašākas </a:t>
            </a:r>
            <a:r>
              <a:rPr lang="lv-LV" sz="3000" b="1" i="1" dirty="0" err="1"/>
              <a:t>zinā-</a:t>
            </a:r>
            <a:endParaRPr lang="lv-LV" sz="3000" b="1" i="1" dirty="0"/>
          </a:p>
          <a:p>
            <a:pPr algn="just"/>
            <a:r>
              <a:rPr lang="lv-LV" sz="3000" b="1" i="1" dirty="0" err="1"/>
              <a:t>šanas</a:t>
            </a:r>
            <a:r>
              <a:rPr lang="lv-LV" sz="3000" b="1" i="1" dirty="0"/>
              <a:t>, vēlāk izpelnījies vairākus apbalvojumus. </a:t>
            </a:r>
          </a:p>
          <a:p>
            <a:pPr algn="just"/>
            <a:r>
              <a:rPr lang="lv-LV" sz="3000" b="1" i="1" dirty="0"/>
              <a:t>   Personība, kura radījusi fakultāti, kas ir devusi iespēju citām personībām kļūt izcilām.</a:t>
            </a:r>
          </a:p>
          <a:p>
            <a:pPr algn="just"/>
            <a:r>
              <a:rPr lang="lv-LV" sz="3000" b="1" i="1" dirty="0"/>
              <a:t>   Personība, kas ar savu daudzpusību pierāda, ka cilvēka prāta spējām nav ‘’novilktas’’ robežas.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739" y="15552824"/>
            <a:ext cx="6289673" cy="5516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37826" y="9040149"/>
            <a:ext cx="64078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/>
              <a:t>Darbs</a:t>
            </a:r>
          </a:p>
          <a:p>
            <a:pPr lvl="0" algn="just"/>
            <a:r>
              <a:rPr lang="lv-LV" sz="2800" dirty="0"/>
              <a:t>Dāvis no darba nebaidās - viņš ir strādājis par iekārtu operatoru SIA ''</a:t>
            </a:r>
            <a:r>
              <a:rPr lang="lv-LV" sz="2800" dirty="0" err="1"/>
              <a:t>Igate</a:t>
            </a:r>
            <a:r>
              <a:rPr lang="lv-LV" sz="2800" dirty="0"/>
              <a:t>" bruģa ražotnē, sargu LPKS ''</a:t>
            </a:r>
            <a:r>
              <a:rPr lang="lv-LV" sz="2800" dirty="0" err="1"/>
              <a:t>Latraps</a:t>
            </a:r>
            <a:r>
              <a:rPr lang="lv-LV" sz="2800" dirty="0"/>
              <a:t>'', mehāniķi SIA ''RM Autocentrs''. </a:t>
            </a:r>
          </a:p>
          <a:p>
            <a:pPr lvl="0" algn="just"/>
            <a:r>
              <a:rPr lang="lv-LV" sz="2800" dirty="0">
                <a:solidFill>
                  <a:prstClr val="black"/>
                </a:solidFill>
              </a:rPr>
              <a:t>Šobrīd jaunieša prakses vieta ir SIA </a:t>
            </a:r>
            <a:r>
              <a:rPr lang="lv-LV" sz="2800" i="1" dirty="0" err="1">
                <a:solidFill>
                  <a:prstClr val="black"/>
                </a:solidFill>
              </a:rPr>
              <a:t>Dinair</a:t>
            </a:r>
            <a:r>
              <a:rPr lang="lv-LV" sz="2800" i="1" dirty="0">
                <a:solidFill>
                  <a:prstClr val="black"/>
                </a:solidFill>
              </a:rPr>
              <a:t> </a:t>
            </a:r>
            <a:r>
              <a:rPr lang="lv-LV" sz="2800" i="1" dirty="0" err="1">
                <a:solidFill>
                  <a:prstClr val="black"/>
                </a:solidFill>
              </a:rPr>
              <a:t>Filton</a:t>
            </a:r>
            <a:r>
              <a:rPr lang="lv-LV" sz="2800" i="1" dirty="0">
                <a:solidFill>
                  <a:prstClr val="black"/>
                </a:solidFill>
              </a:rPr>
              <a:t>, </a:t>
            </a:r>
            <a:r>
              <a:rPr lang="lv-LV" sz="2800" dirty="0">
                <a:solidFill>
                  <a:prstClr val="black"/>
                </a:solidFill>
              </a:rPr>
              <a:t>kas ražo gaisa filtrus. Viņš ir metožu tehniķis, kas patstāvīgi strādā ar ražošanas metodiskajiem  procesiem un ražošanas efektivitātes palielināšanu.  </a:t>
            </a:r>
          </a:p>
          <a:p>
            <a:pPr algn="just"/>
            <a:endParaRPr lang="lv-LV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638033" y="10907174"/>
            <a:ext cx="110042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800" dirty="0"/>
              <a:t>Stipendiātam patīk vadīt kolektīvu, organizēt  pasākumus un darbus, tāpēc viņš, sākot studijas, iesaistījās un aktīvi darbojās Tehniskās fakultātes Studējošo pašpārvaldē un pirmajā kursā tika ievēlēts par tās vadītāju. </a:t>
            </a:r>
            <a:r>
              <a:rPr lang="lv-LV" sz="2800" dirty="0" err="1"/>
              <a:t>D.Grinevics</a:t>
            </a:r>
            <a:r>
              <a:rPr lang="lv-LV" sz="2800" dirty="0"/>
              <a:t> ir bijis galvenais organizators tādiem pasākumiem kā  </a:t>
            </a:r>
            <a:r>
              <a:rPr lang="lv-LV" sz="2800" dirty="0" err="1"/>
              <a:t>Mehu</a:t>
            </a:r>
            <a:r>
              <a:rPr lang="lv-LV" sz="2800" dirty="0"/>
              <a:t> Dienas 2018, </a:t>
            </a:r>
            <a:r>
              <a:rPr lang="lv-LV" sz="2800" dirty="0" err="1"/>
              <a:t>Mehu</a:t>
            </a:r>
            <a:r>
              <a:rPr lang="lv-LV" sz="2800" dirty="0"/>
              <a:t> Dienas 2019, </a:t>
            </a:r>
            <a:r>
              <a:rPr lang="lv-LV" sz="2800" dirty="0" err="1"/>
              <a:t>Mehu</a:t>
            </a:r>
            <a:r>
              <a:rPr lang="lv-LV" sz="2800" dirty="0"/>
              <a:t> koju olimpiskās spēles 2017, </a:t>
            </a:r>
            <a:r>
              <a:rPr lang="lv-LV" sz="2800" dirty="0" err="1"/>
              <a:t>Me-hu</a:t>
            </a:r>
            <a:r>
              <a:rPr lang="lv-LV" sz="2800" dirty="0"/>
              <a:t> koju olimpiskās spēles 2018, </a:t>
            </a:r>
            <a:r>
              <a:rPr lang="lv-LV" sz="2800" dirty="0" err="1"/>
              <a:t>Mehu</a:t>
            </a:r>
            <a:r>
              <a:rPr lang="lv-LV" sz="2800" dirty="0"/>
              <a:t> Ziemassvētku balle 2017, </a:t>
            </a:r>
            <a:r>
              <a:rPr lang="lv-LV" sz="2800" dirty="0" err="1"/>
              <a:t>Mehu</a:t>
            </a:r>
            <a:r>
              <a:rPr lang="lv-LV" sz="2800" dirty="0"/>
              <a:t> </a:t>
            </a:r>
            <a:r>
              <a:rPr lang="lv-LV" sz="2800" dirty="0" err="1"/>
              <a:t>Zie-</a:t>
            </a:r>
            <a:r>
              <a:rPr lang="lv-LV" sz="2800" dirty="0"/>
              <a:t> </a:t>
            </a:r>
            <a:r>
              <a:rPr lang="lv-LV" sz="2800" dirty="0" err="1"/>
              <a:t>massvētku</a:t>
            </a:r>
            <a:r>
              <a:rPr lang="lv-LV" sz="2800" dirty="0"/>
              <a:t> balle 2018. Dāvis saka: «Vadīšana man sniedz vislielāko gandarījumu, jo tu ieliec daļu sevis, savas spējas, lai pasākumi vai kolektīvs darbotos kā vienots mehānisms. </a:t>
            </a:r>
          </a:p>
        </p:txBody>
      </p:sp>
      <p:sp>
        <p:nvSpPr>
          <p:cNvPr id="21" name="AutoShape 2" descr="https://webmail.llu.lv/imp/view.php?ctype=image%2F%2A&amp;id=2&amp;imp_img_view=data&amp;actionID=view_attach&amp;uid=1389&amp;mailbox=SU5CT1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23" name="AutoShape 4" descr="https://webmail.llu.lv/imp/view.php?ctype=image%2F%2A&amp;id=2&amp;imp_img_view=data&amp;actionID=view_attach&amp;uid=1389&amp;mailbox=SU5CT1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740" y="4674095"/>
            <a:ext cx="3827074" cy="54462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24039" y="9033725"/>
            <a:ext cx="5031996" cy="621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36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6511</TotalTime>
  <Words>677</Words>
  <Application>Microsoft Office PowerPoint</Application>
  <PresentationFormat>Custom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Baskerville Old Face</vt:lpstr>
      <vt:lpstr>Calibri</vt:lpstr>
      <vt:lpstr>Calibri Light</vt:lpstr>
      <vt:lpstr>Office Theme</vt:lpstr>
      <vt:lpstr>   </vt:lpstr>
    </vt:vector>
  </TitlesOfParts>
  <Company>LLU_TF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MehInst</dc:creator>
  <cp:lastModifiedBy>Imants</cp:lastModifiedBy>
  <cp:revision>407</cp:revision>
  <cp:lastPrinted>2018-01-05T09:46:14Z</cp:lastPrinted>
  <dcterms:created xsi:type="dcterms:W3CDTF">2013-06-13T12:46:49Z</dcterms:created>
  <dcterms:modified xsi:type="dcterms:W3CDTF">2019-11-29T06:42:20Z</dcterms:modified>
</cp:coreProperties>
</file>