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366" r:id="rId2"/>
    <p:sldId id="371" r:id="rId3"/>
    <p:sldId id="364" r:id="rId4"/>
    <p:sldId id="370" r:id="rId5"/>
    <p:sldId id="374" r:id="rId6"/>
    <p:sldId id="373" r:id="rId7"/>
    <p:sldId id="383" r:id="rId8"/>
    <p:sldId id="381" r:id="rId9"/>
    <p:sldId id="380" r:id="rId10"/>
    <p:sldId id="384" r:id="rId11"/>
    <p:sldId id="386" r:id="rId12"/>
    <p:sldId id="385" r:id="rId13"/>
    <p:sldId id="3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2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9900CC"/>
    <a:srgbClr val="9900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82918" autoAdjust="0"/>
  </p:normalViewPr>
  <p:slideViewPr>
    <p:cSldViewPr snapToGrid="0">
      <p:cViewPr varScale="1">
        <p:scale>
          <a:sx n="75" d="100"/>
          <a:sy n="75" d="100"/>
        </p:scale>
        <p:origin x="512"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94EBA-6C0E-4766-AD62-6D67ECA60FA2}" type="datetimeFigureOut">
              <a:rPr lang="en-GB" smtClean="0"/>
              <a:t>16/12/2020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BF70F-6D8A-4FDD-9583-2CCF694FA244}" type="slidenum">
              <a:rPr lang="en-GB" smtClean="0"/>
              <a:t>‹#›</a:t>
            </a:fld>
            <a:endParaRPr lang="en-GB"/>
          </a:p>
        </p:txBody>
      </p:sp>
    </p:spTree>
    <p:extLst>
      <p:ext uri="{BB962C8B-B14F-4D97-AF65-F5344CB8AC3E}">
        <p14:creationId xmlns:p14="http://schemas.microsoft.com/office/powerpoint/2010/main" val="259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Ilgtspējīga</a:t>
            </a:r>
            <a:r>
              <a:rPr lang="lv-LV" baseline="0" dirty="0" smtClean="0"/>
              <a:t> saimniekošana pēdējo gadu desmitu laikā ir kļuvusi aktuāla ik katrā tautsaimniecības nozarē. </a:t>
            </a:r>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1</a:t>
            </a:fld>
            <a:endParaRPr lang="en-GB"/>
          </a:p>
        </p:txBody>
      </p:sp>
    </p:spTree>
    <p:extLst>
      <p:ext uri="{BB962C8B-B14F-4D97-AF65-F5344CB8AC3E}">
        <p14:creationId xmlns:p14="http://schemas.microsoft.com/office/powerpoint/2010/main" val="300897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12</a:t>
            </a:fld>
            <a:endParaRPr lang="en-GB"/>
          </a:p>
        </p:txBody>
      </p:sp>
    </p:spTree>
    <p:extLst>
      <p:ext uri="{BB962C8B-B14F-4D97-AF65-F5344CB8AC3E}">
        <p14:creationId xmlns:p14="http://schemas.microsoft.com/office/powerpoint/2010/main" val="70808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Līdzsvara nodrošināšana starp ekonomikas,</a:t>
            </a:r>
            <a:r>
              <a:rPr lang="lv-LV" baseline="0" dirty="0" smtClean="0"/>
              <a:t> sociālajam un vides prasībām arī dzīvnieku izcelsmes produkcijas ražošanā prasa visaptverošu zināšanu kopumu veiksmīgai tā vadībai. Eiropas Zaļa kursa mērķis ir padarīt Eiropu par pirmo </a:t>
            </a:r>
            <a:r>
              <a:rPr lang="lv-LV" baseline="0" dirty="0" err="1" smtClean="0"/>
              <a:t>klimatneitrālo</a:t>
            </a:r>
            <a:r>
              <a:rPr lang="lv-LV" baseline="0" dirty="0" smtClean="0"/>
              <a:t> kontinentu. Šo mērķi ir iespējams sasniegt izmantojot uzkrātas zināšanas.</a:t>
            </a:r>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2</a:t>
            </a:fld>
            <a:endParaRPr lang="en-GB"/>
          </a:p>
        </p:txBody>
      </p:sp>
    </p:spTree>
    <p:extLst>
      <p:ext uri="{BB962C8B-B14F-4D97-AF65-F5344CB8AC3E}">
        <p14:creationId xmlns:p14="http://schemas.microsoft.com/office/powerpoint/2010/main" val="185176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Dabas procesu ritma pārzināšana sinerģijā ar</a:t>
            </a:r>
            <a:r>
              <a:rPr lang="lv-LV" baseline="0" dirty="0" smtClean="0"/>
              <a:t> mūsdienu tehnoloģiskajam iespējam ļauj veikt bioloģisko procesu novērojumus, izvēlēties reprezentatīvus paraugus, salīdzināt, pielāgot un fokusēt iegūtas zināšanas ilgtspējīgai attīstībai ne tikai saimniecības, bet arī valsts līmenī un sabiedrībai kopumā. </a:t>
            </a:r>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3</a:t>
            </a:fld>
            <a:endParaRPr lang="en-GB"/>
          </a:p>
        </p:txBody>
      </p:sp>
    </p:spTree>
    <p:extLst>
      <p:ext uri="{BB962C8B-B14F-4D97-AF65-F5344CB8AC3E}">
        <p14:creationId xmlns:p14="http://schemas.microsoft.com/office/powerpoint/2010/main" val="202824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Lopkopības nozaru ilgtspējas</a:t>
            </a:r>
            <a:r>
              <a:rPr lang="lv-LV" baseline="0" dirty="0" smtClean="0"/>
              <a:t> pamatā ir atbilstoša dzīvnieku genotipa izvēle, kas mijiedarbībā ar vides apstākļiem veido tās pazīmes, kas ir noderīgas tautsaimniecībā. Pieradinot pirmos mājdzīvniekus cilvēks jau veica primāro selekcijas darbu: izvēlējas tos dzīvniekus, kuri bija  piemēroti vides apstākļiem, atbilda tā laika turēšanas un ēdināšanas apstākļiem un bija ar augstāku produktivitāti. Mūsdienas lauksaimnieki pielāgo vides apstākļus, lai sasniegtu no dzīvniekiem sev vēlamo produktivitāti. Produktivitātes palielināšanai ir rādīti tādi apstākļi, kas neaprobežojas ar ģeogrāfisko vietu, kur notiek l/s ražošana, tai vietai raksturīgiem laika  apstākļiem un pieejamiem barības līdzekļiem. Līdz ar to ilgtermiņa radot situāciju, kad genotipa plānotas produktivitātes sasniegšanai ir nepieciešams ieviest barības līdzekļus no citam valstīm.</a:t>
            </a:r>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4</a:t>
            </a:fld>
            <a:endParaRPr lang="en-GB"/>
          </a:p>
        </p:txBody>
      </p:sp>
    </p:spTree>
    <p:extLst>
      <p:ext uri="{BB962C8B-B14F-4D97-AF65-F5344CB8AC3E}">
        <p14:creationId xmlns:p14="http://schemas.microsoft.com/office/powerpoint/2010/main" val="11760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Vienkāršota</a:t>
            </a:r>
            <a:r>
              <a:rPr lang="lv-LV" baseline="0" dirty="0" smtClean="0"/>
              <a:t> dzīvnieku DNS izdalīšana no paņemta audu parauga pie dzīvnieka identifikācijas, vai spalvu, matu parauga ļauj noteikt dzīvnieka genotipu. Līdz ar to savlaicīgi pieņemt lēmumu par to ataudzēšanu vai veselības stāvokli, nosakot iespējamas saslimšanas. </a:t>
            </a:r>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5</a:t>
            </a:fld>
            <a:endParaRPr lang="en-GB"/>
          </a:p>
        </p:txBody>
      </p:sp>
    </p:spTree>
    <p:extLst>
      <p:ext uri="{BB962C8B-B14F-4D97-AF65-F5344CB8AC3E}">
        <p14:creationId xmlns:p14="http://schemas.microsoft.com/office/powerpoint/2010/main" val="40388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Par piemēru</a:t>
            </a:r>
            <a:r>
              <a:rPr lang="lv-LV" baseline="0" dirty="0" smtClean="0"/>
              <a:t> paņemsim, iespējams, visvairāk pasaulē un Latvijā pētītu lauksaimniecības dzīvnieku, slaucamas govis.  </a:t>
            </a:r>
            <a:r>
              <a:rPr lang="lv-LV" dirty="0" smtClean="0"/>
              <a:t>Sākotnēji selekcijas atlases process tika virzīts pamatojoties</a:t>
            </a:r>
            <a:r>
              <a:rPr lang="lv-LV" baseline="0" dirty="0" smtClean="0"/>
              <a:t> uz vizuālam pazīmēm, šobrīd, sensori veic ikdienas šo redzamo un neredzamo pazīmju analīzi, kas ļauj saimniekam savlaicīgi pamanīt dzīvniekā notiekošas izmaiņas un veikt korektīvas vai preventīvas darbības. Šīs informācijas apkopošana palīdz veikt arī ģenētisko novērtēšanu.</a:t>
            </a:r>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6</a:t>
            </a:fld>
            <a:endParaRPr lang="en-GB"/>
          </a:p>
        </p:txBody>
      </p:sp>
    </p:spTree>
    <p:extLst>
      <p:ext uri="{BB962C8B-B14F-4D97-AF65-F5344CB8AC3E}">
        <p14:creationId xmlns:p14="http://schemas.microsoft.com/office/powerpoint/2010/main" val="340779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Zaļais ilgtspējas</a:t>
            </a:r>
            <a:r>
              <a:rPr lang="lv-LV" baseline="0" dirty="0" smtClean="0"/>
              <a:t> kurs mūsu pētījumos ir jau uzņemts un tiek realizēts vietējas izcelsmes dzīvnieku ģenētisko izpēti, meklējot saimnieciski nozīmīgas pazīmes kuras nepieciešams izmantot selekcijas darbā.</a:t>
            </a:r>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7</a:t>
            </a:fld>
            <a:endParaRPr lang="en-GB"/>
          </a:p>
        </p:txBody>
      </p:sp>
    </p:spTree>
    <p:extLst>
      <p:ext uri="{BB962C8B-B14F-4D97-AF65-F5344CB8AC3E}">
        <p14:creationId xmlns:p14="http://schemas.microsoft.com/office/powerpoint/2010/main" val="55443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Līdzsvara sasniegšana lopkopībā ir</a:t>
            </a:r>
            <a:r>
              <a:rPr lang="lv-LV" baseline="0" dirty="0" smtClean="0"/>
              <a:t> arī sabalansētas barības devas veidošana un barības vielu efektīva izmantošana. LLU Dzīvnieku zinātņu institūta pētījumos ar atgremotājiem, aitām un slaucamām govīm, ļaus noskaidrot optimālas barības devas izvēli un izēdināšanas veida, lai nodrošinātu barības vielu efektīvu izmantošanu</a:t>
            </a:r>
            <a:r>
              <a:rPr lang="lv-LV" dirty="0" smtClean="0"/>
              <a:t>, nenoslogojot vidi, nezaudējot produktivitāti un optimizējot izmaksās, saistītās ar barības devu un kūtsmēslu apsaimniekošanu.</a:t>
            </a:r>
            <a:endParaRPr lang="en-GB" dirty="0" smtClean="0"/>
          </a:p>
          <a:p>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9</a:t>
            </a:fld>
            <a:endParaRPr lang="en-GB"/>
          </a:p>
        </p:txBody>
      </p:sp>
    </p:spTree>
    <p:extLst>
      <p:ext uri="{BB962C8B-B14F-4D97-AF65-F5344CB8AC3E}">
        <p14:creationId xmlns:p14="http://schemas.microsoft.com/office/powerpoint/2010/main" val="207031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F70F-6D8A-4FDD-9583-2CCF694FA244}" type="slidenum">
              <a:rPr lang="en-GB" smtClean="0"/>
              <a:t>10</a:t>
            </a:fld>
            <a:endParaRPr lang="en-GB"/>
          </a:p>
        </p:txBody>
      </p:sp>
    </p:spTree>
    <p:extLst>
      <p:ext uri="{BB962C8B-B14F-4D97-AF65-F5344CB8AC3E}">
        <p14:creationId xmlns:p14="http://schemas.microsoft.com/office/powerpoint/2010/main" val="4208300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38325" y="3089936"/>
            <a:ext cx="6772275" cy="950911"/>
          </a:xfrm>
        </p:spPr>
        <p:txBody>
          <a:bodyPr anchor="b">
            <a:noAutofit/>
          </a:bodyPr>
          <a:lstStyle>
            <a:lvl1pPr algn="ctr">
              <a:defRPr sz="3200" b="1">
                <a:latin typeface="Arial" panose="020B0604020202020204" pitchFamily="34" charset="0"/>
                <a:cs typeface="Arial" panose="020B0604020202020204" pitchFamily="34" charset="0"/>
              </a:defRPr>
            </a:lvl1pPr>
          </a:lstStyle>
          <a:p>
            <a:endParaRPr lang="en-GB" dirty="0"/>
          </a:p>
        </p:txBody>
      </p:sp>
      <p:sp>
        <p:nvSpPr>
          <p:cNvPr id="3" name="Subtitle 2"/>
          <p:cNvSpPr>
            <a:spLocks noGrp="1"/>
          </p:cNvSpPr>
          <p:nvPr>
            <p:ph type="subTitle" idx="1"/>
          </p:nvPr>
        </p:nvSpPr>
        <p:spPr>
          <a:xfrm>
            <a:off x="2665618" y="4265582"/>
            <a:ext cx="5773532" cy="407017"/>
          </a:xfrm>
        </p:spPr>
        <p:txBody>
          <a:bodyPr>
            <a:normAutofit/>
          </a:bodyPr>
          <a:lstStyle>
            <a:lvl1pPr marL="0" indent="0" algn="ctr">
              <a:buNone/>
              <a:defRPr sz="1700">
                <a:solidFill>
                  <a:schemeClr val="bg1">
                    <a:lumMod val="6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e Placeholder 3"/>
          <p:cNvSpPr>
            <a:spLocks noGrp="1"/>
          </p:cNvSpPr>
          <p:nvPr>
            <p:ph type="dt" sz="half" idx="10"/>
          </p:nvPr>
        </p:nvSpPr>
        <p:spPr/>
        <p:txBody>
          <a:bodyPr/>
          <a:lstStyle/>
          <a:p>
            <a:r>
              <a:rPr lang="lv-LV" smtClean="0"/>
              <a:t>17.12.2020</a:t>
            </a:r>
            <a:endParaRPr lang="en-GB"/>
          </a:p>
        </p:txBody>
      </p:sp>
      <p:sp>
        <p:nvSpPr>
          <p:cNvPr id="5" name="Footer Placeholder 4"/>
          <p:cNvSpPr>
            <a:spLocks noGrp="1"/>
          </p:cNvSpPr>
          <p:nvPr>
            <p:ph type="ftr" sz="quarter" idx="11"/>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2"/>
          </p:nvPr>
        </p:nvSpPr>
        <p:spPr/>
        <p:txBody>
          <a:bodyPr/>
          <a:lstStyle/>
          <a:p>
            <a:fld id="{1D936151-F579-4FCC-B206-96C4193604DB}" type="slidenum">
              <a:rPr lang="en-GB" smtClean="0"/>
              <a:t>‹#›</a:t>
            </a:fld>
            <a:endParaRPr lang="en-GB"/>
          </a:p>
        </p:txBody>
      </p:sp>
      <p:sp>
        <p:nvSpPr>
          <p:cNvPr id="9" name="TextBox 8"/>
          <p:cNvSpPr txBox="1"/>
          <p:nvPr userDrawn="1"/>
        </p:nvSpPr>
        <p:spPr>
          <a:xfrm>
            <a:off x="5307220" y="6581001"/>
            <a:ext cx="857479" cy="276999"/>
          </a:xfrm>
          <a:prstGeom prst="rect">
            <a:avLst/>
          </a:prstGeom>
          <a:noFill/>
        </p:spPr>
        <p:txBody>
          <a:bodyPr wrap="none" rtlCol="0">
            <a:spAutoFit/>
          </a:bodyPr>
          <a:lstStyle/>
          <a:p>
            <a:r>
              <a:rPr lang="en-US" sz="1200" dirty="0">
                <a:solidFill>
                  <a:schemeClr val="bg1"/>
                </a:solidFill>
                <a:latin typeface="Arial" panose="020B0604020202020204" pitchFamily="34" charset="0"/>
                <a:ea typeface="Lato" charset="0"/>
                <a:cs typeface="Arial" panose="020B0604020202020204" pitchFamily="34" charset="0"/>
              </a:rPr>
              <a:t>www.llu.lv</a:t>
            </a:r>
          </a:p>
        </p:txBody>
      </p:sp>
      <p:pic>
        <p:nvPicPr>
          <p:cNvPr id="11" name="Picture 10">
            <a:extLst>
              <a:ext uri="{FF2B5EF4-FFF2-40B4-BE49-F238E27FC236}">
                <a16:creationId xmlns:a16="http://schemas.microsoft.com/office/drawing/2014/main" id="{0EF96827-6CE1-4219-8DC1-D4C3167D8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50" y="438647"/>
            <a:ext cx="2300350" cy="1029106"/>
          </a:xfrm>
          <a:prstGeom prst="rect">
            <a:avLst/>
          </a:prstGeom>
        </p:spPr>
      </p:pic>
      <p:pic>
        <p:nvPicPr>
          <p:cNvPr id="12" name="Picture 11"/>
          <p:cNvPicPr>
            <a:picLocks noChangeAspect="1"/>
          </p:cNvPicPr>
          <p:nvPr userDrawn="1"/>
        </p:nvPicPr>
        <p:blipFill>
          <a:blip r:embed="rId3"/>
          <a:stretch>
            <a:fillRect/>
          </a:stretch>
        </p:blipFill>
        <p:spPr>
          <a:xfrm>
            <a:off x="8610600" y="-114910"/>
            <a:ext cx="4015882" cy="6972910"/>
          </a:xfrm>
          <a:prstGeom prst="rect">
            <a:avLst/>
          </a:prstGeom>
        </p:spPr>
      </p:pic>
      <p:pic>
        <p:nvPicPr>
          <p:cNvPr id="13" name="Picture 12"/>
          <p:cNvPicPr>
            <a:picLocks noChangeAspect="1"/>
          </p:cNvPicPr>
          <p:nvPr userDrawn="1"/>
        </p:nvPicPr>
        <p:blipFill>
          <a:blip r:embed="rId4"/>
          <a:stretch>
            <a:fillRect/>
          </a:stretch>
        </p:blipFill>
        <p:spPr>
          <a:xfrm>
            <a:off x="-183886" y="5163772"/>
            <a:ext cx="1121956" cy="1855543"/>
          </a:xfrm>
          <a:prstGeom prst="rect">
            <a:avLst/>
          </a:prstGeom>
        </p:spPr>
      </p:pic>
    </p:spTree>
    <p:extLst>
      <p:ext uri="{BB962C8B-B14F-4D97-AF65-F5344CB8AC3E}">
        <p14:creationId xmlns:p14="http://schemas.microsoft.com/office/powerpoint/2010/main" val="35871783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3487" y="3051535"/>
            <a:ext cx="9725025" cy="950911"/>
          </a:xfrm>
        </p:spPr>
        <p:txBody>
          <a:bodyPr anchor="b">
            <a:normAutofit/>
          </a:bodyPr>
          <a:lstStyle>
            <a:lvl1pPr algn="ctr">
              <a:defRPr sz="3500" b="1">
                <a:latin typeface="Arial" panose="020B0604020202020204" pitchFamily="34" charset="0"/>
                <a:cs typeface="Arial" panose="020B0604020202020204" pitchFamily="34" charset="0"/>
              </a:defRPr>
            </a:lvl1pPr>
          </a:lstStyle>
          <a:p>
            <a:endParaRPr lang="en-GB" dirty="0"/>
          </a:p>
        </p:txBody>
      </p:sp>
      <p:sp>
        <p:nvSpPr>
          <p:cNvPr id="3" name="Subtitle 2"/>
          <p:cNvSpPr>
            <a:spLocks noGrp="1"/>
          </p:cNvSpPr>
          <p:nvPr>
            <p:ph type="subTitle" idx="1"/>
          </p:nvPr>
        </p:nvSpPr>
        <p:spPr>
          <a:xfrm>
            <a:off x="2202184" y="4479598"/>
            <a:ext cx="7086600" cy="384592"/>
          </a:xfrm>
        </p:spPr>
        <p:txBody>
          <a:bodyPr>
            <a:normAutofit/>
          </a:bodyPr>
          <a:lstStyle>
            <a:lvl1pPr marL="0" indent="0" algn="ctr">
              <a:buNone/>
              <a:defRPr sz="1800">
                <a:solidFill>
                  <a:schemeClr val="bg1">
                    <a:lumMod val="6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e Placeholder 3"/>
          <p:cNvSpPr>
            <a:spLocks noGrp="1"/>
          </p:cNvSpPr>
          <p:nvPr>
            <p:ph type="dt" sz="half" idx="10"/>
          </p:nvPr>
        </p:nvSpPr>
        <p:spPr/>
        <p:txBody>
          <a:bodyPr/>
          <a:lstStyle/>
          <a:p>
            <a:r>
              <a:rPr lang="lv-LV" smtClean="0"/>
              <a:t>17.12.2020</a:t>
            </a:r>
            <a:endParaRPr lang="en-GB"/>
          </a:p>
        </p:txBody>
      </p:sp>
      <p:sp>
        <p:nvSpPr>
          <p:cNvPr id="5" name="Footer Placeholder 4"/>
          <p:cNvSpPr>
            <a:spLocks noGrp="1"/>
          </p:cNvSpPr>
          <p:nvPr>
            <p:ph type="ftr" sz="quarter" idx="11"/>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2"/>
          </p:nvPr>
        </p:nvSpPr>
        <p:spPr/>
        <p:txBody>
          <a:bodyPr/>
          <a:lstStyle/>
          <a:p>
            <a:fld id="{1D936151-F579-4FCC-B206-96C4193604DB}" type="slidenum">
              <a:rPr lang="en-GB" smtClean="0"/>
              <a:t>‹#›</a:t>
            </a:fld>
            <a:endParaRPr lang="en-GB"/>
          </a:p>
        </p:txBody>
      </p:sp>
      <p:sp>
        <p:nvSpPr>
          <p:cNvPr id="8" name="Rectangle 7"/>
          <p:cNvSpPr/>
          <p:nvPr userDrawn="1"/>
        </p:nvSpPr>
        <p:spPr>
          <a:xfrm>
            <a:off x="3894851" y="6622518"/>
            <a:ext cx="3682219" cy="247943"/>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dirty="0"/>
          </a:p>
        </p:txBody>
      </p:sp>
      <p:sp>
        <p:nvSpPr>
          <p:cNvPr id="9" name="TextBox 8"/>
          <p:cNvSpPr txBox="1"/>
          <p:nvPr userDrawn="1"/>
        </p:nvSpPr>
        <p:spPr>
          <a:xfrm>
            <a:off x="5307220" y="6581001"/>
            <a:ext cx="857479" cy="276999"/>
          </a:xfrm>
          <a:prstGeom prst="rect">
            <a:avLst/>
          </a:prstGeom>
          <a:noFill/>
        </p:spPr>
        <p:txBody>
          <a:bodyPr wrap="none" rtlCol="0">
            <a:spAutoFit/>
          </a:bodyPr>
          <a:lstStyle/>
          <a:p>
            <a:r>
              <a:rPr lang="en-US" sz="1200" dirty="0">
                <a:solidFill>
                  <a:schemeClr val="bg1"/>
                </a:solidFill>
                <a:latin typeface="Arial" panose="020B0604020202020204" pitchFamily="34" charset="0"/>
                <a:ea typeface="Lato" charset="0"/>
                <a:cs typeface="Arial" panose="020B0604020202020204" pitchFamily="34" charset="0"/>
              </a:rPr>
              <a:t>www.llu.lv</a:t>
            </a:r>
          </a:p>
        </p:txBody>
      </p:sp>
      <p:pic>
        <p:nvPicPr>
          <p:cNvPr id="11" name="Picture 10">
            <a:extLst>
              <a:ext uri="{FF2B5EF4-FFF2-40B4-BE49-F238E27FC236}">
                <a16:creationId xmlns:a16="http://schemas.microsoft.com/office/drawing/2014/main" id="{0EF96827-6CE1-4219-8DC1-D4C3167D8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501" y="603497"/>
            <a:ext cx="3025652" cy="1353583"/>
          </a:xfrm>
          <a:prstGeom prst="rect">
            <a:avLst/>
          </a:prstGeom>
        </p:spPr>
      </p:pic>
    </p:spTree>
    <p:extLst>
      <p:ext uri="{BB962C8B-B14F-4D97-AF65-F5344CB8AC3E}">
        <p14:creationId xmlns:p14="http://schemas.microsoft.com/office/powerpoint/2010/main" val="3362055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19667" y="1773238"/>
            <a:ext cx="11137900" cy="4322762"/>
          </a:xfrm>
        </p:spPr>
        <p:txBody>
          <a:bodyPr/>
          <a:lstStyle>
            <a:lvl1pPr marL="342900" indent="-342900">
              <a:buClr>
                <a:srgbClr val="009644"/>
              </a:buClr>
              <a:buFont typeface="Wingdings" charset="2"/>
              <a:buChar char="§"/>
              <a:defRPr sz="1600">
                <a:latin typeface="Arial" charset="0"/>
                <a:ea typeface="Arial" charset="0"/>
                <a:cs typeface="Arial" charset="0"/>
              </a:defRPr>
            </a:lvl1pPr>
          </a:lstStyle>
          <a:p>
            <a:pPr lvl="0"/>
            <a:r>
              <a:rPr lang="en-US" dirty="0" err="1" smtClean="0"/>
              <a:t>Teksts</a:t>
            </a:r>
            <a:endParaRPr lang="en-US" dirty="0" smtClean="0"/>
          </a:p>
          <a:p>
            <a:pPr lvl="0"/>
            <a:endParaRPr lang="en-US" dirty="0" smtClean="0"/>
          </a:p>
        </p:txBody>
      </p:sp>
      <p:sp>
        <p:nvSpPr>
          <p:cNvPr id="2" name="Title 1"/>
          <p:cNvSpPr>
            <a:spLocks noGrp="1"/>
          </p:cNvSpPr>
          <p:nvPr>
            <p:ph type="title" hasCustomPrompt="1"/>
          </p:nvPr>
        </p:nvSpPr>
        <p:spPr>
          <a:xfrm>
            <a:off x="3086100" y="600525"/>
            <a:ext cx="8696325" cy="461665"/>
          </a:xfrm>
        </p:spPr>
        <p:txBody>
          <a:bodyPr>
            <a:normAutofit/>
          </a:bodyPr>
          <a:lstStyle>
            <a:lvl1pPr algn="l">
              <a:defRPr sz="2200" b="1">
                <a:latin typeface="Arial" charset="0"/>
                <a:ea typeface="Arial" charset="0"/>
                <a:cs typeface="Arial" charset="0"/>
              </a:defRPr>
            </a:lvl1pPr>
          </a:lstStyle>
          <a:p>
            <a:r>
              <a:rPr lang="en-US" dirty="0" err="1" smtClean="0"/>
              <a:t>Virsraksts</a:t>
            </a:r>
            <a:endParaRPr lang="en-US" dirty="0"/>
          </a:p>
        </p:txBody>
      </p:sp>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0EF96827-6CE1-4219-8DC1-D4C3167D8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613" y="390583"/>
            <a:ext cx="1970517" cy="88154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8901" y="464658"/>
            <a:ext cx="1305449" cy="733398"/>
          </a:xfrm>
          <a:prstGeom prst="rect">
            <a:avLst/>
          </a:prstGeom>
        </p:spPr>
      </p:pic>
      <p:sp>
        <p:nvSpPr>
          <p:cNvPr id="9" name="Date Placeholder 3"/>
          <p:cNvSpPr>
            <a:spLocks noGrp="1"/>
          </p:cNvSpPr>
          <p:nvPr>
            <p:ph type="dt" sz="half" idx="11"/>
          </p:nvPr>
        </p:nvSpPr>
        <p:spPr>
          <a:xfrm>
            <a:off x="838200" y="6356350"/>
            <a:ext cx="2743200" cy="365125"/>
          </a:xfrm>
        </p:spPr>
        <p:txBody>
          <a:bodyPr/>
          <a:lstStyle/>
          <a:p>
            <a:r>
              <a:rPr lang="lv-LV" smtClean="0"/>
              <a:t>17.12.2020</a:t>
            </a:r>
            <a:endParaRPr lang="en-GB"/>
          </a:p>
        </p:txBody>
      </p:sp>
      <p:sp>
        <p:nvSpPr>
          <p:cNvPr id="10" name="Footer Placeholder 4"/>
          <p:cNvSpPr>
            <a:spLocks noGrp="1"/>
          </p:cNvSpPr>
          <p:nvPr>
            <p:ph type="ftr" sz="quarter" idx="12"/>
          </p:nvPr>
        </p:nvSpPr>
        <p:spPr>
          <a:xfrm>
            <a:off x="4038600" y="6356350"/>
            <a:ext cx="4114800" cy="365125"/>
          </a:xfrm>
        </p:spPr>
        <p:txBody>
          <a:bodyPr/>
          <a:lstStyle/>
          <a:p>
            <a:r>
              <a:rPr lang="en-GB" smtClean="0"/>
              <a:t>EIROPAS ZAĻAIS KURSS BIOEKONOMIKAS ATTĪSTĪBAI</a:t>
            </a:r>
            <a:endParaRPr lang="en-GB"/>
          </a:p>
        </p:txBody>
      </p:sp>
      <p:sp>
        <p:nvSpPr>
          <p:cNvPr id="11" name="Slide Number Placeholder 5"/>
          <p:cNvSpPr>
            <a:spLocks noGrp="1"/>
          </p:cNvSpPr>
          <p:nvPr>
            <p:ph type="sldNum" sz="quarter" idx="13"/>
          </p:nvPr>
        </p:nvSpPr>
        <p:spPr>
          <a:xfrm>
            <a:off x="8610600" y="6356350"/>
            <a:ext cx="2743200" cy="365125"/>
          </a:xfrm>
        </p:spPr>
        <p:txBody>
          <a:bodyPr/>
          <a:lstStyle/>
          <a:p>
            <a:fld id="{1D936151-F579-4FCC-B206-96C4193604DB}" type="slidenum">
              <a:rPr lang="en-GB" smtClean="0"/>
              <a:t>‹#›</a:t>
            </a:fld>
            <a:endParaRPr lang="en-GB" dirty="0"/>
          </a:p>
        </p:txBody>
      </p:sp>
    </p:spTree>
    <p:extLst>
      <p:ext uri="{BB962C8B-B14F-4D97-AF65-F5344CB8AC3E}">
        <p14:creationId xmlns:p14="http://schemas.microsoft.com/office/powerpoint/2010/main" val="18214454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4175787" y="549275"/>
            <a:ext cx="0" cy="461665"/>
          </a:xfrm>
          <a:prstGeom prst="line">
            <a:avLst/>
          </a:prstGeom>
          <a:ln>
            <a:solidFill>
              <a:srgbClr val="008E4A"/>
            </a:solidFill>
          </a:ln>
        </p:spPr>
        <p:style>
          <a:lnRef idx="1">
            <a:schemeClr val="accent1"/>
          </a:lnRef>
          <a:fillRef idx="0">
            <a:schemeClr val="accent1"/>
          </a:fillRef>
          <a:effectRef idx="0">
            <a:schemeClr val="accent1"/>
          </a:effectRef>
          <a:fontRef idx="minor">
            <a:schemeClr val="tx1"/>
          </a:fontRef>
        </p:style>
      </p:cxnSp>
      <p:sp>
        <p:nvSpPr>
          <p:cNvPr id="25" name="Table Placeholder 24"/>
          <p:cNvSpPr>
            <a:spLocks noGrp="1"/>
          </p:cNvSpPr>
          <p:nvPr>
            <p:ph type="tbl" sz="quarter" idx="15"/>
          </p:nvPr>
        </p:nvSpPr>
        <p:spPr>
          <a:xfrm>
            <a:off x="4175787" y="1628776"/>
            <a:ext cx="7391797" cy="4608513"/>
          </a:xfrm>
        </p:spPr>
        <p:txBody>
          <a:bodyPr>
            <a:normAutofit/>
          </a:bodyPr>
          <a:lstStyle>
            <a:lvl1pPr>
              <a:defRPr sz="1600">
                <a:latin typeface="Arial" panose="020B0604020202020204" pitchFamily="34" charset="0"/>
                <a:cs typeface="Arial" panose="020B0604020202020204" pitchFamily="34" charset="0"/>
              </a:defRPr>
            </a:lvl1pPr>
          </a:lstStyle>
          <a:p>
            <a:endParaRPr lang="lv-LV" dirty="0"/>
          </a:p>
        </p:txBody>
      </p:sp>
      <p:sp>
        <p:nvSpPr>
          <p:cNvPr id="3" name="Text Placeholder 2"/>
          <p:cNvSpPr>
            <a:spLocks noGrp="1"/>
          </p:cNvSpPr>
          <p:nvPr>
            <p:ph type="body" sz="quarter" idx="18" hasCustomPrompt="1"/>
          </p:nvPr>
        </p:nvSpPr>
        <p:spPr>
          <a:xfrm>
            <a:off x="4470400" y="549275"/>
            <a:ext cx="7097184" cy="647700"/>
          </a:xfrm>
        </p:spPr>
        <p:txBody>
          <a:bodyPr/>
          <a:lstStyle>
            <a:lvl1pPr marL="0" indent="0">
              <a:buNone/>
              <a:defRPr sz="2200" b="1">
                <a:latin typeface="Arial" panose="020B0604020202020204" pitchFamily="34" charset="0"/>
                <a:cs typeface="Arial" panose="020B0604020202020204" pitchFamily="34" charset="0"/>
              </a:defRPr>
            </a:lvl1pPr>
          </a:lstStyle>
          <a:p>
            <a:pPr lvl="0"/>
            <a:r>
              <a:rPr lang="lv-LV" dirty="0" smtClean="0"/>
              <a:t>Statistika</a:t>
            </a:r>
            <a:endParaRPr lang="lv-LV" dirty="0"/>
          </a:p>
        </p:txBody>
      </p:sp>
      <p:pic>
        <p:nvPicPr>
          <p:cNvPr id="13" name="Picture 12">
            <a:extLst>
              <a:ext uri="{FF2B5EF4-FFF2-40B4-BE49-F238E27FC236}">
                <a16:creationId xmlns:a16="http://schemas.microsoft.com/office/drawing/2014/main" id="{0EF96827-6CE1-4219-8DC1-D4C3167D8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063" y="347407"/>
            <a:ext cx="1970517" cy="881548"/>
          </a:xfrm>
          <a:prstGeom prst="rect">
            <a:avLst/>
          </a:prstGeom>
        </p:spPr>
      </p:pic>
      <p:sp>
        <p:nvSpPr>
          <p:cNvPr id="15" name="Text Placeholder 26"/>
          <p:cNvSpPr>
            <a:spLocks noGrp="1"/>
          </p:cNvSpPr>
          <p:nvPr>
            <p:ph type="body" sz="quarter" idx="19" hasCustomPrompt="1"/>
          </p:nvPr>
        </p:nvSpPr>
        <p:spPr>
          <a:xfrm>
            <a:off x="682063" y="2562225"/>
            <a:ext cx="2850985" cy="2495427"/>
          </a:xfrm>
        </p:spPr>
        <p:txBody>
          <a:bodyPr>
            <a:normAutofit/>
          </a:bodyPr>
          <a:lstStyle>
            <a:lvl1pPr marL="0" indent="0" algn="ctr">
              <a:buNone/>
              <a:defRPr sz="1800" b="0" baseline="0">
                <a:solidFill>
                  <a:schemeClr val="tx1"/>
                </a:solidFill>
                <a:latin typeface="Arial" panose="020B0604020202020204" pitchFamily="34" charset="0"/>
                <a:cs typeface="Arial" panose="020B0604020202020204" pitchFamily="34" charset="0"/>
              </a:defRPr>
            </a:lvl1pPr>
          </a:lstStyle>
          <a:p>
            <a:pPr lvl="0"/>
            <a:r>
              <a:rPr lang="lv-LV" dirty="0" smtClean="0"/>
              <a:t>Skaidrojums</a:t>
            </a:r>
          </a:p>
        </p:txBody>
      </p:sp>
    </p:spTree>
    <p:extLst>
      <p:ext uri="{BB962C8B-B14F-4D97-AF65-F5344CB8AC3E}">
        <p14:creationId xmlns:p14="http://schemas.microsoft.com/office/powerpoint/2010/main" val="4100961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able Placeholder 24"/>
          <p:cNvSpPr>
            <a:spLocks noGrp="1"/>
          </p:cNvSpPr>
          <p:nvPr>
            <p:ph type="tbl" sz="quarter" idx="15"/>
          </p:nvPr>
        </p:nvSpPr>
        <p:spPr>
          <a:xfrm>
            <a:off x="666751" y="1628776"/>
            <a:ext cx="10900834" cy="4608513"/>
          </a:xfrm>
        </p:spPr>
        <p:txBody>
          <a:bodyPr>
            <a:normAutofit/>
          </a:bodyPr>
          <a:lstStyle>
            <a:lvl1pPr marL="228600" indent="-228600">
              <a:buClr>
                <a:srgbClr val="00A249"/>
              </a:buClr>
              <a:buFont typeface="Wingdings" panose="05000000000000000000" pitchFamily="2" charset="2"/>
              <a:buChar char="§"/>
              <a:defRPr sz="1600">
                <a:latin typeface="Arial" panose="020B0604020202020204" pitchFamily="34" charset="0"/>
                <a:cs typeface="Arial" panose="020B0604020202020204" pitchFamily="34" charset="0"/>
              </a:defRPr>
            </a:lvl1pPr>
          </a:lstStyle>
          <a:p>
            <a:endParaRPr lang="lv-LV" dirty="0"/>
          </a:p>
        </p:txBody>
      </p:sp>
      <p:sp>
        <p:nvSpPr>
          <p:cNvPr id="3" name="Text Placeholder 2"/>
          <p:cNvSpPr>
            <a:spLocks noGrp="1"/>
          </p:cNvSpPr>
          <p:nvPr>
            <p:ph type="body" sz="quarter" idx="18" hasCustomPrompt="1"/>
          </p:nvPr>
        </p:nvSpPr>
        <p:spPr>
          <a:xfrm>
            <a:off x="1047750" y="549275"/>
            <a:ext cx="10519834" cy="647700"/>
          </a:xfrm>
        </p:spPr>
        <p:txBody>
          <a:bodyPr anchor="ctr"/>
          <a:lstStyle>
            <a:lvl1pPr marL="0" indent="0">
              <a:buNone/>
              <a:defRPr sz="2200" b="1">
                <a:latin typeface="Arial" panose="020B0604020202020204" pitchFamily="34" charset="0"/>
                <a:cs typeface="Arial" panose="020B0604020202020204" pitchFamily="34" charset="0"/>
              </a:defRPr>
            </a:lvl1pPr>
          </a:lstStyle>
          <a:p>
            <a:pPr lvl="0"/>
            <a:r>
              <a:rPr lang="lv-LV" dirty="0" smtClean="0"/>
              <a:t>Statistika</a:t>
            </a:r>
            <a:endParaRPr lang="lv-LV" dirty="0"/>
          </a:p>
        </p:txBody>
      </p:sp>
      <p:cxnSp>
        <p:nvCxnSpPr>
          <p:cNvPr id="15" name="Straight Connector 14"/>
          <p:cNvCxnSpPr/>
          <p:nvPr userDrawn="1"/>
        </p:nvCxnSpPr>
        <p:spPr>
          <a:xfrm>
            <a:off x="666751" y="591294"/>
            <a:ext cx="0" cy="605681"/>
          </a:xfrm>
          <a:prstGeom prst="line">
            <a:avLst/>
          </a:prstGeom>
          <a:ln>
            <a:solidFill>
              <a:srgbClr val="008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172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smtClean="0"/>
              <a:t>17.12.2020</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EIROPAS ZAĻAIS KURSS BIOEKONOMIKAS ATTĪSTĪBAI</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6151-F579-4FCC-B206-96C4193604DB}" type="slidenum">
              <a:rPr lang="en-GB" smtClean="0"/>
              <a:t>‹#›</a:t>
            </a:fld>
            <a:endParaRPr lang="en-GB"/>
          </a:p>
        </p:txBody>
      </p:sp>
    </p:spTree>
    <p:extLst>
      <p:ext uri="{BB962C8B-B14F-4D97-AF65-F5344CB8AC3E}">
        <p14:creationId xmlns:p14="http://schemas.microsoft.com/office/powerpoint/2010/main" val="1393422554"/>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6" r:id="rId3"/>
    <p:sldLayoutId id="2147483669" r:id="rId4"/>
    <p:sldLayoutId id="2147483668"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8325" y="2328864"/>
            <a:ext cx="6772275" cy="1711984"/>
          </a:xfrm>
        </p:spPr>
        <p:txBody>
          <a:bodyPr/>
          <a:lstStyle/>
          <a:p>
            <a:r>
              <a:rPr lang="lv-LV" dirty="0"/>
              <a:t>Zināšanas - bioloģisko procesu analīzes un vadīšanas pamats   </a:t>
            </a:r>
            <a:br>
              <a:rPr lang="lv-LV" dirty="0"/>
            </a:br>
            <a:r>
              <a:rPr lang="lv-LV" dirty="0" smtClean="0"/>
              <a:t>ilgtspējīgai </a:t>
            </a:r>
            <a:r>
              <a:rPr lang="lv-LV" dirty="0"/>
              <a:t>lopkopībai</a:t>
            </a:r>
            <a:endParaRPr lang="en-GB" dirty="0"/>
          </a:p>
        </p:txBody>
      </p:sp>
      <p:sp>
        <p:nvSpPr>
          <p:cNvPr id="3" name="Subtitle 2"/>
          <p:cNvSpPr>
            <a:spLocks noGrp="1"/>
          </p:cNvSpPr>
          <p:nvPr>
            <p:ph type="subTitle" idx="1"/>
          </p:nvPr>
        </p:nvSpPr>
        <p:spPr/>
        <p:txBody>
          <a:bodyPr>
            <a:normAutofit fontScale="85000" lnSpcReduction="10000"/>
          </a:bodyPr>
          <a:lstStyle/>
          <a:p>
            <a:r>
              <a:rPr lang="lv-LV" dirty="0" smtClean="0"/>
              <a:t>Dr.agr. D.Ruska, Prof., Dr. agr. D.Jonkus, Prof., Dr.agr. D. Kairiša</a:t>
            </a:r>
            <a:endParaRPr lang="en-GB" dirty="0"/>
          </a:p>
        </p:txBody>
      </p:sp>
    </p:spTree>
    <p:extLst>
      <p:ext uri="{BB962C8B-B14F-4D97-AF65-F5344CB8AC3E}">
        <p14:creationId xmlns:p14="http://schemas.microsoft.com/office/powerpoint/2010/main" val="3254499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Klimata projekti</a:t>
            </a:r>
            <a:endParaRPr lang="en-GB" dirty="0"/>
          </a:p>
        </p:txBody>
      </p:sp>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10</a:t>
            </a:fld>
            <a:endParaRPr lang="en-GB" dirty="0"/>
          </a:p>
        </p:txBody>
      </p:sp>
      <p:sp>
        <p:nvSpPr>
          <p:cNvPr id="7" name="Rectangle 6"/>
          <p:cNvSpPr/>
          <p:nvPr/>
        </p:nvSpPr>
        <p:spPr>
          <a:xfrm>
            <a:off x="6741994" y="2934137"/>
            <a:ext cx="4230806" cy="1754326"/>
          </a:xfrm>
          <a:prstGeom prst="rect">
            <a:avLst/>
          </a:prstGeom>
        </p:spPr>
        <p:txBody>
          <a:bodyPr wrap="square">
            <a:spAutoFit/>
          </a:bodyPr>
          <a:lstStyle/>
          <a:p>
            <a:pPr algn="just"/>
            <a:r>
              <a:rPr lang="lv-LV" altLang="lv-LV" dirty="0" smtClean="0"/>
              <a:t>Lauksaimniecības </a:t>
            </a:r>
            <a:r>
              <a:rPr lang="lv-LV" altLang="lv-LV" dirty="0"/>
              <a:t>sektora SEG emisiju aprēķina metodoloģijas un datu analīzes ar modelēšanas rīku izstrāde, 2.apakšprojekts </a:t>
            </a:r>
            <a:r>
              <a:rPr lang="lv-LV" altLang="lv-LV" dirty="0" smtClean="0"/>
              <a:t>„</a:t>
            </a:r>
            <a:r>
              <a:rPr lang="lv-LV" altLang="lv-LV" b="1" dirty="0" smtClean="0"/>
              <a:t>Liellopu </a:t>
            </a:r>
            <a:r>
              <a:rPr lang="lv-LV" altLang="lv-LV" b="1" dirty="0"/>
              <a:t>un cūku zarnu fermentācijas procesā izdalītā metāna un slāpekļa aprēķinu korekcijas un </a:t>
            </a:r>
            <a:r>
              <a:rPr lang="lv-LV" altLang="lv-LV" b="1" dirty="0" smtClean="0"/>
              <a:t>pilnveidošana</a:t>
            </a:r>
            <a:r>
              <a:rPr lang="lv-LV" altLang="lv-LV" dirty="0"/>
              <a:t> ”</a:t>
            </a:r>
            <a:r>
              <a:rPr lang="lv-LV" altLang="lv-LV" b="1" dirty="0" smtClean="0"/>
              <a:t>.</a:t>
            </a:r>
            <a:endParaRPr lang="lv-LV" altLang="lv-LV" dirty="0"/>
          </a:p>
        </p:txBody>
      </p:sp>
      <p:pic>
        <p:nvPicPr>
          <p:cNvPr id="8" name="Picture 6" descr="https://zm.gov.lv/images/logo_l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3863" y="1938371"/>
            <a:ext cx="1066800" cy="8096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2422" y="3082276"/>
            <a:ext cx="4607626" cy="646331"/>
          </a:xfrm>
          <a:prstGeom prst="rect">
            <a:avLst/>
          </a:prstGeom>
        </p:spPr>
        <p:txBody>
          <a:bodyPr wrap="square">
            <a:spAutoFit/>
          </a:bodyPr>
          <a:lstStyle/>
          <a:p>
            <a:r>
              <a:rPr lang="lv-LV" b="1" dirty="0" smtClean="0"/>
              <a:t>Klimatu </a:t>
            </a:r>
            <a:r>
              <a:rPr lang="lv-LV" b="1" dirty="0"/>
              <a:t>saudzējošas lopkopības sistēmas </a:t>
            </a:r>
            <a:r>
              <a:rPr lang="lv-LV" b="1" dirty="0" smtClean="0"/>
              <a:t>(</a:t>
            </a:r>
            <a:r>
              <a:rPr lang="lv-LV" b="1" i="1" dirty="0" err="1" smtClean="0"/>
              <a:t>Climate</a:t>
            </a:r>
            <a:r>
              <a:rPr lang="lv-LV" b="1" i="1" dirty="0" smtClean="0"/>
              <a:t> </a:t>
            </a:r>
            <a:r>
              <a:rPr lang="lv-LV" b="1" i="1" dirty="0" err="1"/>
              <a:t>Care</a:t>
            </a:r>
            <a:r>
              <a:rPr lang="lv-LV" b="1" i="1" dirty="0"/>
              <a:t> </a:t>
            </a:r>
            <a:r>
              <a:rPr lang="lv-LV" b="1" i="1" dirty="0" err="1"/>
              <a:t>Cattle</a:t>
            </a:r>
            <a:r>
              <a:rPr lang="lv-LV" b="1" i="1" dirty="0"/>
              <a:t> </a:t>
            </a:r>
            <a:r>
              <a:rPr lang="lv-LV" b="1" i="1" dirty="0" err="1"/>
              <a:t>Farming</a:t>
            </a:r>
            <a:r>
              <a:rPr lang="lv-LV" b="1" i="1" dirty="0"/>
              <a:t> </a:t>
            </a:r>
            <a:r>
              <a:rPr lang="lv-LV" b="1" i="1" dirty="0" err="1" smtClean="0"/>
              <a:t>System</a:t>
            </a:r>
            <a:r>
              <a:rPr lang="lv-LV" b="1" i="1" dirty="0" smtClean="0"/>
              <a:t>)</a:t>
            </a:r>
            <a:endParaRPr lang="en-GB" b="1" i="1" dirty="0"/>
          </a:p>
        </p:txBody>
      </p:sp>
      <p:pic>
        <p:nvPicPr>
          <p:cNvPr id="10" name="Picture 3" descr="F:\LLU\Projekti\Apstiprinatie\CCC farming ICT-AGRI\Logo\CCCfarming HiRes CMYK.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956" y="1898622"/>
            <a:ext cx="973015" cy="889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5"/>
          <a:stretch>
            <a:fillRect/>
          </a:stretch>
        </p:blipFill>
        <p:spPr>
          <a:xfrm>
            <a:off x="2734989" y="1752234"/>
            <a:ext cx="2376488" cy="1181903"/>
          </a:xfrm>
          <a:prstGeom prst="rect">
            <a:avLst/>
          </a:prstGeom>
        </p:spPr>
      </p:pic>
      <p:sp>
        <p:nvSpPr>
          <p:cNvPr id="12" name="Rectangle 11"/>
          <p:cNvSpPr/>
          <p:nvPr/>
        </p:nvSpPr>
        <p:spPr>
          <a:xfrm>
            <a:off x="892422" y="3806618"/>
            <a:ext cx="5063319" cy="1477328"/>
          </a:xfrm>
          <a:prstGeom prst="rect">
            <a:avLst/>
          </a:prstGeom>
        </p:spPr>
        <p:txBody>
          <a:bodyPr wrap="square">
            <a:spAutoFit/>
          </a:bodyPr>
          <a:lstStyle/>
          <a:p>
            <a:pPr algn="just"/>
            <a:r>
              <a:rPr lang="lv-LV" b="1" dirty="0" smtClean="0"/>
              <a:t>Mērķis:  </a:t>
            </a:r>
            <a:r>
              <a:rPr lang="lv-LV" dirty="0"/>
              <a:t>ir attīstīt klimata ziņā viedās liellopu audzēšanas sistēmas, kas samazina SEG un amonjaka emisijas, saglabājot lauku saimniecības biznesa sociāli ekonomisko </a:t>
            </a:r>
            <a:r>
              <a:rPr lang="lv-LV" dirty="0" smtClean="0"/>
              <a:t>perspektīvu, ražošanas efektivitāti </a:t>
            </a:r>
            <a:r>
              <a:rPr lang="lv-LV" dirty="0"/>
              <a:t>un rūpes par klimatu. </a:t>
            </a:r>
            <a:endParaRPr lang="en-GB" dirty="0"/>
          </a:p>
        </p:txBody>
      </p:sp>
    </p:spTree>
    <p:extLst>
      <p:ext uri="{BB962C8B-B14F-4D97-AF65-F5344CB8AC3E}">
        <p14:creationId xmlns:p14="http://schemas.microsoft.com/office/powerpoint/2010/main" val="35805298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dirty="0">
                <a:latin typeface="Arial" panose="020B0604020202020204" pitchFamily="34" charset="0"/>
                <a:cs typeface="Arial" panose="020B0604020202020204" pitchFamily="34" charset="0"/>
              </a:rPr>
              <a:t>Iegūto zināšanu izmantošana</a:t>
            </a:r>
            <a:endParaRPr lang="en-GB"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11</a:t>
            </a:fld>
            <a:endParaRPr lang="en-GB" dirty="0"/>
          </a:p>
        </p:txBody>
      </p:sp>
      <p:sp>
        <p:nvSpPr>
          <p:cNvPr id="7" name="Teksta vietturis 1"/>
          <p:cNvSpPr>
            <a:spLocks noGrp="1"/>
          </p:cNvSpPr>
          <p:nvPr>
            <p:ph type="body" sz="quarter" idx="10"/>
          </p:nvPr>
        </p:nvSpPr>
        <p:spPr>
          <a:xfrm>
            <a:off x="1337479" y="1786885"/>
            <a:ext cx="10056063" cy="3058069"/>
          </a:xfrm>
        </p:spPr>
        <p:txBody>
          <a:bodyPr>
            <a:normAutofit/>
          </a:bodyPr>
          <a:lstStyle/>
          <a:p>
            <a:pPr>
              <a:buFont typeface="Wingdings" panose="05000000000000000000" pitchFamily="2" charset="2"/>
              <a:buChar char="§"/>
            </a:pPr>
            <a:r>
              <a:rPr lang="lv-LV" sz="2000" dirty="0" smtClean="0">
                <a:latin typeface="+mn-lt"/>
              </a:rPr>
              <a:t>Ieteikumu izstrāde lauksaimniecības tai skaitā lopkopības nozaru attīstības politikas veidošanai</a:t>
            </a:r>
          </a:p>
          <a:p>
            <a:pPr>
              <a:buFont typeface="Wingdings" panose="05000000000000000000" pitchFamily="2" charset="2"/>
              <a:buChar char="§"/>
            </a:pPr>
            <a:r>
              <a:rPr lang="lv-LV" sz="2000" dirty="0" smtClean="0">
                <a:latin typeface="+mn-lt"/>
              </a:rPr>
              <a:t>Lopkopības nozaru likumdošanas izstrāde, kas vērsta uz bioloģiskās daudzveidības saglabāšanu</a:t>
            </a:r>
          </a:p>
          <a:p>
            <a:pPr>
              <a:buFont typeface="Wingdings" panose="05000000000000000000" pitchFamily="2" charset="2"/>
              <a:buChar char="§"/>
            </a:pPr>
            <a:r>
              <a:rPr lang="lv-LV" sz="2000" dirty="0" smtClean="0">
                <a:latin typeface="+mn-lt"/>
              </a:rPr>
              <a:t>Jaunu, optimālu turēšanas un ēdināšanas tehnoloģiju ieviešana</a:t>
            </a:r>
          </a:p>
          <a:p>
            <a:pPr>
              <a:buFont typeface="Wingdings" panose="05000000000000000000" pitchFamily="2" charset="2"/>
              <a:buChar char="§"/>
            </a:pPr>
            <a:r>
              <a:rPr lang="lv-LV" sz="2000" dirty="0" smtClean="0">
                <a:latin typeface="+mn-lt"/>
              </a:rPr>
              <a:t>Katra konkrēta ganāmpulka ražības kāpināšanai un ekonomiskās stabilitātes nodrošināšanai</a:t>
            </a:r>
          </a:p>
          <a:p>
            <a:pPr>
              <a:buFont typeface="Wingdings" panose="05000000000000000000" pitchFamily="2" charset="2"/>
              <a:buChar char="§"/>
            </a:pPr>
            <a:r>
              <a:rPr lang="lv-LV" sz="2000" dirty="0" smtClean="0">
                <a:latin typeface="+mn-lt"/>
              </a:rPr>
              <a:t>Jauno lopkopības zinātnieku, speciālistu</a:t>
            </a:r>
            <a:r>
              <a:rPr lang="lv-LV" sz="2000" dirty="0">
                <a:latin typeface="+mn-lt"/>
              </a:rPr>
              <a:t> </a:t>
            </a:r>
            <a:r>
              <a:rPr lang="lv-LV" sz="2000" dirty="0" smtClean="0">
                <a:latin typeface="+mn-lt"/>
              </a:rPr>
              <a:t>un saimniecību īpašnieku izglītošanai</a:t>
            </a:r>
          </a:p>
          <a:p>
            <a:pPr>
              <a:buFont typeface="Wingdings" panose="05000000000000000000" pitchFamily="2" charset="2"/>
              <a:buChar char="§"/>
            </a:pPr>
            <a:r>
              <a:rPr lang="lv-LV" sz="2000" dirty="0" smtClean="0">
                <a:latin typeface="+mn-lt"/>
              </a:rPr>
              <a:t>Valsts un sabiedrības labklājības stiprināšanai</a:t>
            </a:r>
          </a:p>
          <a:p>
            <a:pPr>
              <a:buFont typeface="Wingdings" panose="05000000000000000000" pitchFamily="2" charset="2"/>
              <a:buChar char="§"/>
            </a:pPr>
            <a:endParaRPr lang="lv-LV" sz="2000" dirty="0" smtClean="0">
              <a:latin typeface="+mn-lt"/>
            </a:endParaRPr>
          </a:p>
          <a:p>
            <a:pPr marL="0" indent="0">
              <a:buNone/>
            </a:pPr>
            <a:endParaRPr lang="lv-LV" sz="2000" dirty="0">
              <a:latin typeface="+mn-lt"/>
            </a:endParaRPr>
          </a:p>
        </p:txBody>
      </p:sp>
    </p:spTree>
    <p:extLst>
      <p:ext uri="{BB962C8B-B14F-4D97-AF65-F5344CB8AC3E}">
        <p14:creationId xmlns:p14="http://schemas.microsoft.com/office/powerpoint/2010/main" val="1720958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Zināšanu pārnese</a:t>
            </a:r>
            <a:endParaRPr lang="en-GB" dirty="0"/>
          </a:p>
        </p:txBody>
      </p:sp>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12</a:t>
            </a:fld>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529" y="1517745"/>
            <a:ext cx="7042670" cy="471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87606" y="6061173"/>
            <a:ext cx="7683690" cy="307777"/>
          </a:xfrm>
          <a:prstGeom prst="rect">
            <a:avLst/>
          </a:prstGeom>
        </p:spPr>
        <p:txBody>
          <a:bodyPr wrap="square">
            <a:spAutoFit/>
          </a:bodyPr>
          <a:lstStyle/>
          <a:p>
            <a:r>
              <a:rPr lang="lv-LV" sz="1400" dirty="0" smtClean="0"/>
              <a:t>Avots: </a:t>
            </a:r>
            <a:r>
              <a:rPr lang="en-GB" sz="1400" dirty="0" smtClean="0"/>
              <a:t>https</a:t>
            </a:r>
            <a:r>
              <a:rPr lang="en-GB" sz="1400" dirty="0"/>
              <a:t>://km4meu.wordpress.com/2016/02/07/knowledge-management-in-cartoons-a-selection/</a:t>
            </a:r>
          </a:p>
        </p:txBody>
      </p:sp>
    </p:spTree>
    <p:extLst>
      <p:ext uri="{BB962C8B-B14F-4D97-AF65-F5344CB8AC3E}">
        <p14:creationId xmlns:p14="http://schemas.microsoft.com/office/powerpoint/2010/main" val="34622164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13</a:t>
            </a:fld>
            <a:endParaRPr lang="en-GB" dirty="0"/>
          </a:p>
        </p:txBody>
      </p:sp>
      <p:sp>
        <p:nvSpPr>
          <p:cNvPr id="7" name="Rectangle 6"/>
          <p:cNvSpPr/>
          <p:nvPr/>
        </p:nvSpPr>
        <p:spPr>
          <a:xfrm>
            <a:off x="3493825" y="3148307"/>
            <a:ext cx="4858603" cy="523220"/>
          </a:xfrm>
          <a:prstGeom prst="rect">
            <a:avLst/>
          </a:prstGeom>
        </p:spPr>
        <p:txBody>
          <a:bodyPr wrap="square">
            <a:spAutoFit/>
          </a:bodyPr>
          <a:lstStyle/>
          <a:p>
            <a:pPr algn="ctr" fontAlgn="base"/>
            <a:r>
              <a:rPr lang="lv-LV" sz="2800" b="1" dirty="0" smtClean="0"/>
              <a:t>PALDIES PAR UZMANĪBU!</a:t>
            </a:r>
            <a:endParaRPr lang="lv-LV" sz="2800" b="1" dirty="0"/>
          </a:p>
        </p:txBody>
      </p:sp>
    </p:spTree>
    <p:extLst>
      <p:ext uri="{BB962C8B-B14F-4D97-AF65-F5344CB8AC3E}">
        <p14:creationId xmlns:p14="http://schemas.microsoft.com/office/powerpoint/2010/main" val="37642642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dirty="0" smtClean="0"/>
              <a:t>ES Kopēja Lauksaimniecības politika (KLP)</a:t>
            </a:r>
            <a:endParaRPr lang="en-GB" dirty="0"/>
          </a:p>
        </p:txBody>
      </p:sp>
      <p:pic>
        <p:nvPicPr>
          <p:cNvPr id="1026" name="Picture 2" descr="cap-sustainable-agriculture_w400_lv.png (400×3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2" y="1730375"/>
            <a:ext cx="3810000" cy="3676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9162" y="6037005"/>
            <a:ext cx="8767763" cy="369332"/>
          </a:xfrm>
          <a:prstGeom prst="rect">
            <a:avLst/>
          </a:prstGeom>
        </p:spPr>
        <p:txBody>
          <a:bodyPr wrap="square">
            <a:spAutoFit/>
          </a:bodyPr>
          <a:lstStyle/>
          <a:p>
            <a:r>
              <a:rPr lang="en-GB" dirty="0"/>
              <a:t>https://ec.europa.eu/info/food-farming-fisheries/sustainability/sustainable-cap_lv</a:t>
            </a:r>
          </a:p>
        </p:txBody>
      </p:sp>
      <p:sp>
        <p:nvSpPr>
          <p:cNvPr id="5" name="Date Placeholder 4"/>
          <p:cNvSpPr>
            <a:spLocks noGrp="1"/>
          </p:cNvSpPr>
          <p:nvPr>
            <p:ph type="dt" sz="half" idx="11"/>
          </p:nvPr>
        </p:nvSpPr>
        <p:spPr/>
        <p:txBody>
          <a:bodyPr/>
          <a:lstStyle/>
          <a:p>
            <a:r>
              <a:rPr lang="lv-LV" smtClean="0"/>
              <a:t>17.12.2020</a:t>
            </a:r>
            <a:endParaRPr lang="en-GB"/>
          </a:p>
        </p:txBody>
      </p:sp>
      <p:sp>
        <p:nvSpPr>
          <p:cNvPr id="6" name="Footer Placeholder 5"/>
          <p:cNvSpPr>
            <a:spLocks noGrp="1"/>
          </p:cNvSpPr>
          <p:nvPr>
            <p:ph type="ftr" sz="quarter" idx="12"/>
          </p:nvPr>
        </p:nvSpPr>
        <p:spPr/>
        <p:txBody>
          <a:bodyPr/>
          <a:lstStyle/>
          <a:p>
            <a:r>
              <a:rPr lang="en-GB" smtClean="0"/>
              <a:t>EIROPAS ZAĻAIS KURSS BIOEKONOMIKAS ATTĪSTĪBAI</a:t>
            </a:r>
            <a:endParaRPr lang="en-GB"/>
          </a:p>
        </p:txBody>
      </p:sp>
      <p:sp>
        <p:nvSpPr>
          <p:cNvPr id="7" name="Slide Number Placeholder 6"/>
          <p:cNvSpPr>
            <a:spLocks noGrp="1"/>
          </p:cNvSpPr>
          <p:nvPr>
            <p:ph type="sldNum" sz="quarter" idx="13"/>
          </p:nvPr>
        </p:nvSpPr>
        <p:spPr/>
        <p:txBody>
          <a:bodyPr/>
          <a:lstStyle/>
          <a:p>
            <a:fld id="{1D936151-F579-4FCC-B206-96C4193604DB}" type="slidenum">
              <a:rPr lang="en-GB" smtClean="0"/>
              <a:t>2</a:t>
            </a:fld>
            <a:endParaRPr lang="en-GB" dirty="0"/>
          </a:p>
        </p:txBody>
      </p:sp>
    </p:spTree>
    <p:extLst>
      <p:ext uri="{BB962C8B-B14F-4D97-AF65-F5344CB8AC3E}">
        <p14:creationId xmlns:p14="http://schemas.microsoft.com/office/powerpoint/2010/main" val="17686120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dirty="0" smtClean="0"/>
              <a:t>Zināšanu veidošanas piramīda</a:t>
            </a:r>
            <a:endParaRPr lang="en-US" dirty="0"/>
          </a:p>
        </p:txBody>
      </p:sp>
      <p:sp>
        <p:nvSpPr>
          <p:cNvPr id="2" name="Date Placeholder 1"/>
          <p:cNvSpPr>
            <a:spLocks noGrp="1"/>
          </p:cNvSpPr>
          <p:nvPr>
            <p:ph type="dt" sz="half" idx="11"/>
          </p:nvPr>
        </p:nvSpPr>
        <p:spPr/>
        <p:txBody>
          <a:bodyPr/>
          <a:lstStyle/>
          <a:p>
            <a:r>
              <a:rPr lang="lv-LV" smtClean="0"/>
              <a:t>17.12.2020</a:t>
            </a:r>
            <a:endParaRPr lang="en-GB"/>
          </a:p>
        </p:txBody>
      </p:sp>
      <p:sp>
        <p:nvSpPr>
          <p:cNvPr id="9" name="Footer Placeholder 8"/>
          <p:cNvSpPr>
            <a:spLocks noGrp="1"/>
          </p:cNvSpPr>
          <p:nvPr>
            <p:ph type="ftr" sz="quarter" idx="12"/>
          </p:nvPr>
        </p:nvSpPr>
        <p:spPr/>
        <p:txBody>
          <a:bodyPr/>
          <a:lstStyle/>
          <a:p>
            <a:r>
              <a:rPr lang="en-GB" smtClean="0"/>
              <a:t>EIROPAS ZAĻAIS KURSS BIOEKONOMIKAS ATTĪSTĪBAI</a:t>
            </a:r>
            <a:endParaRPr lang="en-GB"/>
          </a:p>
        </p:txBody>
      </p:sp>
      <p:sp>
        <p:nvSpPr>
          <p:cNvPr id="10" name="Slide Number Placeholder 9"/>
          <p:cNvSpPr>
            <a:spLocks noGrp="1"/>
          </p:cNvSpPr>
          <p:nvPr>
            <p:ph type="sldNum" sz="quarter" idx="13"/>
          </p:nvPr>
        </p:nvSpPr>
        <p:spPr/>
        <p:txBody>
          <a:bodyPr/>
          <a:lstStyle/>
          <a:p>
            <a:fld id="{1D936151-F579-4FCC-B206-96C4193604DB}" type="slidenum">
              <a:rPr lang="en-GB" smtClean="0"/>
              <a:t>3</a:t>
            </a:fld>
            <a:endParaRPr lang="en-GB" dirty="0"/>
          </a:p>
        </p:txBody>
      </p:sp>
      <p:grpSp>
        <p:nvGrpSpPr>
          <p:cNvPr id="11" name="Group 10"/>
          <p:cNvGrpSpPr/>
          <p:nvPr/>
        </p:nvGrpSpPr>
        <p:grpSpPr>
          <a:xfrm>
            <a:off x="2927304" y="1071563"/>
            <a:ext cx="6113417" cy="5272625"/>
            <a:chOff x="2913017" y="391886"/>
            <a:chExt cx="6113417" cy="5799909"/>
          </a:xfrm>
          <a:solidFill>
            <a:schemeClr val="accent2"/>
          </a:solidFill>
        </p:grpSpPr>
        <p:sp>
          <p:nvSpPr>
            <p:cNvPr id="12" name="Freeform 11"/>
            <p:cNvSpPr/>
            <p:nvPr/>
          </p:nvSpPr>
          <p:spPr>
            <a:xfrm>
              <a:off x="5242269" y="391886"/>
              <a:ext cx="1454915" cy="1380304"/>
            </a:xfrm>
            <a:custGeom>
              <a:avLst/>
              <a:gdLst>
                <a:gd name="connsiteX0" fmla="*/ 727457 w 1454915"/>
                <a:gd name="connsiteY0" fmla="*/ 0 h 1380304"/>
                <a:gd name="connsiteX1" fmla="*/ 1454915 w 1454915"/>
                <a:gd name="connsiteY1" fmla="*/ 1380304 h 1380304"/>
                <a:gd name="connsiteX2" fmla="*/ 0 w 1454915"/>
                <a:gd name="connsiteY2" fmla="*/ 1380304 h 1380304"/>
                <a:gd name="connsiteX3" fmla="*/ 727457 w 1454915"/>
                <a:gd name="connsiteY3" fmla="*/ 0 h 1380304"/>
              </a:gdLst>
              <a:ahLst/>
              <a:cxnLst>
                <a:cxn ang="0">
                  <a:pos x="connsiteX0" y="connsiteY0"/>
                </a:cxn>
                <a:cxn ang="0">
                  <a:pos x="connsiteX1" y="connsiteY1"/>
                </a:cxn>
                <a:cxn ang="0">
                  <a:pos x="connsiteX2" y="connsiteY2"/>
                </a:cxn>
                <a:cxn ang="0">
                  <a:pos x="connsiteX3" y="connsiteY3"/>
                </a:cxn>
              </a:cxnLst>
              <a:rect l="l" t="t" r="r" b="b"/>
              <a:pathLst>
                <a:path w="1454915" h="1380304">
                  <a:moveTo>
                    <a:pt x="727457" y="0"/>
                  </a:moveTo>
                  <a:lnTo>
                    <a:pt x="1454915" y="1380304"/>
                  </a:lnTo>
                  <a:lnTo>
                    <a:pt x="0" y="1380304"/>
                  </a:lnTo>
                  <a:lnTo>
                    <a:pt x="727457" y="0"/>
                  </a:lnTo>
                  <a:close/>
                </a:path>
              </a:pathLst>
            </a:cu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endParaRPr lang="lv-LV" sz="2000" b="1" dirty="0" smtClean="0"/>
            </a:p>
            <a:p>
              <a:pPr algn="ctr"/>
              <a:endParaRPr lang="en-US" sz="2000" b="1" dirty="0" smtClean="0"/>
            </a:p>
            <a:p>
              <a:pPr algn="ctr"/>
              <a:r>
                <a:rPr lang="lv-LV" sz="2000" b="1" dirty="0" smtClean="0"/>
                <a:t>GUDRĪBA</a:t>
              </a:r>
              <a:endParaRPr lang="lv-LV" sz="2000" b="1" dirty="0"/>
            </a:p>
          </p:txBody>
        </p:sp>
        <p:sp>
          <p:nvSpPr>
            <p:cNvPr id="13" name="Freeform 12"/>
            <p:cNvSpPr/>
            <p:nvPr/>
          </p:nvSpPr>
          <p:spPr>
            <a:xfrm>
              <a:off x="4776418" y="1968133"/>
              <a:ext cx="2386616" cy="687978"/>
            </a:xfrm>
            <a:custGeom>
              <a:avLst/>
              <a:gdLst>
                <a:gd name="connsiteX0" fmla="*/ 362583 w 2386616"/>
                <a:gd name="connsiteY0" fmla="*/ 0 h 687978"/>
                <a:gd name="connsiteX1" fmla="*/ 2024033 w 2386616"/>
                <a:gd name="connsiteY1" fmla="*/ 0 h 687978"/>
                <a:gd name="connsiteX2" fmla="*/ 2386616 w 2386616"/>
                <a:gd name="connsiteY2" fmla="*/ 687978 h 687978"/>
                <a:gd name="connsiteX3" fmla="*/ 0 w 2386616"/>
                <a:gd name="connsiteY3" fmla="*/ 687978 h 687978"/>
                <a:gd name="connsiteX4" fmla="*/ 362583 w 2386616"/>
                <a:gd name="connsiteY4" fmla="*/ 0 h 68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616" h="687978">
                  <a:moveTo>
                    <a:pt x="362583" y="0"/>
                  </a:moveTo>
                  <a:lnTo>
                    <a:pt x="2024033" y="0"/>
                  </a:lnTo>
                  <a:lnTo>
                    <a:pt x="2386616" y="687978"/>
                  </a:lnTo>
                  <a:lnTo>
                    <a:pt x="0" y="687978"/>
                  </a:lnTo>
                  <a:lnTo>
                    <a:pt x="362583"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t>ZINĀŠANAS</a:t>
              </a:r>
              <a:endParaRPr lang="lv-LV" sz="2000" b="1" dirty="0"/>
            </a:p>
          </p:txBody>
        </p:sp>
        <p:sp>
          <p:nvSpPr>
            <p:cNvPr id="14" name="Freeform 13"/>
            <p:cNvSpPr/>
            <p:nvPr/>
          </p:nvSpPr>
          <p:spPr>
            <a:xfrm>
              <a:off x="4310568" y="2852054"/>
              <a:ext cx="3318316" cy="687978"/>
            </a:xfrm>
            <a:custGeom>
              <a:avLst/>
              <a:gdLst>
                <a:gd name="connsiteX0" fmla="*/ 362583 w 3318316"/>
                <a:gd name="connsiteY0" fmla="*/ 0 h 687978"/>
                <a:gd name="connsiteX1" fmla="*/ 2955733 w 3318316"/>
                <a:gd name="connsiteY1" fmla="*/ 0 h 687978"/>
                <a:gd name="connsiteX2" fmla="*/ 3318316 w 3318316"/>
                <a:gd name="connsiteY2" fmla="*/ 687978 h 687978"/>
                <a:gd name="connsiteX3" fmla="*/ 0 w 3318316"/>
                <a:gd name="connsiteY3" fmla="*/ 687978 h 687978"/>
                <a:gd name="connsiteX4" fmla="*/ 362583 w 3318316"/>
                <a:gd name="connsiteY4" fmla="*/ 0 h 68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316" h="687978">
                  <a:moveTo>
                    <a:pt x="362583" y="0"/>
                  </a:moveTo>
                  <a:lnTo>
                    <a:pt x="2955733" y="0"/>
                  </a:lnTo>
                  <a:lnTo>
                    <a:pt x="3318316" y="687978"/>
                  </a:lnTo>
                  <a:lnTo>
                    <a:pt x="0" y="687978"/>
                  </a:lnTo>
                  <a:lnTo>
                    <a:pt x="362583"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t>INFORMĀCIJA</a:t>
              </a:r>
              <a:endParaRPr lang="lv-LV" sz="2000" b="1" dirty="0"/>
            </a:p>
          </p:txBody>
        </p:sp>
        <p:sp>
          <p:nvSpPr>
            <p:cNvPr id="15" name="Freeform 14"/>
            <p:cNvSpPr/>
            <p:nvPr/>
          </p:nvSpPr>
          <p:spPr>
            <a:xfrm>
              <a:off x="3844718" y="3735975"/>
              <a:ext cx="4250016" cy="687978"/>
            </a:xfrm>
            <a:custGeom>
              <a:avLst/>
              <a:gdLst>
                <a:gd name="connsiteX0" fmla="*/ 362583 w 4250016"/>
                <a:gd name="connsiteY0" fmla="*/ 0 h 687978"/>
                <a:gd name="connsiteX1" fmla="*/ 3887433 w 4250016"/>
                <a:gd name="connsiteY1" fmla="*/ 0 h 687978"/>
                <a:gd name="connsiteX2" fmla="*/ 4250016 w 4250016"/>
                <a:gd name="connsiteY2" fmla="*/ 687978 h 687978"/>
                <a:gd name="connsiteX3" fmla="*/ 0 w 4250016"/>
                <a:gd name="connsiteY3" fmla="*/ 687978 h 687978"/>
                <a:gd name="connsiteX4" fmla="*/ 362583 w 4250016"/>
                <a:gd name="connsiteY4" fmla="*/ 0 h 68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016" h="687978">
                  <a:moveTo>
                    <a:pt x="362583" y="0"/>
                  </a:moveTo>
                  <a:lnTo>
                    <a:pt x="3887433" y="0"/>
                  </a:lnTo>
                  <a:lnTo>
                    <a:pt x="4250016" y="687978"/>
                  </a:lnTo>
                  <a:lnTo>
                    <a:pt x="0" y="687978"/>
                  </a:lnTo>
                  <a:lnTo>
                    <a:pt x="362583" y="0"/>
                  </a:lnTo>
                  <a:close/>
                </a:path>
              </a:pathLst>
            </a:cu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t>DATI</a:t>
              </a:r>
              <a:endParaRPr lang="lv-LV" sz="2000" b="1" dirty="0"/>
            </a:p>
          </p:txBody>
        </p:sp>
        <p:sp>
          <p:nvSpPr>
            <p:cNvPr id="16" name="Freeform 15"/>
            <p:cNvSpPr/>
            <p:nvPr/>
          </p:nvSpPr>
          <p:spPr>
            <a:xfrm>
              <a:off x="3378867" y="4619896"/>
              <a:ext cx="5181717" cy="687978"/>
            </a:xfrm>
            <a:custGeom>
              <a:avLst/>
              <a:gdLst>
                <a:gd name="connsiteX0" fmla="*/ 362583 w 5181717"/>
                <a:gd name="connsiteY0" fmla="*/ 0 h 687978"/>
                <a:gd name="connsiteX1" fmla="*/ 4819134 w 5181717"/>
                <a:gd name="connsiteY1" fmla="*/ 0 h 687978"/>
                <a:gd name="connsiteX2" fmla="*/ 5181717 w 5181717"/>
                <a:gd name="connsiteY2" fmla="*/ 687978 h 687978"/>
                <a:gd name="connsiteX3" fmla="*/ 0 w 5181717"/>
                <a:gd name="connsiteY3" fmla="*/ 687978 h 687978"/>
                <a:gd name="connsiteX4" fmla="*/ 362583 w 5181717"/>
                <a:gd name="connsiteY4" fmla="*/ 0 h 68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717" h="687978">
                  <a:moveTo>
                    <a:pt x="362583" y="0"/>
                  </a:moveTo>
                  <a:lnTo>
                    <a:pt x="4819134" y="0"/>
                  </a:lnTo>
                  <a:lnTo>
                    <a:pt x="5181717" y="687978"/>
                  </a:lnTo>
                  <a:lnTo>
                    <a:pt x="0" y="687978"/>
                  </a:lnTo>
                  <a:lnTo>
                    <a:pt x="362583"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t>FAKTI</a:t>
              </a:r>
              <a:endParaRPr lang="lv-LV" sz="2000" b="1" dirty="0"/>
            </a:p>
          </p:txBody>
        </p:sp>
        <p:sp>
          <p:nvSpPr>
            <p:cNvPr id="17" name="Freeform 16"/>
            <p:cNvSpPr/>
            <p:nvPr/>
          </p:nvSpPr>
          <p:spPr>
            <a:xfrm>
              <a:off x="2913017" y="5503817"/>
              <a:ext cx="6113417" cy="687978"/>
            </a:xfrm>
            <a:custGeom>
              <a:avLst/>
              <a:gdLst>
                <a:gd name="connsiteX0" fmla="*/ 362583 w 6113417"/>
                <a:gd name="connsiteY0" fmla="*/ 0 h 687978"/>
                <a:gd name="connsiteX1" fmla="*/ 5750834 w 6113417"/>
                <a:gd name="connsiteY1" fmla="*/ 0 h 687978"/>
                <a:gd name="connsiteX2" fmla="*/ 6113417 w 6113417"/>
                <a:gd name="connsiteY2" fmla="*/ 687978 h 687978"/>
                <a:gd name="connsiteX3" fmla="*/ 0 w 6113417"/>
                <a:gd name="connsiteY3" fmla="*/ 687978 h 687978"/>
                <a:gd name="connsiteX4" fmla="*/ 362583 w 6113417"/>
                <a:gd name="connsiteY4" fmla="*/ 0 h 68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417" h="687978">
                  <a:moveTo>
                    <a:pt x="362583" y="0"/>
                  </a:moveTo>
                  <a:lnTo>
                    <a:pt x="5750834" y="0"/>
                  </a:lnTo>
                  <a:lnTo>
                    <a:pt x="6113417" y="687978"/>
                  </a:lnTo>
                  <a:lnTo>
                    <a:pt x="0" y="687978"/>
                  </a:lnTo>
                  <a:lnTo>
                    <a:pt x="362583"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t>MĒRIJUMI</a:t>
              </a:r>
              <a:endParaRPr lang="lv-LV" sz="2000" b="1" dirty="0"/>
            </a:p>
          </p:txBody>
        </p:sp>
      </p:grpSp>
    </p:spTree>
    <p:extLst>
      <p:ext uri="{BB962C8B-B14F-4D97-AF65-F5344CB8AC3E}">
        <p14:creationId xmlns:p14="http://schemas.microsoft.com/office/powerpoint/2010/main" val="963187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4</a:t>
            </a:fld>
            <a:endParaRPr lang="en-GB" dirty="0"/>
          </a:p>
        </p:txBody>
      </p:sp>
      <p:grpSp>
        <p:nvGrpSpPr>
          <p:cNvPr id="13" name="Group 12"/>
          <p:cNvGrpSpPr/>
          <p:nvPr/>
        </p:nvGrpSpPr>
        <p:grpSpPr>
          <a:xfrm>
            <a:off x="1536298" y="1014364"/>
            <a:ext cx="9020549" cy="5460291"/>
            <a:chOff x="1338102" y="1440663"/>
            <a:chExt cx="9020549" cy="5460291"/>
          </a:xfrm>
        </p:grpSpPr>
        <p:grpSp>
          <p:nvGrpSpPr>
            <p:cNvPr id="10" name="Group 9"/>
            <p:cNvGrpSpPr/>
            <p:nvPr/>
          </p:nvGrpSpPr>
          <p:grpSpPr>
            <a:xfrm>
              <a:off x="1338102" y="1440663"/>
              <a:ext cx="9020549" cy="5460291"/>
              <a:chOff x="1338102" y="670838"/>
              <a:chExt cx="9562479" cy="6224804"/>
            </a:xfrm>
          </p:grpSpPr>
          <p:grpSp>
            <p:nvGrpSpPr>
              <p:cNvPr id="7" name="Group 6"/>
              <p:cNvGrpSpPr/>
              <p:nvPr/>
            </p:nvGrpSpPr>
            <p:grpSpPr>
              <a:xfrm>
                <a:off x="6957229" y="1594538"/>
                <a:ext cx="3943352" cy="2360706"/>
                <a:chOff x="6700837" y="1865609"/>
                <a:chExt cx="3943352" cy="2360706"/>
              </a:xfrm>
            </p:grpSpPr>
            <p:pic>
              <p:nvPicPr>
                <p:cNvPr id="1031" name="Picture 7" descr="F:\LLU_pictures\Prezentacijam apstradati\Piesietas_govis_sien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837" y="1865609"/>
                  <a:ext cx="2170917" cy="12207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F:\LLU_pictures\Prezentacijam apstradati\Govis_gulviet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243" y="1865609"/>
                  <a:ext cx="2316946" cy="17377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F:\LLU_pictures\Prezentacijam apstradati\Govis_ganibas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1529" y="2876146"/>
                  <a:ext cx="1800225" cy="13501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26" name="Picture 2" descr="F:\LLU_pictures\Prezentacijam apstradati\Genotips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102" y="1371501"/>
                <a:ext cx="2700336" cy="26231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0" y="3332247"/>
                <a:ext cx="2733675" cy="2983941"/>
              </a:xfrm>
              <a:prstGeom prst="flowChartAlternateProcess">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rot="433368">
                <a:off x="3574506" y="670838"/>
                <a:ext cx="4469809" cy="2488428"/>
                <a:chOff x="7456366" y="2218259"/>
                <a:chExt cx="2934027" cy="1920027"/>
              </a:xfrm>
              <a:solidFill>
                <a:srgbClr val="008A3E"/>
              </a:solidFill>
            </p:grpSpPr>
            <p:sp>
              <p:nvSpPr>
                <p:cNvPr id="22" name="Circular Arrow 21"/>
                <p:cNvSpPr/>
                <p:nvPr/>
              </p:nvSpPr>
              <p:spPr>
                <a:xfrm rot="21166632">
                  <a:off x="7506516" y="2218259"/>
                  <a:ext cx="2883877" cy="1920027"/>
                </a:xfrm>
                <a:prstGeom prst="circularArrow">
                  <a:avLst>
                    <a:gd name="adj1" fmla="val 12500"/>
                    <a:gd name="adj2" fmla="val 482023"/>
                    <a:gd name="adj3" fmla="val 20457682"/>
                    <a:gd name="adj4" fmla="val 10800000"/>
                    <a:gd name="adj5" fmla="val 127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Isosceles Triangle 22"/>
                <p:cNvSpPr/>
                <p:nvPr/>
              </p:nvSpPr>
              <p:spPr>
                <a:xfrm rot="10528788">
                  <a:off x="7456366" y="3245094"/>
                  <a:ext cx="483027" cy="35301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rot="8562207">
                <a:off x="6187785" y="3005859"/>
                <a:ext cx="4424263" cy="2710198"/>
                <a:chOff x="7454931" y="2254965"/>
                <a:chExt cx="2904130" cy="2091141"/>
              </a:xfrm>
              <a:solidFill>
                <a:srgbClr val="008A3E"/>
              </a:solidFill>
            </p:grpSpPr>
            <p:sp>
              <p:nvSpPr>
                <p:cNvPr id="25" name="Circular Arrow 24"/>
                <p:cNvSpPr/>
                <p:nvPr/>
              </p:nvSpPr>
              <p:spPr>
                <a:xfrm>
                  <a:off x="7475184" y="2254965"/>
                  <a:ext cx="2883877" cy="2091141"/>
                </a:xfrm>
                <a:prstGeom prst="circularArrow">
                  <a:avLst>
                    <a:gd name="adj1" fmla="val 12500"/>
                    <a:gd name="adj2" fmla="val 899239"/>
                    <a:gd name="adj3" fmla="val 20457681"/>
                    <a:gd name="adj4" fmla="val 10800000"/>
                    <a:gd name="adj5" fmla="val 138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Isosceles Triangle 25"/>
                <p:cNvSpPr/>
                <p:nvPr/>
              </p:nvSpPr>
              <p:spPr>
                <a:xfrm rot="10528788">
                  <a:off x="7454931" y="3299690"/>
                  <a:ext cx="514638" cy="35301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rot="13818749">
                <a:off x="784735" y="3450163"/>
                <a:ext cx="4393409" cy="2497549"/>
                <a:chOff x="7488590" y="2357909"/>
                <a:chExt cx="2883877" cy="1927065"/>
              </a:xfrm>
              <a:solidFill>
                <a:srgbClr val="008A3E"/>
              </a:solidFill>
            </p:grpSpPr>
            <p:sp>
              <p:nvSpPr>
                <p:cNvPr id="28" name="Circular Arrow 27"/>
                <p:cNvSpPr/>
                <p:nvPr/>
              </p:nvSpPr>
              <p:spPr>
                <a:xfrm>
                  <a:off x="7488590" y="2357909"/>
                  <a:ext cx="2883877" cy="1927065"/>
                </a:xfrm>
                <a:prstGeom prst="circularArrow">
                  <a:avLst>
                    <a:gd name="adj1" fmla="val 11720"/>
                    <a:gd name="adj2" fmla="val 1142319"/>
                    <a:gd name="adj3" fmla="val 20107766"/>
                    <a:gd name="adj4" fmla="val 10800000"/>
                    <a:gd name="adj5" fmla="val 170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Isosceles Triangle 28"/>
                <p:cNvSpPr/>
                <p:nvPr/>
              </p:nvSpPr>
              <p:spPr>
                <a:xfrm rot="10528788">
                  <a:off x="7547760" y="3288611"/>
                  <a:ext cx="563298" cy="35301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 name="TextBox 10"/>
            <p:cNvSpPr txBox="1"/>
            <p:nvPr/>
          </p:nvSpPr>
          <p:spPr>
            <a:xfrm rot="20219366">
              <a:off x="1427454" y="1898488"/>
              <a:ext cx="1978925" cy="461665"/>
            </a:xfrm>
            <a:prstGeom prst="rect">
              <a:avLst/>
            </a:prstGeom>
            <a:noFill/>
          </p:spPr>
          <p:txBody>
            <a:bodyPr wrap="square" rtlCol="0">
              <a:prstTxWarp prst="textArchUp">
                <a:avLst/>
              </a:prstTxWarp>
              <a:spAutoFit/>
            </a:bodyPr>
            <a:lstStyle/>
            <a:p>
              <a:r>
                <a:rPr lang="lv-LV" sz="2400" b="1" dirty="0" smtClean="0">
                  <a:solidFill>
                    <a:schemeClr val="accent6"/>
                  </a:solidFill>
                </a:rPr>
                <a:t>GENOTIPS</a:t>
              </a:r>
              <a:endParaRPr lang="en-GB" sz="2400" b="1" dirty="0">
                <a:solidFill>
                  <a:schemeClr val="accent6"/>
                </a:solidFill>
              </a:endParaRPr>
            </a:p>
          </p:txBody>
        </p:sp>
        <p:sp>
          <p:nvSpPr>
            <p:cNvPr id="32" name="TextBox 31"/>
            <p:cNvSpPr txBox="1"/>
            <p:nvPr/>
          </p:nvSpPr>
          <p:spPr>
            <a:xfrm rot="1561351">
              <a:off x="8259149" y="2306388"/>
              <a:ext cx="1978925" cy="461665"/>
            </a:xfrm>
            <a:prstGeom prst="rect">
              <a:avLst/>
            </a:prstGeom>
            <a:noFill/>
          </p:spPr>
          <p:txBody>
            <a:bodyPr wrap="square" rtlCol="0">
              <a:prstTxWarp prst="textArchUp">
                <a:avLst/>
              </a:prstTxWarp>
              <a:spAutoFit/>
            </a:bodyPr>
            <a:lstStyle/>
            <a:p>
              <a:r>
                <a:rPr lang="lv-LV" sz="2400" b="1" dirty="0" smtClean="0">
                  <a:solidFill>
                    <a:schemeClr val="accent6"/>
                  </a:solidFill>
                </a:rPr>
                <a:t>VIDE</a:t>
              </a:r>
              <a:endParaRPr lang="en-GB" sz="2400" b="1" dirty="0">
                <a:solidFill>
                  <a:schemeClr val="accent6"/>
                </a:solidFill>
              </a:endParaRPr>
            </a:p>
          </p:txBody>
        </p:sp>
        <p:sp>
          <p:nvSpPr>
            <p:cNvPr id="33" name="TextBox 32"/>
            <p:cNvSpPr txBox="1"/>
            <p:nvPr/>
          </p:nvSpPr>
          <p:spPr>
            <a:xfrm>
              <a:off x="4367701" y="3773990"/>
              <a:ext cx="2724863" cy="461665"/>
            </a:xfrm>
            <a:prstGeom prst="rect">
              <a:avLst/>
            </a:prstGeom>
            <a:noFill/>
          </p:spPr>
          <p:txBody>
            <a:bodyPr wrap="square" rtlCol="0">
              <a:prstTxWarp prst="textArchUp">
                <a:avLst>
                  <a:gd name="adj" fmla="val 11339620"/>
                </a:avLst>
              </a:prstTxWarp>
              <a:spAutoFit/>
            </a:bodyPr>
            <a:lstStyle/>
            <a:p>
              <a:r>
                <a:rPr lang="lv-LV" sz="2400" b="1" dirty="0" smtClean="0">
                  <a:solidFill>
                    <a:schemeClr val="accent6"/>
                  </a:solidFill>
                </a:rPr>
                <a:t>FENOTIPS </a:t>
              </a:r>
              <a:r>
                <a:rPr lang="lv-LV" b="1" dirty="0" smtClean="0">
                  <a:solidFill>
                    <a:schemeClr val="accent6"/>
                  </a:solidFill>
                </a:rPr>
                <a:t>(pazīmes)</a:t>
              </a:r>
              <a:endParaRPr lang="en-GB" b="1" dirty="0">
                <a:solidFill>
                  <a:schemeClr val="accent6"/>
                </a:solidFill>
              </a:endParaRPr>
            </a:p>
          </p:txBody>
        </p:sp>
      </p:grpSp>
      <p:sp>
        <p:nvSpPr>
          <p:cNvPr id="37" name="Isosceles Triangle 36"/>
          <p:cNvSpPr/>
          <p:nvPr/>
        </p:nvSpPr>
        <p:spPr>
          <a:xfrm rot="9155923">
            <a:off x="6893183" y="1539116"/>
            <a:ext cx="795155" cy="401332"/>
          </a:xfrm>
          <a:prstGeom prs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09949" y="402042"/>
            <a:ext cx="8517692" cy="701731"/>
          </a:xfrm>
          <a:prstGeom prst="rect">
            <a:avLst/>
          </a:prstGeom>
        </p:spPr>
        <p:txBody>
          <a:bodyPr vert="horz" lIns="91440" tIns="45720" rIns="91440" bIns="45720" rtlCol="0" anchor="ctr">
            <a:normAutofit/>
          </a:bodyPr>
          <a:lstStyle/>
          <a:p>
            <a:pPr>
              <a:lnSpc>
                <a:spcPct val="90000"/>
              </a:lnSpc>
              <a:spcBef>
                <a:spcPct val="0"/>
              </a:spcBef>
            </a:pPr>
            <a:r>
              <a:rPr lang="lv-LV" sz="2200" b="1" dirty="0">
                <a:latin typeface="Arial" charset="0"/>
                <a:ea typeface="Arial" charset="0"/>
                <a:cs typeface="Arial" charset="0"/>
              </a:rPr>
              <a:t>Lauksaimniecības dzīvnieku produktivitātes pazīmes ietekmējošie faktori</a:t>
            </a:r>
            <a:endParaRPr lang="en-US" sz="2200" b="1" dirty="0">
              <a:latin typeface="Arial" charset="0"/>
              <a:ea typeface="Arial" charset="0"/>
              <a:cs typeface="Arial" charset="0"/>
            </a:endParaRPr>
          </a:p>
        </p:txBody>
      </p:sp>
    </p:spTree>
    <p:extLst>
      <p:ext uri="{BB962C8B-B14F-4D97-AF65-F5344CB8AC3E}">
        <p14:creationId xmlns:p14="http://schemas.microsoft.com/office/powerpoint/2010/main" val="10698927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5</a:t>
            </a:fld>
            <a:endParaRPr lang="en-GB" dirty="0"/>
          </a:p>
        </p:txBody>
      </p:sp>
      <p:grpSp>
        <p:nvGrpSpPr>
          <p:cNvPr id="7" name="Group 6"/>
          <p:cNvGrpSpPr/>
          <p:nvPr/>
        </p:nvGrpSpPr>
        <p:grpSpPr>
          <a:xfrm>
            <a:off x="1384096" y="1098956"/>
            <a:ext cx="8907219" cy="5294943"/>
            <a:chOff x="651119" y="853566"/>
            <a:chExt cx="9271184" cy="5884415"/>
          </a:xfrm>
        </p:grpSpPr>
        <p:pic>
          <p:nvPicPr>
            <p:cNvPr id="8" name="Picture 2" descr="DSC000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35" y="1021988"/>
              <a:ext cx="3020182" cy="2252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684" y="2430802"/>
              <a:ext cx="1370671" cy="20751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3361" y="3965461"/>
              <a:ext cx="2025893" cy="24546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803" y="3413386"/>
              <a:ext cx="2476500"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1019" y="4795590"/>
              <a:ext cx="2914628" cy="19423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8634" y="853566"/>
              <a:ext cx="2759502" cy="25890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573" y="3621368"/>
              <a:ext cx="2417517" cy="23484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119" y="1663866"/>
              <a:ext cx="3058135" cy="2402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grpSp>
      <p:sp>
        <p:nvSpPr>
          <p:cNvPr id="16" name="Rectangle 15"/>
          <p:cNvSpPr/>
          <p:nvPr/>
        </p:nvSpPr>
        <p:spPr>
          <a:xfrm>
            <a:off x="108484" y="6132289"/>
            <a:ext cx="5949416" cy="307777"/>
          </a:xfrm>
          <a:prstGeom prst="rect">
            <a:avLst/>
          </a:prstGeom>
        </p:spPr>
        <p:txBody>
          <a:bodyPr wrap="square">
            <a:spAutoFit/>
          </a:bodyPr>
          <a:lstStyle/>
          <a:p>
            <a:r>
              <a:rPr lang="lv-LV" sz="1400" dirty="0" smtClean="0"/>
              <a:t>Avots: LLU DZZI pētnieku foto arhīvs; </a:t>
            </a:r>
            <a:r>
              <a:rPr lang="en-GB" sz="1400" dirty="0" smtClean="0"/>
              <a:t>https</a:t>
            </a:r>
            <a:r>
              <a:rPr lang="en-GB" sz="1400" dirty="0"/>
              <a:t>://www.wur.nl/en/newsarticle</a:t>
            </a:r>
            <a:r>
              <a:rPr lang="en-GB" sz="1400" dirty="0" smtClean="0"/>
              <a:t>/</a:t>
            </a:r>
            <a:endParaRPr lang="en-GB" sz="1400" dirty="0"/>
          </a:p>
        </p:txBody>
      </p:sp>
      <p:sp>
        <p:nvSpPr>
          <p:cNvPr id="17" name="Title 2"/>
          <p:cNvSpPr>
            <a:spLocks noGrp="1"/>
          </p:cNvSpPr>
          <p:nvPr>
            <p:ph type="title"/>
          </p:nvPr>
        </p:nvSpPr>
        <p:spPr/>
        <p:txBody>
          <a:bodyPr/>
          <a:lstStyle/>
          <a:p>
            <a:r>
              <a:rPr lang="lv-LV" dirty="0" smtClean="0"/>
              <a:t>Lauksaimniecības dzīvnieku sugu daudzveidība</a:t>
            </a:r>
            <a:endParaRPr lang="en-GB" dirty="0"/>
          </a:p>
        </p:txBody>
      </p:sp>
    </p:spTree>
    <p:extLst>
      <p:ext uri="{BB962C8B-B14F-4D97-AF65-F5344CB8AC3E}">
        <p14:creationId xmlns:p14="http://schemas.microsoft.com/office/powerpoint/2010/main" val="40725649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4650" y="504991"/>
            <a:ext cx="8687350" cy="736955"/>
          </a:xfrm>
        </p:spPr>
        <p:txBody>
          <a:bodyPr>
            <a:normAutofit/>
          </a:bodyPr>
          <a:lstStyle/>
          <a:p>
            <a:r>
              <a:rPr lang="lv-LV" dirty="0"/>
              <a:t>Fenotipisko pazīmju analīze, izmantojot </a:t>
            </a:r>
            <a:r>
              <a:rPr lang="lv-LV" dirty="0" smtClean="0"/>
              <a:t>sensoru </a:t>
            </a:r>
            <a:br>
              <a:rPr lang="lv-LV" dirty="0" smtClean="0"/>
            </a:br>
            <a:r>
              <a:rPr lang="lv-LV" dirty="0" smtClean="0"/>
              <a:t>reģistrēšanas </a:t>
            </a:r>
            <a:r>
              <a:rPr lang="lv-LV" dirty="0"/>
              <a:t>ierīces</a:t>
            </a:r>
            <a:endParaRPr lang="en-GB" dirty="0"/>
          </a:p>
        </p:txBody>
      </p:sp>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6</a:t>
            </a:fld>
            <a:endParaRPr lang="en-GB" dirty="0"/>
          </a:p>
        </p:txBody>
      </p:sp>
      <p:grpSp>
        <p:nvGrpSpPr>
          <p:cNvPr id="7" name="Group 6"/>
          <p:cNvGrpSpPr/>
          <p:nvPr/>
        </p:nvGrpSpPr>
        <p:grpSpPr>
          <a:xfrm>
            <a:off x="2262921" y="2418264"/>
            <a:ext cx="5317148" cy="2722710"/>
            <a:chOff x="2262921" y="2418264"/>
            <a:chExt cx="5317148" cy="2722710"/>
          </a:xfrm>
        </p:grpSpPr>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921" y="2519783"/>
              <a:ext cx="1664310" cy="251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1" y="2418264"/>
              <a:ext cx="3465268" cy="272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3" descr="F:\LLU_pictures\Prezentacijam apstradati\Govs_sensori.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3652" y="1785814"/>
            <a:ext cx="7629656" cy="40757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722025" y="5988431"/>
            <a:ext cx="5476692" cy="369332"/>
          </a:xfrm>
          <a:prstGeom prst="rect">
            <a:avLst/>
          </a:prstGeom>
        </p:spPr>
        <p:txBody>
          <a:bodyPr wrap="none">
            <a:spAutoFit/>
          </a:bodyPr>
          <a:lstStyle/>
          <a:p>
            <a:r>
              <a:rPr lang="lv-LV" dirty="0" smtClean="0"/>
              <a:t>Veidots </a:t>
            </a:r>
            <a:r>
              <a:rPr lang="lv-LV" dirty="0" err="1"/>
              <a:t>John</a:t>
            </a:r>
            <a:r>
              <a:rPr lang="lv-LV" dirty="0"/>
              <a:t> B </a:t>
            </a:r>
            <a:r>
              <a:rPr lang="lv-LV" dirty="0" err="1" smtClean="0"/>
              <a:t>Cole</a:t>
            </a:r>
            <a:r>
              <a:rPr lang="lv-LV" dirty="0" smtClean="0"/>
              <a:t> </a:t>
            </a:r>
            <a:r>
              <a:rPr lang="lv-LV" dirty="0" err="1" smtClean="0"/>
              <a:t>et</a:t>
            </a:r>
            <a:r>
              <a:rPr lang="lv-LV" dirty="0" smtClean="0"/>
              <a:t> </a:t>
            </a:r>
            <a:r>
              <a:rPr lang="lv-LV" dirty="0" err="1" smtClean="0"/>
              <a:t>al</a:t>
            </a:r>
            <a:r>
              <a:rPr lang="lv-LV" dirty="0" smtClean="0"/>
              <a:t>., 2020 pēc </a:t>
            </a:r>
            <a:r>
              <a:rPr lang="lv-LV" dirty="0" err="1" smtClean="0"/>
              <a:t>Halachmi</a:t>
            </a:r>
            <a:r>
              <a:rPr lang="lv-LV" dirty="0" smtClean="0"/>
              <a:t> </a:t>
            </a:r>
            <a:r>
              <a:rPr lang="lv-LV" dirty="0" err="1"/>
              <a:t>et</a:t>
            </a:r>
            <a:r>
              <a:rPr lang="lv-LV" dirty="0"/>
              <a:t> </a:t>
            </a:r>
            <a:r>
              <a:rPr lang="lv-LV" dirty="0" err="1"/>
              <a:t>al</a:t>
            </a:r>
            <a:r>
              <a:rPr lang="lv-LV" dirty="0"/>
              <a:t>., 2019</a:t>
            </a:r>
            <a:endParaRPr lang="en-GB" dirty="0"/>
          </a:p>
        </p:txBody>
      </p:sp>
    </p:spTree>
    <p:extLst>
      <p:ext uri="{BB962C8B-B14F-4D97-AF65-F5344CB8AC3E}">
        <p14:creationId xmlns:p14="http://schemas.microsoft.com/office/powerpoint/2010/main" val="37073983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7</a:t>
            </a:fld>
            <a:endParaRPr lang="en-GB" dirty="0"/>
          </a:p>
        </p:txBody>
      </p:sp>
      <p:sp>
        <p:nvSpPr>
          <p:cNvPr id="9" name="Title 2"/>
          <p:cNvSpPr>
            <a:spLocks noGrp="1"/>
          </p:cNvSpPr>
          <p:nvPr>
            <p:ph type="title"/>
          </p:nvPr>
        </p:nvSpPr>
        <p:spPr/>
        <p:txBody>
          <a:bodyPr/>
          <a:lstStyle/>
          <a:p>
            <a:r>
              <a:rPr lang="lv-LV" dirty="0" smtClean="0"/>
              <a:t>Vietējo šķirņu ģenētiska izpēte</a:t>
            </a:r>
            <a:endParaRPr lang="en-GB" dirty="0"/>
          </a:p>
        </p:txBody>
      </p:sp>
      <p:pic>
        <p:nvPicPr>
          <p:cNvPr id="4100" name="Picture 4" descr="https://www.em.gov.lv/sites/em/files/lejupielad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321" y="1487694"/>
            <a:ext cx="1348047" cy="56618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3" y="1415811"/>
            <a:ext cx="931389" cy="99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84576" y="2414937"/>
            <a:ext cx="4458269" cy="923330"/>
          </a:xfrm>
          <a:prstGeom prst="rect">
            <a:avLst/>
          </a:prstGeom>
        </p:spPr>
        <p:txBody>
          <a:bodyPr wrap="square">
            <a:spAutoFit/>
          </a:bodyPr>
          <a:lstStyle/>
          <a:p>
            <a:r>
              <a:rPr lang="lv-LV" b="1" dirty="0"/>
              <a:t>Vispārējā un mastīta uzņēmības ģenētiskā fona raksturošana vietējās izcelsmes </a:t>
            </a:r>
            <a:r>
              <a:rPr lang="lv-LV" b="1" dirty="0" smtClean="0"/>
              <a:t> </a:t>
            </a:r>
            <a:r>
              <a:rPr lang="lv-LV" b="1" dirty="0" err="1" smtClean="0"/>
              <a:t>atgremotājšķirnēm</a:t>
            </a:r>
            <a:r>
              <a:rPr lang="lv-LV" b="1" dirty="0" smtClean="0"/>
              <a:t> </a:t>
            </a:r>
            <a:r>
              <a:rPr lang="lv-LV" b="1" dirty="0"/>
              <a:t>Latvijā</a:t>
            </a:r>
            <a:endParaRPr lang="en-GB" b="1" dirty="0"/>
          </a:p>
        </p:txBody>
      </p:sp>
      <p:sp>
        <p:nvSpPr>
          <p:cNvPr id="11" name="Rectangle 10"/>
          <p:cNvSpPr/>
          <p:nvPr/>
        </p:nvSpPr>
        <p:spPr>
          <a:xfrm>
            <a:off x="509515" y="3567500"/>
            <a:ext cx="4608393" cy="2308324"/>
          </a:xfrm>
          <a:prstGeom prst="rect">
            <a:avLst/>
          </a:prstGeom>
        </p:spPr>
        <p:txBody>
          <a:bodyPr wrap="square">
            <a:spAutoFit/>
          </a:bodyPr>
          <a:lstStyle/>
          <a:p>
            <a:pPr algn="just"/>
            <a:r>
              <a:rPr lang="lv-LV" b="1" dirty="0" smtClean="0"/>
              <a:t>Mērķis:  </a:t>
            </a:r>
            <a:r>
              <a:rPr lang="lv-LV" dirty="0"/>
              <a:t>četru vietējo atgremotāju šķirņu (Latvijas Brūnā, Latvijas Zilā, Latvijas Vietējā kaza, Latvijas Tumšgalve) ģenētiskā raksturošana un iegūto datu izmatošana ģenētisko faktoru padziļinātai analīzei, lai ieviestu papildinājumus dzīvnieku veselības indeksa vērtēšanā ģenētisko resursu saglabāšanai un ilgtspējīgai izmantošanai. </a:t>
            </a:r>
            <a:endParaRPr lang="en-GB" dirty="0"/>
          </a:p>
        </p:txBody>
      </p:sp>
      <p:sp>
        <p:nvSpPr>
          <p:cNvPr id="12" name="Rectangle 11"/>
          <p:cNvSpPr/>
          <p:nvPr/>
        </p:nvSpPr>
        <p:spPr>
          <a:xfrm>
            <a:off x="6509979" y="2137938"/>
            <a:ext cx="4981434" cy="1200329"/>
          </a:xfrm>
          <a:prstGeom prst="rect">
            <a:avLst/>
          </a:prstGeom>
        </p:spPr>
        <p:txBody>
          <a:bodyPr wrap="square">
            <a:spAutoFit/>
          </a:bodyPr>
          <a:lstStyle/>
          <a:p>
            <a:r>
              <a:rPr lang="lv-LV" altLang="en-US" b="1" dirty="0">
                <a:cs typeface="Arial" charset="0"/>
              </a:rPr>
              <a:t>Vietējās izcelsmes slaucamo govju un cūku saimnieciski nozīmīgo pazīmju ģenētiskā izpēte kvalitatīvu pārtikas produktu ražošanai un dabīgas izcelsmes barības sastāvdaļu izstrāde un pārbaude</a:t>
            </a:r>
            <a:endParaRPr lang="en-GB" b="1" dirty="0"/>
          </a:p>
        </p:txBody>
      </p:sp>
      <p:sp>
        <p:nvSpPr>
          <p:cNvPr id="13" name="Rectangle 12"/>
          <p:cNvSpPr/>
          <p:nvPr/>
        </p:nvSpPr>
        <p:spPr>
          <a:xfrm>
            <a:off x="6509979" y="3338267"/>
            <a:ext cx="4981434" cy="3139321"/>
          </a:xfrm>
          <a:prstGeom prst="rect">
            <a:avLst/>
          </a:prstGeom>
        </p:spPr>
        <p:txBody>
          <a:bodyPr wrap="square">
            <a:spAutoFit/>
          </a:bodyPr>
          <a:lstStyle/>
          <a:p>
            <a:pPr algn="just"/>
            <a:r>
              <a:rPr lang="lv-LV" altLang="en-US" b="1" dirty="0">
                <a:cs typeface="Arial" charset="0"/>
              </a:rPr>
              <a:t>Mērķis:</a:t>
            </a:r>
            <a:r>
              <a:rPr lang="lv-LV" altLang="en-US" dirty="0"/>
              <a:t> Skaidrot vietējās izcelsmes slaucamo govju un cūku ģenētisko piemērotību kvalitatīvu pārtikas produktu ražošanai</a:t>
            </a:r>
            <a:r>
              <a:rPr lang="lv-LV" altLang="en-US" dirty="0" smtClean="0"/>
              <a:t>.</a:t>
            </a:r>
            <a:r>
              <a:rPr lang="lv-LV" altLang="en-US" dirty="0"/>
              <a:t> </a:t>
            </a:r>
            <a:endParaRPr lang="lv-LV" altLang="en-US" dirty="0" smtClean="0"/>
          </a:p>
          <a:p>
            <a:pPr algn="just"/>
            <a:r>
              <a:rPr lang="lv-LV" altLang="en-US" dirty="0" smtClean="0"/>
              <a:t>Vērtēt </a:t>
            </a:r>
            <a:r>
              <a:rPr lang="lv-LV" altLang="en-US" dirty="0"/>
              <a:t>piena olbaltumvielu – κ kazeīna (</a:t>
            </a:r>
            <a:r>
              <a:rPr lang="lv-LV" altLang="en-US" i="1" dirty="0"/>
              <a:t>CSN3</a:t>
            </a:r>
            <a:r>
              <a:rPr lang="lv-LV" altLang="en-US" dirty="0"/>
              <a:t>), β kazeīna (</a:t>
            </a:r>
            <a:r>
              <a:rPr lang="lv-LV" altLang="en-US" i="1" dirty="0"/>
              <a:t>CSN2</a:t>
            </a:r>
            <a:r>
              <a:rPr lang="lv-LV" altLang="en-US" dirty="0"/>
              <a:t>), un β </a:t>
            </a:r>
            <a:r>
              <a:rPr lang="lv-LV" altLang="en-US" dirty="0" err="1"/>
              <a:t>laktoglobulīna</a:t>
            </a:r>
            <a:r>
              <a:rPr lang="lv-LV" altLang="en-US" dirty="0"/>
              <a:t> (</a:t>
            </a:r>
            <a:r>
              <a:rPr lang="lv-LV" altLang="en-US" i="1" dirty="0"/>
              <a:t>LGB</a:t>
            </a:r>
            <a:r>
              <a:rPr lang="lv-LV" altLang="en-US" dirty="0"/>
              <a:t>) gēnu polimorfismu Latvijas brūnās (LBĢR) un Latvijas zilās (LZ) šķirnes ģenētisko resursu govju </a:t>
            </a:r>
            <a:r>
              <a:rPr lang="lv-LV" altLang="en-US" dirty="0" smtClean="0"/>
              <a:t>populācijās.</a:t>
            </a:r>
            <a:endParaRPr lang="lv-LV" altLang="en-US" dirty="0"/>
          </a:p>
          <a:p>
            <a:pPr algn="just"/>
            <a:r>
              <a:rPr lang="lv-LV" altLang="en-US" dirty="0"/>
              <a:t>N</a:t>
            </a:r>
            <a:r>
              <a:rPr lang="lv-LV" altLang="en-US" dirty="0" smtClean="0"/>
              <a:t>ovērtēt </a:t>
            </a:r>
            <a:r>
              <a:rPr lang="lv-LV" altLang="en-US" dirty="0" err="1"/>
              <a:t>halotāna</a:t>
            </a:r>
            <a:r>
              <a:rPr lang="lv-LV" altLang="en-US" dirty="0"/>
              <a:t> (</a:t>
            </a:r>
            <a:r>
              <a:rPr lang="lv-LV" altLang="en-US" i="1" dirty="0"/>
              <a:t>HAL</a:t>
            </a:r>
            <a:r>
              <a:rPr lang="lv-LV" altLang="en-US" dirty="0"/>
              <a:t>) un </a:t>
            </a:r>
            <a:r>
              <a:rPr lang="lv-LV" altLang="en-US" i="1" dirty="0"/>
              <a:t>PRKAG3 </a:t>
            </a:r>
            <a:r>
              <a:rPr lang="lv-LV" altLang="en-US" dirty="0"/>
              <a:t>gēnu polimorfismu Latvijas balto (LB) cūku </a:t>
            </a:r>
            <a:r>
              <a:rPr lang="lv-LV" altLang="en-US" dirty="0" smtClean="0"/>
              <a:t>populācijā.</a:t>
            </a:r>
            <a:endParaRPr lang="lv-LV" altLang="en-US" dirty="0"/>
          </a:p>
          <a:p>
            <a:pPr algn="just"/>
            <a:endParaRPr lang="lv-LV" altLang="en-US" dirty="0"/>
          </a:p>
        </p:txBody>
      </p:sp>
    </p:spTree>
    <p:extLst>
      <p:ext uri="{BB962C8B-B14F-4D97-AF65-F5344CB8AC3E}">
        <p14:creationId xmlns:p14="http://schemas.microsoft.com/office/powerpoint/2010/main" val="3459283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Pētījumi par pākšaugu izmantošanu barības devā</a:t>
            </a:r>
            <a:endParaRPr lang="en-GB" dirty="0"/>
          </a:p>
        </p:txBody>
      </p:sp>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8</a:t>
            </a:fld>
            <a:endParaRPr lang="en-GB" dirty="0"/>
          </a:p>
        </p:txBody>
      </p:sp>
      <p:sp>
        <p:nvSpPr>
          <p:cNvPr id="7" name="Rectangle 6"/>
          <p:cNvSpPr/>
          <p:nvPr/>
        </p:nvSpPr>
        <p:spPr>
          <a:xfrm>
            <a:off x="864359" y="2864218"/>
            <a:ext cx="4640239" cy="646331"/>
          </a:xfrm>
          <a:prstGeom prst="rect">
            <a:avLst/>
          </a:prstGeom>
        </p:spPr>
        <p:txBody>
          <a:bodyPr wrap="square">
            <a:spAutoFit/>
          </a:bodyPr>
          <a:lstStyle/>
          <a:p>
            <a:r>
              <a:rPr lang="lv-LV" altLang="lv-LV" b="1" dirty="0">
                <a:cs typeface="Arial" charset="0"/>
              </a:rPr>
              <a:t>Pākšaugi – alternatīva sojas izmantošanai </a:t>
            </a:r>
            <a:r>
              <a:rPr lang="lv-LV" altLang="lv-LV" b="1" dirty="0" err="1">
                <a:cs typeface="Arial" charset="0"/>
              </a:rPr>
              <a:t>proteīnbagātas</a:t>
            </a:r>
            <a:r>
              <a:rPr lang="lv-LV" altLang="lv-LV" b="1" dirty="0">
                <a:cs typeface="Arial" charset="0"/>
              </a:rPr>
              <a:t> spēkbarības ražošanā</a:t>
            </a:r>
            <a:endParaRPr lang="en-GB" dirty="0"/>
          </a:p>
        </p:txBody>
      </p:sp>
      <p:pic>
        <p:nvPicPr>
          <p:cNvPr id="8" name="Picture 6" descr="https://zm.gov.lv/images/logo_l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478" y="1641551"/>
            <a:ext cx="1066800" cy="8096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404" y="1824136"/>
            <a:ext cx="1375513" cy="55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64359" y="3853228"/>
            <a:ext cx="4553802" cy="1588127"/>
          </a:xfrm>
          <a:prstGeom prst="rect">
            <a:avLst/>
          </a:prstGeom>
        </p:spPr>
        <p:txBody>
          <a:bodyPr wrap="square">
            <a:spAutoFit/>
          </a:bodyPr>
          <a:lstStyle/>
          <a:p>
            <a:pPr algn="just">
              <a:lnSpc>
                <a:spcPct val="90000"/>
              </a:lnSpc>
            </a:pPr>
            <a:r>
              <a:rPr lang="lv-LV" altLang="lv-LV" b="1" dirty="0">
                <a:cs typeface="Arial" charset="0"/>
              </a:rPr>
              <a:t>Mērķis: </a:t>
            </a:r>
            <a:r>
              <a:rPr lang="lv-LV" altLang="lv-LV" dirty="0"/>
              <a:t>Piedāvāt lauksaimniekiem jaunas, praktiski pielietojamas zināšanas par iespējām panākt lopkopības produkcijas (piens, gaļa) ražošanas apjoma un kvalitātes pieaugumu, izmantojot lopu ēdināšanā vietējos </a:t>
            </a:r>
            <a:r>
              <a:rPr lang="lv-LV" altLang="lv-LV" dirty="0" smtClean="0"/>
              <a:t>pākšaugus (pupas, zirņi, lupīna). </a:t>
            </a:r>
            <a:endParaRPr lang="lv-LV" altLang="lv-LV" dirty="0"/>
          </a:p>
        </p:txBody>
      </p:sp>
      <p:sp>
        <p:nvSpPr>
          <p:cNvPr id="10" name="Rectangle 9"/>
          <p:cNvSpPr/>
          <p:nvPr/>
        </p:nvSpPr>
        <p:spPr>
          <a:xfrm>
            <a:off x="6646459" y="2864218"/>
            <a:ext cx="4626591" cy="2308324"/>
          </a:xfrm>
          <a:prstGeom prst="rect">
            <a:avLst/>
          </a:prstGeom>
        </p:spPr>
        <p:txBody>
          <a:bodyPr wrap="square">
            <a:spAutoFit/>
          </a:bodyPr>
          <a:lstStyle/>
          <a:p>
            <a:pPr algn="just"/>
            <a:r>
              <a:rPr lang="lv-LV" altLang="en-US" dirty="0" smtClean="0"/>
              <a:t>EK 7 Ietvara programmas projekts Nr.613781</a:t>
            </a:r>
            <a:br>
              <a:rPr lang="lv-LV" altLang="en-US" dirty="0" smtClean="0"/>
            </a:br>
            <a:r>
              <a:rPr lang="lv-LV" altLang="en-US" b="1" dirty="0" smtClean="0"/>
              <a:t>“Ilgtspējīgu pākšaugu audzēšanas tehnoloģiju izstrāde un to izmantošanas veicināšana proteīna nodrošināšanai Eiropā pārtikas un lopbarības ražošanā” (EUROLEGUME</a:t>
            </a:r>
            <a:r>
              <a:rPr lang="lv-LV" altLang="en-US" dirty="0" smtClean="0"/>
              <a:t>), kur pētīta</a:t>
            </a:r>
            <a:r>
              <a:rPr lang="lv-LV" altLang="en-US" b="1" dirty="0" smtClean="0"/>
              <a:t> </a:t>
            </a:r>
            <a:r>
              <a:rPr lang="lv-LV" altLang="en-US" dirty="0" smtClean="0"/>
              <a:t>pākšaugu izmantošana slaucamo govju ēdināšanā, barības vērtības uzlabošanai un proteīna sabalansēšanai barības devās.</a:t>
            </a:r>
            <a:endParaRPr lang="lv-LV" altLang="en-US" dirty="0"/>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460" y="1589880"/>
            <a:ext cx="5037707" cy="90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70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Pētījumi par barības vielu sagremojamību</a:t>
            </a:r>
            <a:endParaRPr lang="en-GB" dirty="0"/>
          </a:p>
        </p:txBody>
      </p:sp>
      <p:sp>
        <p:nvSpPr>
          <p:cNvPr id="4" name="Date Placeholder 3"/>
          <p:cNvSpPr>
            <a:spLocks noGrp="1"/>
          </p:cNvSpPr>
          <p:nvPr>
            <p:ph type="dt" sz="half" idx="11"/>
          </p:nvPr>
        </p:nvSpPr>
        <p:spPr/>
        <p:txBody>
          <a:bodyPr/>
          <a:lstStyle/>
          <a:p>
            <a:r>
              <a:rPr lang="lv-LV" smtClean="0"/>
              <a:t>17.12.2020</a:t>
            </a:r>
            <a:endParaRPr lang="en-GB"/>
          </a:p>
        </p:txBody>
      </p:sp>
      <p:sp>
        <p:nvSpPr>
          <p:cNvPr id="5" name="Footer Placeholder 4"/>
          <p:cNvSpPr>
            <a:spLocks noGrp="1"/>
          </p:cNvSpPr>
          <p:nvPr>
            <p:ph type="ftr" sz="quarter" idx="12"/>
          </p:nvPr>
        </p:nvSpPr>
        <p:spPr/>
        <p:txBody>
          <a:bodyPr/>
          <a:lstStyle/>
          <a:p>
            <a:r>
              <a:rPr lang="en-GB" smtClean="0"/>
              <a:t>EIROPAS ZAĻAIS KURSS BIOEKONOMIKAS ATTĪSTĪBAI</a:t>
            </a:r>
            <a:endParaRPr lang="en-GB"/>
          </a:p>
        </p:txBody>
      </p:sp>
      <p:sp>
        <p:nvSpPr>
          <p:cNvPr id="6" name="Slide Number Placeholder 5"/>
          <p:cNvSpPr>
            <a:spLocks noGrp="1"/>
          </p:cNvSpPr>
          <p:nvPr>
            <p:ph type="sldNum" sz="quarter" idx="13"/>
          </p:nvPr>
        </p:nvSpPr>
        <p:spPr/>
        <p:txBody>
          <a:bodyPr/>
          <a:lstStyle/>
          <a:p>
            <a:fld id="{1D936151-F579-4FCC-B206-96C4193604DB}" type="slidenum">
              <a:rPr lang="en-GB" smtClean="0"/>
              <a:t>9</a:t>
            </a:fld>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4" y="2460339"/>
            <a:ext cx="1930590" cy="30128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887103" y="1524223"/>
            <a:ext cx="4858603" cy="923330"/>
          </a:xfrm>
          <a:prstGeom prst="rect">
            <a:avLst/>
          </a:prstGeom>
        </p:spPr>
        <p:txBody>
          <a:bodyPr wrap="square">
            <a:spAutoFit/>
          </a:bodyPr>
          <a:lstStyle/>
          <a:p>
            <a:pPr fontAlgn="base"/>
            <a:r>
              <a:rPr lang="lv-LV" b="1" dirty="0"/>
              <a:t>Barības līdzekļu un barības vielu sagremojamības pētījumi (konversija) jēriem, lietojot dažādas barības līdzekļu izbarošanas tehnoloģijas</a:t>
            </a:r>
          </a:p>
        </p:txBody>
      </p:sp>
      <p:sp>
        <p:nvSpPr>
          <p:cNvPr id="9" name="Rectangle 8"/>
          <p:cNvSpPr/>
          <p:nvPr/>
        </p:nvSpPr>
        <p:spPr>
          <a:xfrm>
            <a:off x="2897873" y="2818727"/>
            <a:ext cx="2847833" cy="2031325"/>
          </a:xfrm>
          <a:prstGeom prst="rect">
            <a:avLst/>
          </a:prstGeom>
        </p:spPr>
        <p:txBody>
          <a:bodyPr wrap="square">
            <a:spAutoFit/>
          </a:bodyPr>
          <a:lstStyle/>
          <a:p>
            <a:pPr algn="just"/>
            <a:r>
              <a:rPr lang="lv-LV" b="1" dirty="0" smtClean="0"/>
              <a:t>Mērķis:</a:t>
            </a:r>
            <a:r>
              <a:rPr lang="lv-LV" dirty="0" smtClean="0"/>
              <a:t> Skaidrot </a:t>
            </a:r>
            <a:r>
              <a:rPr lang="lv-LV" dirty="0"/>
              <a:t>dažādos veidos izbarotas lopbarības sastāvā esošo barības vielu konversiju dzīvmasas pieauguma ieguvei, to iznesi ar cietajiem kūtsmēsliem un urīnu. </a:t>
            </a:r>
            <a:endParaRPr lang="en-GB" dirty="0"/>
          </a:p>
        </p:txBody>
      </p:sp>
      <p:pic>
        <p:nvPicPr>
          <p:cNvPr id="3078" name="Picture 6" descr="https://zm.gov.lv/images/logo_l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8757" y="420688"/>
            <a:ext cx="1066800" cy="8096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669" y="2460339"/>
            <a:ext cx="1875216" cy="30453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96000" y="1497981"/>
            <a:ext cx="5695666" cy="923330"/>
          </a:xfrm>
          <a:prstGeom prst="rect">
            <a:avLst/>
          </a:prstGeom>
        </p:spPr>
        <p:txBody>
          <a:bodyPr wrap="square">
            <a:spAutoFit/>
          </a:bodyPr>
          <a:lstStyle/>
          <a:p>
            <a:pPr fontAlgn="base"/>
            <a:r>
              <a:rPr lang="lv-LV" b="1" dirty="0"/>
              <a:t>Pētījumi par barības vielu konversiju un optimālo </a:t>
            </a:r>
            <a:r>
              <a:rPr lang="lv-LV" b="1" dirty="0" err="1"/>
              <a:t>kopproteīna</a:t>
            </a:r>
            <a:r>
              <a:rPr lang="lv-LV" b="1" dirty="0"/>
              <a:t> līmeni slaucamo govju barības devās piesārņojuma līmeņa samazināšanai</a:t>
            </a:r>
          </a:p>
        </p:txBody>
      </p:sp>
      <p:sp>
        <p:nvSpPr>
          <p:cNvPr id="11" name="Rectangle 10"/>
          <p:cNvSpPr/>
          <p:nvPr/>
        </p:nvSpPr>
        <p:spPr>
          <a:xfrm>
            <a:off x="8024885" y="2680227"/>
            <a:ext cx="2988858" cy="2308324"/>
          </a:xfrm>
          <a:prstGeom prst="rect">
            <a:avLst/>
          </a:prstGeom>
        </p:spPr>
        <p:txBody>
          <a:bodyPr wrap="square">
            <a:spAutoFit/>
          </a:bodyPr>
          <a:lstStyle/>
          <a:p>
            <a:pPr algn="just"/>
            <a:r>
              <a:rPr lang="lv-LV" b="1" dirty="0"/>
              <a:t>Mērķis:</a:t>
            </a:r>
            <a:r>
              <a:rPr lang="lv-LV" dirty="0"/>
              <a:t> </a:t>
            </a:r>
            <a:r>
              <a:rPr lang="lv-LV" dirty="0" smtClean="0"/>
              <a:t> Vērtēt </a:t>
            </a:r>
            <a:r>
              <a:rPr lang="lv-LV" dirty="0"/>
              <a:t>slaucamo govju barības vielu izmantošanas efektivitāti barībai ar </a:t>
            </a:r>
            <a:r>
              <a:rPr lang="lv-LV" dirty="0" smtClean="0"/>
              <a:t>dažādu </a:t>
            </a:r>
            <a:r>
              <a:rPr lang="lv-LV" dirty="0" err="1" smtClean="0"/>
              <a:t>kopproteīna</a:t>
            </a:r>
            <a:r>
              <a:rPr lang="lv-LV" dirty="0" smtClean="0"/>
              <a:t> </a:t>
            </a:r>
            <a:r>
              <a:rPr lang="lv-LV" dirty="0"/>
              <a:t>saturu, noteikt barības sagremojamību un skaidrot amonjaka iznesi ar pienu,</a:t>
            </a:r>
            <a:br>
              <a:rPr lang="lv-LV" dirty="0"/>
            </a:br>
            <a:r>
              <a:rPr lang="lv-LV" dirty="0"/>
              <a:t>urīnu un mēsliem. </a:t>
            </a:r>
            <a:endParaRPr lang="en-GB" dirty="0"/>
          </a:p>
        </p:txBody>
      </p:sp>
    </p:spTree>
    <p:extLst>
      <p:ext uri="{BB962C8B-B14F-4D97-AF65-F5344CB8AC3E}">
        <p14:creationId xmlns:p14="http://schemas.microsoft.com/office/powerpoint/2010/main" val="1439396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4761</TotalTime>
  <Words>1091</Words>
  <Application>Microsoft Office PowerPoint</Application>
  <PresentationFormat>Widescreen</PresentationFormat>
  <Paragraphs>106</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Lato</vt:lpstr>
      <vt:lpstr>Wingdings</vt:lpstr>
      <vt:lpstr>Office Theme</vt:lpstr>
      <vt:lpstr>Zināšanas - bioloģisko procesu analīzes un vadīšanas pamats    ilgtspējīgai lopkopībai</vt:lpstr>
      <vt:lpstr>ES Kopēja Lauksaimniecības politika (KLP)</vt:lpstr>
      <vt:lpstr>Zināšanu veidošanas piramīda</vt:lpstr>
      <vt:lpstr>PowerPoint Presentation</vt:lpstr>
      <vt:lpstr>Lauksaimniecības dzīvnieku sugu daudzveidība</vt:lpstr>
      <vt:lpstr>Fenotipisko pazīmju analīze, izmantojot sensoru  reģistrēšanas ierīces</vt:lpstr>
      <vt:lpstr>Vietējo šķirņu ģenētiska izpēte</vt:lpstr>
      <vt:lpstr>Pētījumi par pākšaugu izmantošanu barības devā</vt:lpstr>
      <vt:lpstr>Pētījumi par barības vielu sagremojamību</vt:lpstr>
      <vt:lpstr>Klimata projekti</vt:lpstr>
      <vt:lpstr>Iegūto zināšanu izmantošana</vt:lpstr>
      <vt:lpstr>Zināšanu pārnese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HP Inc.</cp:lastModifiedBy>
  <cp:revision>200</cp:revision>
  <dcterms:created xsi:type="dcterms:W3CDTF">2018-10-08T15:32:50Z</dcterms:created>
  <dcterms:modified xsi:type="dcterms:W3CDTF">2020-12-16T08:06:43Z</dcterms:modified>
</cp:coreProperties>
</file>