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79" r:id="rId2"/>
    <p:sldId id="312" r:id="rId3"/>
    <p:sldId id="410" r:id="rId4"/>
    <p:sldId id="435" r:id="rId5"/>
    <p:sldId id="436" r:id="rId6"/>
    <p:sldId id="418" r:id="rId7"/>
    <p:sldId id="338" r:id="rId8"/>
    <p:sldId id="401" r:id="rId9"/>
    <p:sldId id="402" r:id="rId10"/>
    <p:sldId id="434" r:id="rId11"/>
    <p:sldId id="403" r:id="rId12"/>
    <p:sldId id="457" r:id="rId13"/>
    <p:sldId id="458" r:id="rId14"/>
    <p:sldId id="416" r:id="rId15"/>
    <p:sldId id="398" r:id="rId16"/>
    <p:sldId id="420" r:id="rId17"/>
    <p:sldId id="446" r:id="rId18"/>
    <p:sldId id="454" r:id="rId19"/>
    <p:sldId id="449" r:id="rId20"/>
    <p:sldId id="455" r:id="rId21"/>
    <p:sldId id="456" r:id="rId22"/>
    <p:sldId id="345" r:id="rId23"/>
    <p:sldId id="447" r:id="rId24"/>
    <p:sldId id="452" r:id="rId25"/>
    <p:sldId id="413" r:id="rId26"/>
    <p:sldId id="417" r:id="rId27"/>
    <p:sldId id="443" r:id="rId28"/>
    <p:sldId id="442" r:id="rId29"/>
    <p:sldId id="415" r:id="rId30"/>
    <p:sldId id="445" r:id="rId31"/>
    <p:sldId id="450" r:id="rId32"/>
    <p:sldId id="423" r:id="rId33"/>
    <p:sldId id="422" r:id="rId34"/>
    <p:sldId id="426" r:id="rId35"/>
    <p:sldId id="425" r:id="rId36"/>
    <p:sldId id="428" r:id="rId37"/>
    <p:sldId id="421" r:id="rId38"/>
    <p:sldId id="358" r:id="rId39"/>
    <p:sldId id="331" r:id="rId40"/>
  </p:sldIdLst>
  <p:sldSz cx="9144000" cy="6858000" type="screen4x3"/>
  <p:notesSz cx="7104063" cy="10234613"/>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2380793" initials="1" lastIdx="7" clrIdx="0">
    <p:extLst>
      <p:ext uri="{19B8F6BF-5375-455C-9EA6-DF929625EA0E}">
        <p15:presenceInfo xmlns:p15="http://schemas.microsoft.com/office/powerpoint/2012/main" userId="1238079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6664"/>
    <a:srgbClr val="C66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65898" autoAdjust="0"/>
  </p:normalViewPr>
  <p:slideViewPr>
    <p:cSldViewPr>
      <p:cViewPr varScale="1">
        <p:scale>
          <a:sx n="60" d="100"/>
          <a:sy n="60" d="100"/>
        </p:scale>
        <p:origin x="1476" y="2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BCB877-7F58-4C3B-A89C-A206D30DF79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8B3336C-91B0-4DDE-A849-5C8B878B447D}">
      <dgm:prSet phldrT="[Text]"/>
      <dgm:spPr/>
      <dgm:t>
        <a:bodyPr/>
        <a:lstStyle/>
        <a:p>
          <a:r>
            <a:rPr lang="la-Latn" dirty="0" smtClean="0"/>
            <a:t>DU Dzīvības zinātņu un tehnoloģiju institūts</a:t>
          </a:r>
          <a:endParaRPr lang="en-US" dirty="0"/>
        </a:p>
      </dgm:t>
    </dgm:pt>
    <dgm:pt modelId="{A6D04BC1-A4D0-4FB4-ACC3-179C27D0AFF2}" type="parTrans" cxnId="{F80A9A68-2420-4CDC-903F-C74F311B2C0F}">
      <dgm:prSet/>
      <dgm:spPr/>
      <dgm:t>
        <a:bodyPr/>
        <a:lstStyle/>
        <a:p>
          <a:endParaRPr lang="en-US"/>
        </a:p>
      </dgm:t>
    </dgm:pt>
    <dgm:pt modelId="{3F5C3239-C7F4-4CB0-B763-13960CC58E43}" type="sibTrans" cxnId="{F80A9A68-2420-4CDC-903F-C74F311B2C0F}">
      <dgm:prSet/>
      <dgm:spPr/>
      <dgm:t>
        <a:bodyPr/>
        <a:lstStyle/>
        <a:p>
          <a:endParaRPr lang="en-US"/>
        </a:p>
      </dgm:t>
    </dgm:pt>
    <dgm:pt modelId="{99D94CE4-CF64-413E-84B8-77FB9CA0EC0E}">
      <dgm:prSet phldrT="[Text]"/>
      <dgm:spPr/>
      <dgm:t>
        <a:bodyPr/>
        <a:lstStyle/>
        <a:p>
          <a:r>
            <a:rPr lang="la-Latn" dirty="0" smtClean="0"/>
            <a:t>Biosistemātikas departaments</a:t>
          </a:r>
          <a:endParaRPr lang="en-US" dirty="0"/>
        </a:p>
      </dgm:t>
    </dgm:pt>
    <dgm:pt modelId="{96365046-C75D-450E-B568-268E7E8E3041}" type="parTrans" cxnId="{17098D4E-E7DF-478D-B45A-9F7695B33439}">
      <dgm:prSet/>
      <dgm:spPr/>
      <dgm:t>
        <a:bodyPr/>
        <a:lstStyle/>
        <a:p>
          <a:endParaRPr lang="en-US"/>
        </a:p>
      </dgm:t>
    </dgm:pt>
    <dgm:pt modelId="{46DB2AF5-C31A-4332-918F-9CA2A6BFF4E5}" type="sibTrans" cxnId="{17098D4E-E7DF-478D-B45A-9F7695B33439}">
      <dgm:prSet/>
      <dgm:spPr/>
      <dgm:t>
        <a:bodyPr/>
        <a:lstStyle/>
        <a:p>
          <a:endParaRPr lang="en-US"/>
        </a:p>
      </dgm:t>
    </dgm:pt>
    <dgm:pt modelId="{94642125-7B49-457F-BDF7-E02BC5ED776A}">
      <dgm:prSet phldrT="[Text]"/>
      <dgm:spPr/>
      <dgm:t>
        <a:bodyPr/>
        <a:lstStyle/>
        <a:p>
          <a:r>
            <a:rPr lang="la-Latn" dirty="0" smtClean="0"/>
            <a:t>Ekoloģijas departaments</a:t>
          </a:r>
          <a:endParaRPr lang="en-US" dirty="0"/>
        </a:p>
      </dgm:t>
    </dgm:pt>
    <dgm:pt modelId="{AA35C0BC-4D02-494B-95EB-9B497023991F}" type="parTrans" cxnId="{8D4CAE68-FC86-4A6A-A303-5205995E455E}">
      <dgm:prSet/>
      <dgm:spPr/>
      <dgm:t>
        <a:bodyPr/>
        <a:lstStyle/>
        <a:p>
          <a:endParaRPr lang="en-US"/>
        </a:p>
      </dgm:t>
    </dgm:pt>
    <dgm:pt modelId="{D804D253-054E-40BE-8D67-389FB63F1B00}" type="sibTrans" cxnId="{8D4CAE68-FC86-4A6A-A303-5205995E455E}">
      <dgm:prSet/>
      <dgm:spPr/>
      <dgm:t>
        <a:bodyPr/>
        <a:lstStyle/>
        <a:p>
          <a:endParaRPr lang="en-US"/>
        </a:p>
      </dgm:t>
    </dgm:pt>
    <dgm:pt modelId="{AA9D21FB-2E8E-4ADB-8181-CF697DE6433A}">
      <dgm:prSet phldrT="[Text]"/>
      <dgm:spPr/>
      <dgm:t>
        <a:bodyPr/>
        <a:lstStyle/>
        <a:p>
          <a:r>
            <a:rPr lang="la-Latn" dirty="0" smtClean="0"/>
            <a:t>Biotehnoloģiju departaments</a:t>
          </a:r>
          <a:endParaRPr lang="en-US" dirty="0"/>
        </a:p>
      </dgm:t>
    </dgm:pt>
    <dgm:pt modelId="{B64833A1-3A78-45BF-B8BB-26AD38176B97}" type="parTrans" cxnId="{DEDA4367-F4FE-4403-8EB2-8AF2ECBC3803}">
      <dgm:prSet/>
      <dgm:spPr/>
      <dgm:t>
        <a:bodyPr/>
        <a:lstStyle/>
        <a:p>
          <a:endParaRPr lang="en-US"/>
        </a:p>
      </dgm:t>
    </dgm:pt>
    <dgm:pt modelId="{3F74EAD3-C4A5-40D3-B278-0B5D9F3C6667}" type="sibTrans" cxnId="{DEDA4367-F4FE-4403-8EB2-8AF2ECBC3803}">
      <dgm:prSet/>
      <dgm:spPr/>
      <dgm:t>
        <a:bodyPr/>
        <a:lstStyle/>
        <a:p>
          <a:endParaRPr lang="en-US"/>
        </a:p>
      </dgm:t>
    </dgm:pt>
    <dgm:pt modelId="{EA367D10-B64F-4466-BD6E-DE9E46A56205}">
      <dgm:prSet/>
      <dgm:spPr/>
      <dgm:t>
        <a:bodyPr/>
        <a:lstStyle/>
        <a:p>
          <a:r>
            <a:rPr lang="la-Latn" dirty="0" smtClean="0"/>
            <a:t>Tehnoloģiju departaments</a:t>
          </a:r>
          <a:endParaRPr lang="en-US" dirty="0"/>
        </a:p>
      </dgm:t>
    </dgm:pt>
    <dgm:pt modelId="{4B8BE6EC-A378-4D6F-B219-31FEA1A86B12}" type="parTrans" cxnId="{B32120BD-0BC1-4E72-9222-45BB77CB27F4}">
      <dgm:prSet/>
      <dgm:spPr/>
      <dgm:t>
        <a:bodyPr/>
        <a:lstStyle/>
        <a:p>
          <a:endParaRPr lang="en-US"/>
        </a:p>
      </dgm:t>
    </dgm:pt>
    <dgm:pt modelId="{D9B2B543-6A9B-439C-A31F-5DA6151293B9}" type="sibTrans" cxnId="{B32120BD-0BC1-4E72-9222-45BB77CB27F4}">
      <dgm:prSet/>
      <dgm:spPr/>
      <dgm:t>
        <a:bodyPr/>
        <a:lstStyle/>
        <a:p>
          <a:endParaRPr lang="en-US"/>
        </a:p>
      </dgm:t>
    </dgm:pt>
    <dgm:pt modelId="{05F06206-86F8-45A0-A314-F5B773104FED}">
      <dgm:prSet/>
      <dgm:spPr/>
      <dgm:t>
        <a:bodyPr/>
        <a:lstStyle/>
        <a:p>
          <a:r>
            <a:rPr lang="la-Latn" dirty="0" smtClean="0"/>
            <a:t>Lietišķās ķīmijas departaments</a:t>
          </a:r>
          <a:endParaRPr lang="en-US" dirty="0"/>
        </a:p>
      </dgm:t>
    </dgm:pt>
    <dgm:pt modelId="{D67E9B51-8D0D-411F-8BAD-3A24CB33EEE4}" type="parTrans" cxnId="{282FE226-0F23-402B-8D21-F7DF6A11654A}">
      <dgm:prSet/>
      <dgm:spPr/>
      <dgm:t>
        <a:bodyPr/>
        <a:lstStyle/>
        <a:p>
          <a:endParaRPr lang="en-US"/>
        </a:p>
      </dgm:t>
    </dgm:pt>
    <dgm:pt modelId="{88736ADF-2BE8-4C4A-ABD0-B5ED16C51236}" type="sibTrans" cxnId="{282FE226-0F23-402B-8D21-F7DF6A11654A}">
      <dgm:prSet/>
      <dgm:spPr/>
      <dgm:t>
        <a:bodyPr/>
        <a:lstStyle/>
        <a:p>
          <a:endParaRPr lang="en-US"/>
        </a:p>
      </dgm:t>
    </dgm:pt>
    <dgm:pt modelId="{58179967-9556-4F9B-A072-A5CC7E5AF9D9}" type="pres">
      <dgm:prSet presAssocID="{D3BCB877-7F58-4C3B-A89C-A206D30DF790}" presName="hierChild1" presStyleCnt="0">
        <dgm:presLayoutVars>
          <dgm:orgChart val="1"/>
          <dgm:chPref val="1"/>
          <dgm:dir/>
          <dgm:animOne val="branch"/>
          <dgm:animLvl val="lvl"/>
          <dgm:resizeHandles/>
        </dgm:presLayoutVars>
      </dgm:prSet>
      <dgm:spPr/>
      <dgm:t>
        <a:bodyPr/>
        <a:lstStyle/>
        <a:p>
          <a:endParaRPr lang="en-US"/>
        </a:p>
      </dgm:t>
    </dgm:pt>
    <dgm:pt modelId="{02DF65E4-7799-4A5D-B48B-5B78F3DA7357}" type="pres">
      <dgm:prSet presAssocID="{C8B3336C-91B0-4DDE-A849-5C8B878B447D}" presName="hierRoot1" presStyleCnt="0">
        <dgm:presLayoutVars>
          <dgm:hierBranch val="init"/>
        </dgm:presLayoutVars>
      </dgm:prSet>
      <dgm:spPr/>
    </dgm:pt>
    <dgm:pt modelId="{7B47E1A7-375D-4F67-9B61-CE8375301EEC}" type="pres">
      <dgm:prSet presAssocID="{C8B3336C-91B0-4DDE-A849-5C8B878B447D}" presName="rootComposite1" presStyleCnt="0"/>
      <dgm:spPr/>
    </dgm:pt>
    <dgm:pt modelId="{9C1C15E3-8068-4E0C-8647-E10B9AA12D3E}" type="pres">
      <dgm:prSet presAssocID="{C8B3336C-91B0-4DDE-A849-5C8B878B447D}" presName="rootText1" presStyleLbl="node0" presStyleIdx="0" presStyleCnt="1" custScaleX="170692">
        <dgm:presLayoutVars>
          <dgm:chPref val="3"/>
        </dgm:presLayoutVars>
      </dgm:prSet>
      <dgm:spPr/>
      <dgm:t>
        <a:bodyPr/>
        <a:lstStyle/>
        <a:p>
          <a:endParaRPr lang="en-US"/>
        </a:p>
      </dgm:t>
    </dgm:pt>
    <dgm:pt modelId="{C45B031E-9EDE-46D5-A1A2-FCF9651C63D2}" type="pres">
      <dgm:prSet presAssocID="{C8B3336C-91B0-4DDE-A849-5C8B878B447D}" presName="rootConnector1" presStyleLbl="node1" presStyleIdx="0" presStyleCnt="0"/>
      <dgm:spPr/>
      <dgm:t>
        <a:bodyPr/>
        <a:lstStyle/>
        <a:p>
          <a:endParaRPr lang="en-US"/>
        </a:p>
      </dgm:t>
    </dgm:pt>
    <dgm:pt modelId="{EE22499E-83D1-427B-86E8-9E76711F342A}" type="pres">
      <dgm:prSet presAssocID="{C8B3336C-91B0-4DDE-A849-5C8B878B447D}" presName="hierChild2" presStyleCnt="0"/>
      <dgm:spPr/>
    </dgm:pt>
    <dgm:pt modelId="{87E70A90-69D8-47A8-AA86-5C7BBFA95116}" type="pres">
      <dgm:prSet presAssocID="{96365046-C75D-450E-B568-268E7E8E3041}" presName="Name37" presStyleLbl="parChTrans1D2" presStyleIdx="0" presStyleCnt="5"/>
      <dgm:spPr/>
      <dgm:t>
        <a:bodyPr/>
        <a:lstStyle/>
        <a:p>
          <a:endParaRPr lang="en-US"/>
        </a:p>
      </dgm:t>
    </dgm:pt>
    <dgm:pt modelId="{6B3F7307-CC18-47FA-B01A-44309138DB4F}" type="pres">
      <dgm:prSet presAssocID="{99D94CE4-CF64-413E-84B8-77FB9CA0EC0E}" presName="hierRoot2" presStyleCnt="0">
        <dgm:presLayoutVars>
          <dgm:hierBranch val="init"/>
        </dgm:presLayoutVars>
      </dgm:prSet>
      <dgm:spPr/>
    </dgm:pt>
    <dgm:pt modelId="{26C60195-5599-4FDB-A8D8-4453D6FECE55}" type="pres">
      <dgm:prSet presAssocID="{99D94CE4-CF64-413E-84B8-77FB9CA0EC0E}" presName="rootComposite" presStyleCnt="0"/>
      <dgm:spPr/>
    </dgm:pt>
    <dgm:pt modelId="{6B5C0290-2EA3-441A-9519-AA5332800691}" type="pres">
      <dgm:prSet presAssocID="{99D94CE4-CF64-413E-84B8-77FB9CA0EC0E}" presName="rootText" presStyleLbl="node2" presStyleIdx="0" presStyleCnt="5">
        <dgm:presLayoutVars>
          <dgm:chPref val="3"/>
        </dgm:presLayoutVars>
      </dgm:prSet>
      <dgm:spPr/>
      <dgm:t>
        <a:bodyPr/>
        <a:lstStyle/>
        <a:p>
          <a:endParaRPr lang="en-US"/>
        </a:p>
      </dgm:t>
    </dgm:pt>
    <dgm:pt modelId="{7872330F-B8D7-410E-96AF-1D84434FEC90}" type="pres">
      <dgm:prSet presAssocID="{99D94CE4-CF64-413E-84B8-77FB9CA0EC0E}" presName="rootConnector" presStyleLbl="node2" presStyleIdx="0" presStyleCnt="5"/>
      <dgm:spPr/>
      <dgm:t>
        <a:bodyPr/>
        <a:lstStyle/>
        <a:p>
          <a:endParaRPr lang="en-US"/>
        </a:p>
      </dgm:t>
    </dgm:pt>
    <dgm:pt modelId="{66CCA0C4-86A3-46F5-82E2-FE72CCB5AB26}" type="pres">
      <dgm:prSet presAssocID="{99D94CE4-CF64-413E-84B8-77FB9CA0EC0E}" presName="hierChild4" presStyleCnt="0"/>
      <dgm:spPr/>
    </dgm:pt>
    <dgm:pt modelId="{DB32AA95-B988-4A3C-ADE7-97A843A39327}" type="pres">
      <dgm:prSet presAssocID="{99D94CE4-CF64-413E-84B8-77FB9CA0EC0E}" presName="hierChild5" presStyleCnt="0"/>
      <dgm:spPr/>
    </dgm:pt>
    <dgm:pt modelId="{D7AEFB77-5648-4A41-8B21-D4FE4A8F614B}" type="pres">
      <dgm:prSet presAssocID="{AA35C0BC-4D02-494B-95EB-9B497023991F}" presName="Name37" presStyleLbl="parChTrans1D2" presStyleIdx="1" presStyleCnt="5"/>
      <dgm:spPr/>
      <dgm:t>
        <a:bodyPr/>
        <a:lstStyle/>
        <a:p>
          <a:endParaRPr lang="en-US"/>
        </a:p>
      </dgm:t>
    </dgm:pt>
    <dgm:pt modelId="{240A97A7-C377-4C39-B7C8-67D8AD8BFEF4}" type="pres">
      <dgm:prSet presAssocID="{94642125-7B49-457F-BDF7-E02BC5ED776A}" presName="hierRoot2" presStyleCnt="0">
        <dgm:presLayoutVars>
          <dgm:hierBranch val="init"/>
        </dgm:presLayoutVars>
      </dgm:prSet>
      <dgm:spPr/>
    </dgm:pt>
    <dgm:pt modelId="{9867561E-B209-494B-A753-34DEB0E0C780}" type="pres">
      <dgm:prSet presAssocID="{94642125-7B49-457F-BDF7-E02BC5ED776A}" presName="rootComposite" presStyleCnt="0"/>
      <dgm:spPr/>
    </dgm:pt>
    <dgm:pt modelId="{10D196EB-9EA8-4AC8-8A8D-0E870B82141F}" type="pres">
      <dgm:prSet presAssocID="{94642125-7B49-457F-BDF7-E02BC5ED776A}" presName="rootText" presStyleLbl="node2" presStyleIdx="1" presStyleCnt="5">
        <dgm:presLayoutVars>
          <dgm:chPref val="3"/>
        </dgm:presLayoutVars>
      </dgm:prSet>
      <dgm:spPr/>
      <dgm:t>
        <a:bodyPr/>
        <a:lstStyle/>
        <a:p>
          <a:endParaRPr lang="en-US"/>
        </a:p>
      </dgm:t>
    </dgm:pt>
    <dgm:pt modelId="{D5E165D6-DB62-47E7-815C-ABE2AE5131C8}" type="pres">
      <dgm:prSet presAssocID="{94642125-7B49-457F-BDF7-E02BC5ED776A}" presName="rootConnector" presStyleLbl="node2" presStyleIdx="1" presStyleCnt="5"/>
      <dgm:spPr/>
      <dgm:t>
        <a:bodyPr/>
        <a:lstStyle/>
        <a:p>
          <a:endParaRPr lang="en-US"/>
        </a:p>
      </dgm:t>
    </dgm:pt>
    <dgm:pt modelId="{316D3F82-DE30-4565-A684-F3F26F9C7D84}" type="pres">
      <dgm:prSet presAssocID="{94642125-7B49-457F-BDF7-E02BC5ED776A}" presName="hierChild4" presStyleCnt="0"/>
      <dgm:spPr/>
    </dgm:pt>
    <dgm:pt modelId="{71557013-4A73-47AE-A1E1-BC479D2DE914}" type="pres">
      <dgm:prSet presAssocID="{94642125-7B49-457F-BDF7-E02BC5ED776A}" presName="hierChild5" presStyleCnt="0"/>
      <dgm:spPr/>
    </dgm:pt>
    <dgm:pt modelId="{D74B8CA6-23F9-4394-8480-52C4ADF37163}" type="pres">
      <dgm:prSet presAssocID="{B64833A1-3A78-45BF-B8BB-26AD38176B97}" presName="Name37" presStyleLbl="parChTrans1D2" presStyleIdx="2" presStyleCnt="5"/>
      <dgm:spPr/>
      <dgm:t>
        <a:bodyPr/>
        <a:lstStyle/>
        <a:p>
          <a:endParaRPr lang="en-US"/>
        </a:p>
      </dgm:t>
    </dgm:pt>
    <dgm:pt modelId="{0B4521D0-D2B6-4A10-A257-18176991E5BA}" type="pres">
      <dgm:prSet presAssocID="{AA9D21FB-2E8E-4ADB-8181-CF697DE6433A}" presName="hierRoot2" presStyleCnt="0">
        <dgm:presLayoutVars>
          <dgm:hierBranch val="init"/>
        </dgm:presLayoutVars>
      </dgm:prSet>
      <dgm:spPr/>
    </dgm:pt>
    <dgm:pt modelId="{34B97B97-470E-4A67-8283-60AA7FD1544E}" type="pres">
      <dgm:prSet presAssocID="{AA9D21FB-2E8E-4ADB-8181-CF697DE6433A}" presName="rootComposite" presStyleCnt="0"/>
      <dgm:spPr/>
    </dgm:pt>
    <dgm:pt modelId="{2E80E41E-599C-4A98-B077-F919A527E3D2}" type="pres">
      <dgm:prSet presAssocID="{AA9D21FB-2E8E-4ADB-8181-CF697DE6433A}" presName="rootText" presStyleLbl="node2" presStyleIdx="2" presStyleCnt="5">
        <dgm:presLayoutVars>
          <dgm:chPref val="3"/>
        </dgm:presLayoutVars>
      </dgm:prSet>
      <dgm:spPr/>
      <dgm:t>
        <a:bodyPr/>
        <a:lstStyle/>
        <a:p>
          <a:endParaRPr lang="en-US"/>
        </a:p>
      </dgm:t>
    </dgm:pt>
    <dgm:pt modelId="{C1DA8FF9-FDE6-4C3B-AFD6-C0934DA5645C}" type="pres">
      <dgm:prSet presAssocID="{AA9D21FB-2E8E-4ADB-8181-CF697DE6433A}" presName="rootConnector" presStyleLbl="node2" presStyleIdx="2" presStyleCnt="5"/>
      <dgm:spPr/>
      <dgm:t>
        <a:bodyPr/>
        <a:lstStyle/>
        <a:p>
          <a:endParaRPr lang="en-US"/>
        </a:p>
      </dgm:t>
    </dgm:pt>
    <dgm:pt modelId="{646C5662-D088-4B34-A806-554D3BD2C222}" type="pres">
      <dgm:prSet presAssocID="{AA9D21FB-2E8E-4ADB-8181-CF697DE6433A}" presName="hierChild4" presStyleCnt="0"/>
      <dgm:spPr/>
    </dgm:pt>
    <dgm:pt modelId="{46D69903-3AF3-402C-84DA-C8975DA3D439}" type="pres">
      <dgm:prSet presAssocID="{AA9D21FB-2E8E-4ADB-8181-CF697DE6433A}" presName="hierChild5" presStyleCnt="0"/>
      <dgm:spPr/>
    </dgm:pt>
    <dgm:pt modelId="{C8D1A851-49CE-4E0E-B372-469DDC2147D6}" type="pres">
      <dgm:prSet presAssocID="{4B8BE6EC-A378-4D6F-B219-31FEA1A86B12}" presName="Name37" presStyleLbl="parChTrans1D2" presStyleIdx="3" presStyleCnt="5"/>
      <dgm:spPr/>
      <dgm:t>
        <a:bodyPr/>
        <a:lstStyle/>
        <a:p>
          <a:endParaRPr lang="en-US"/>
        </a:p>
      </dgm:t>
    </dgm:pt>
    <dgm:pt modelId="{CDA71759-AB95-44A8-A3A9-81069F135991}" type="pres">
      <dgm:prSet presAssocID="{EA367D10-B64F-4466-BD6E-DE9E46A56205}" presName="hierRoot2" presStyleCnt="0">
        <dgm:presLayoutVars>
          <dgm:hierBranch val="init"/>
        </dgm:presLayoutVars>
      </dgm:prSet>
      <dgm:spPr/>
    </dgm:pt>
    <dgm:pt modelId="{304E1BD5-8FD2-4B37-BA2D-B795F43DB620}" type="pres">
      <dgm:prSet presAssocID="{EA367D10-B64F-4466-BD6E-DE9E46A56205}" presName="rootComposite" presStyleCnt="0"/>
      <dgm:spPr/>
    </dgm:pt>
    <dgm:pt modelId="{6F217AF0-41FC-45A5-8B05-B03DD70AF25F}" type="pres">
      <dgm:prSet presAssocID="{EA367D10-B64F-4466-BD6E-DE9E46A56205}" presName="rootText" presStyleLbl="node2" presStyleIdx="3" presStyleCnt="5">
        <dgm:presLayoutVars>
          <dgm:chPref val="3"/>
        </dgm:presLayoutVars>
      </dgm:prSet>
      <dgm:spPr/>
      <dgm:t>
        <a:bodyPr/>
        <a:lstStyle/>
        <a:p>
          <a:endParaRPr lang="en-US"/>
        </a:p>
      </dgm:t>
    </dgm:pt>
    <dgm:pt modelId="{2F656FA1-8A5A-4EA4-8A0F-1B07B2F9D410}" type="pres">
      <dgm:prSet presAssocID="{EA367D10-B64F-4466-BD6E-DE9E46A56205}" presName="rootConnector" presStyleLbl="node2" presStyleIdx="3" presStyleCnt="5"/>
      <dgm:spPr/>
      <dgm:t>
        <a:bodyPr/>
        <a:lstStyle/>
        <a:p>
          <a:endParaRPr lang="en-US"/>
        </a:p>
      </dgm:t>
    </dgm:pt>
    <dgm:pt modelId="{78D2CC82-AE4D-4F98-B85E-8CDB7374931F}" type="pres">
      <dgm:prSet presAssocID="{EA367D10-B64F-4466-BD6E-DE9E46A56205}" presName="hierChild4" presStyleCnt="0"/>
      <dgm:spPr/>
    </dgm:pt>
    <dgm:pt modelId="{7B180548-22E3-4FBA-9FC2-0AF789878BCD}" type="pres">
      <dgm:prSet presAssocID="{EA367D10-B64F-4466-BD6E-DE9E46A56205}" presName="hierChild5" presStyleCnt="0"/>
      <dgm:spPr/>
    </dgm:pt>
    <dgm:pt modelId="{87DC0905-67FF-455D-AACA-86D6AA3BA2BA}" type="pres">
      <dgm:prSet presAssocID="{D67E9B51-8D0D-411F-8BAD-3A24CB33EEE4}" presName="Name37" presStyleLbl="parChTrans1D2" presStyleIdx="4" presStyleCnt="5"/>
      <dgm:spPr/>
      <dgm:t>
        <a:bodyPr/>
        <a:lstStyle/>
        <a:p>
          <a:endParaRPr lang="en-US"/>
        </a:p>
      </dgm:t>
    </dgm:pt>
    <dgm:pt modelId="{C2FA3D96-BB93-467C-A4B2-1BD02D34F299}" type="pres">
      <dgm:prSet presAssocID="{05F06206-86F8-45A0-A314-F5B773104FED}" presName="hierRoot2" presStyleCnt="0">
        <dgm:presLayoutVars>
          <dgm:hierBranch val="init"/>
        </dgm:presLayoutVars>
      </dgm:prSet>
      <dgm:spPr/>
    </dgm:pt>
    <dgm:pt modelId="{D8D1E6DB-DEFC-447A-9CCB-0823F67906C1}" type="pres">
      <dgm:prSet presAssocID="{05F06206-86F8-45A0-A314-F5B773104FED}" presName="rootComposite" presStyleCnt="0"/>
      <dgm:spPr/>
    </dgm:pt>
    <dgm:pt modelId="{BC8C29EC-08B1-4009-8C93-8471471F80A7}" type="pres">
      <dgm:prSet presAssocID="{05F06206-86F8-45A0-A314-F5B773104FED}" presName="rootText" presStyleLbl="node2" presStyleIdx="4" presStyleCnt="5">
        <dgm:presLayoutVars>
          <dgm:chPref val="3"/>
        </dgm:presLayoutVars>
      </dgm:prSet>
      <dgm:spPr/>
      <dgm:t>
        <a:bodyPr/>
        <a:lstStyle/>
        <a:p>
          <a:endParaRPr lang="en-US"/>
        </a:p>
      </dgm:t>
    </dgm:pt>
    <dgm:pt modelId="{6E9203BF-57C8-42FE-AA81-B482DA41887E}" type="pres">
      <dgm:prSet presAssocID="{05F06206-86F8-45A0-A314-F5B773104FED}" presName="rootConnector" presStyleLbl="node2" presStyleIdx="4" presStyleCnt="5"/>
      <dgm:spPr/>
      <dgm:t>
        <a:bodyPr/>
        <a:lstStyle/>
        <a:p>
          <a:endParaRPr lang="en-US"/>
        </a:p>
      </dgm:t>
    </dgm:pt>
    <dgm:pt modelId="{A81A357B-A5AC-43C6-A599-068F689A41E8}" type="pres">
      <dgm:prSet presAssocID="{05F06206-86F8-45A0-A314-F5B773104FED}" presName="hierChild4" presStyleCnt="0"/>
      <dgm:spPr/>
    </dgm:pt>
    <dgm:pt modelId="{0E3F718A-2D98-40D1-9FF2-48A5C2F39AE3}" type="pres">
      <dgm:prSet presAssocID="{05F06206-86F8-45A0-A314-F5B773104FED}" presName="hierChild5" presStyleCnt="0"/>
      <dgm:spPr/>
    </dgm:pt>
    <dgm:pt modelId="{BB140A28-56D2-45AE-8111-1E75AB83FC33}" type="pres">
      <dgm:prSet presAssocID="{C8B3336C-91B0-4DDE-A849-5C8B878B447D}" presName="hierChild3" presStyleCnt="0"/>
      <dgm:spPr/>
    </dgm:pt>
  </dgm:ptLst>
  <dgm:cxnLst>
    <dgm:cxn modelId="{B995D276-618A-46A5-A09B-F1BE0B825BDD}" type="presOf" srcId="{EA367D10-B64F-4466-BD6E-DE9E46A56205}" destId="{6F217AF0-41FC-45A5-8B05-B03DD70AF25F}" srcOrd="0" destOrd="0" presId="urn:microsoft.com/office/officeart/2005/8/layout/orgChart1"/>
    <dgm:cxn modelId="{9B526195-78F5-4FDF-B18D-0662404B713A}" type="presOf" srcId="{05F06206-86F8-45A0-A314-F5B773104FED}" destId="{BC8C29EC-08B1-4009-8C93-8471471F80A7}" srcOrd="0" destOrd="0" presId="urn:microsoft.com/office/officeart/2005/8/layout/orgChart1"/>
    <dgm:cxn modelId="{B787297A-C3C5-497E-BAF9-39FEBADA35E4}" type="presOf" srcId="{D3BCB877-7F58-4C3B-A89C-A206D30DF790}" destId="{58179967-9556-4F9B-A072-A5CC7E5AF9D9}" srcOrd="0" destOrd="0" presId="urn:microsoft.com/office/officeart/2005/8/layout/orgChart1"/>
    <dgm:cxn modelId="{8D4CAE68-FC86-4A6A-A303-5205995E455E}" srcId="{C8B3336C-91B0-4DDE-A849-5C8B878B447D}" destId="{94642125-7B49-457F-BDF7-E02BC5ED776A}" srcOrd="1" destOrd="0" parTransId="{AA35C0BC-4D02-494B-95EB-9B497023991F}" sibTransId="{D804D253-054E-40BE-8D67-389FB63F1B00}"/>
    <dgm:cxn modelId="{63A712F2-4F26-4782-93DA-3392648FBE42}" type="presOf" srcId="{94642125-7B49-457F-BDF7-E02BC5ED776A}" destId="{D5E165D6-DB62-47E7-815C-ABE2AE5131C8}" srcOrd="1" destOrd="0" presId="urn:microsoft.com/office/officeart/2005/8/layout/orgChart1"/>
    <dgm:cxn modelId="{E62D89D5-0D55-4381-8BC5-AE621AB8B34D}" type="presOf" srcId="{EA367D10-B64F-4466-BD6E-DE9E46A56205}" destId="{2F656FA1-8A5A-4EA4-8A0F-1B07B2F9D410}" srcOrd="1" destOrd="0" presId="urn:microsoft.com/office/officeart/2005/8/layout/orgChart1"/>
    <dgm:cxn modelId="{F80A9A68-2420-4CDC-903F-C74F311B2C0F}" srcId="{D3BCB877-7F58-4C3B-A89C-A206D30DF790}" destId="{C8B3336C-91B0-4DDE-A849-5C8B878B447D}" srcOrd="0" destOrd="0" parTransId="{A6D04BC1-A4D0-4FB4-ACC3-179C27D0AFF2}" sibTransId="{3F5C3239-C7F4-4CB0-B763-13960CC58E43}"/>
    <dgm:cxn modelId="{9B26203A-8CEF-4BAB-ABD4-878361D754CD}" type="presOf" srcId="{05F06206-86F8-45A0-A314-F5B773104FED}" destId="{6E9203BF-57C8-42FE-AA81-B482DA41887E}" srcOrd="1" destOrd="0" presId="urn:microsoft.com/office/officeart/2005/8/layout/orgChart1"/>
    <dgm:cxn modelId="{84D17610-AD5F-456B-98C5-0AB801786FE2}" type="presOf" srcId="{94642125-7B49-457F-BDF7-E02BC5ED776A}" destId="{10D196EB-9EA8-4AC8-8A8D-0E870B82141F}" srcOrd="0" destOrd="0" presId="urn:microsoft.com/office/officeart/2005/8/layout/orgChart1"/>
    <dgm:cxn modelId="{282FE226-0F23-402B-8D21-F7DF6A11654A}" srcId="{C8B3336C-91B0-4DDE-A849-5C8B878B447D}" destId="{05F06206-86F8-45A0-A314-F5B773104FED}" srcOrd="4" destOrd="0" parTransId="{D67E9B51-8D0D-411F-8BAD-3A24CB33EEE4}" sibTransId="{88736ADF-2BE8-4C4A-ABD0-B5ED16C51236}"/>
    <dgm:cxn modelId="{6680E887-435F-4DC7-BB45-72ADF6C8ABEA}" type="presOf" srcId="{AA35C0BC-4D02-494B-95EB-9B497023991F}" destId="{D7AEFB77-5648-4A41-8B21-D4FE4A8F614B}" srcOrd="0" destOrd="0" presId="urn:microsoft.com/office/officeart/2005/8/layout/orgChart1"/>
    <dgm:cxn modelId="{DEDA4367-F4FE-4403-8EB2-8AF2ECBC3803}" srcId="{C8B3336C-91B0-4DDE-A849-5C8B878B447D}" destId="{AA9D21FB-2E8E-4ADB-8181-CF697DE6433A}" srcOrd="2" destOrd="0" parTransId="{B64833A1-3A78-45BF-B8BB-26AD38176B97}" sibTransId="{3F74EAD3-C4A5-40D3-B278-0B5D9F3C6667}"/>
    <dgm:cxn modelId="{E6E62E0E-F0C8-49D4-940D-C5CCC07B4F90}" type="presOf" srcId="{4B8BE6EC-A378-4D6F-B219-31FEA1A86B12}" destId="{C8D1A851-49CE-4E0E-B372-469DDC2147D6}" srcOrd="0" destOrd="0" presId="urn:microsoft.com/office/officeart/2005/8/layout/orgChart1"/>
    <dgm:cxn modelId="{A510F62F-D531-4383-8F26-F272C2BB939E}" type="presOf" srcId="{99D94CE4-CF64-413E-84B8-77FB9CA0EC0E}" destId="{6B5C0290-2EA3-441A-9519-AA5332800691}" srcOrd="0" destOrd="0" presId="urn:microsoft.com/office/officeart/2005/8/layout/orgChart1"/>
    <dgm:cxn modelId="{F1CE7891-6028-470C-A0CD-2D9C0F8C64A1}" type="presOf" srcId="{C8B3336C-91B0-4DDE-A849-5C8B878B447D}" destId="{9C1C15E3-8068-4E0C-8647-E10B9AA12D3E}" srcOrd="0" destOrd="0" presId="urn:microsoft.com/office/officeart/2005/8/layout/orgChart1"/>
    <dgm:cxn modelId="{5AFC6A40-4626-41F1-AAFB-A01E7294F163}" type="presOf" srcId="{96365046-C75D-450E-B568-268E7E8E3041}" destId="{87E70A90-69D8-47A8-AA86-5C7BBFA95116}" srcOrd="0" destOrd="0" presId="urn:microsoft.com/office/officeart/2005/8/layout/orgChart1"/>
    <dgm:cxn modelId="{386E3A9D-8381-4D50-B64B-5071D9763796}" type="presOf" srcId="{B64833A1-3A78-45BF-B8BB-26AD38176B97}" destId="{D74B8CA6-23F9-4394-8480-52C4ADF37163}" srcOrd="0" destOrd="0" presId="urn:microsoft.com/office/officeart/2005/8/layout/orgChart1"/>
    <dgm:cxn modelId="{C9B661A6-D427-4FFB-BFA7-51508C5AE4D3}" type="presOf" srcId="{AA9D21FB-2E8E-4ADB-8181-CF697DE6433A}" destId="{2E80E41E-599C-4A98-B077-F919A527E3D2}" srcOrd="0" destOrd="0" presId="urn:microsoft.com/office/officeart/2005/8/layout/orgChart1"/>
    <dgm:cxn modelId="{F5B3D3EC-A8C8-485B-8CFD-1BA174612C6E}" type="presOf" srcId="{99D94CE4-CF64-413E-84B8-77FB9CA0EC0E}" destId="{7872330F-B8D7-410E-96AF-1D84434FEC90}" srcOrd="1" destOrd="0" presId="urn:microsoft.com/office/officeart/2005/8/layout/orgChart1"/>
    <dgm:cxn modelId="{17098D4E-E7DF-478D-B45A-9F7695B33439}" srcId="{C8B3336C-91B0-4DDE-A849-5C8B878B447D}" destId="{99D94CE4-CF64-413E-84B8-77FB9CA0EC0E}" srcOrd="0" destOrd="0" parTransId="{96365046-C75D-450E-B568-268E7E8E3041}" sibTransId="{46DB2AF5-C31A-4332-918F-9CA2A6BFF4E5}"/>
    <dgm:cxn modelId="{119DF31B-3A2E-4976-86D3-A890BE1776C7}" type="presOf" srcId="{AA9D21FB-2E8E-4ADB-8181-CF697DE6433A}" destId="{C1DA8FF9-FDE6-4C3B-AFD6-C0934DA5645C}" srcOrd="1" destOrd="0" presId="urn:microsoft.com/office/officeart/2005/8/layout/orgChart1"/>
    <dgm:cxn modelId="{B4D775A2-C6C5-406E-A554-884E9EF321E4}" type="presOf" srcId="{C8B3336C-91B0-4DDE-A849-5C8B878B447D}" destId="{C45B031E-9EDE-46D5-A1A2-FCF9651C63D2}" srcOrd="1" destOrd="0" presId="urn:microsoft.com/office/officeart/2005/8/layout/orgChart1"/>
    <dgm:cxn modelId="{E60492E2-A73E-401D-B56D-793B074B3FC4}" type="presOf" srcId="{D67E9B51-8D0D-411F-8BAD-3A24CB33EEE4}" destId="{87DC0905-67FF-455D-AACA-86D6AA3BA2BA}" srcOrd="0" destOrd="0" presId="urn:microsoft.com/office/officeart/2005/8/layout/orgChart1"/>
    <dgm:cxn modelId="{B32120BD-0BC1-4E72-9222-45BB77CB27F4}" srcId="{C8B3336C-91B0-4DDE-A849-5C8B878B447D}" destId="{EA367D10-B64F-4466-BD6E-DE9E46A56205}" srcOrd="3" destOrd="0" parTransId="{4B8BE6EC-A378-4D6F-B219-31FEA1A86B12}" sibTransId="{D9B2B543-6A9B-439C-A31F-5DA6151293B9}"/>
    <dgm:cxn modelId="{938C8D0E-D8D1-4C40-A809-6CC16CA6B9C9}" type="presParOf" srcId="{58179967-9556-4F9B-A072-A5CC7E5AF9D9}" destId="{02DF65E4-7799-4A5D-B48B-5B78F3DA7357}" srcOrd="0" destOrd="0" presId="urn:microsoft.com/office/officeart/2005/8/layout/orgChart1"/>
    <dgm:cxn modelId="{FA63C490-6202-4478-8392-745B162E418D}" type="presParOf" srcId="{02DF65E4-7799-4A5D-B48B-5B78F3DA7357}" destId="{7B47E1A7-375D-4F67-9B61-CE8375301EEC}" srcOrd="0" destOrd="0" presId="urn:microsoft.com/office/officeart/2005/8/layout/orgChart1"/>
    <dgm:cxn modelId="{D84D7ACA-03FB-422A-8A92-70C7BA9B6887}" type="presParOf" srcId="{7B47E1A7-375D-4F67-9B61-CE8375301EEC}" destId="{9C1C15E3-8068-4E0C-8647-E10B9AA12D3E}" srcOrd="0" destOrd="0" presId="urn:microsoft.com/office/officeart/2005/8/layout/orgChart1"/>
    <dgm:cxn modelId="{9AD5C057-2384-4B39-8233-74C6D8DA59B7}" type="presParOf" srcId="{7B47E1A7-375D-4F67-9B61-CE8375301EEC}" destId="{C45B031E-9EDE-46D5-A1A2-FCF9651C63D2}" srcOrd="1" destOrd="0" presId="urn:microsoft.com/office/officeart/2005/8/layout/orgChart1"/>
    <dgm:cxn modelId="{CD229511-D24A-46F5-8994-CFFD23DDC1F1}" type="presParOf" srcId="{02DF65E4-7799-4A5D-B48B-5B78F3DA7357}" destId="{EE22499E-83D1-427B-86E8-9E76711F342A}" srcOrd="1" destOrd="0" presId="urn:microsoft.com/office/officeart/2005/8/layout/orgChart1"/>
    <dgm:cxn modelId="{8B008819-FF2A-44F8-93C3-5907E28342C3}" type="presParOf" srcId="{EE22499E-83D1-427B-86E8-9E76711F342A}" destId="{87E70A90-69D8-47A8-AA86-5C7BBFA95116}" srcOrd="0" destOrd="0" presId="urn:microsoft.com/office/officeart/2005/8/layout/orgChart1"/>
    <dgm:cxn modelId="{948BD749-07A2-4900-BACD-DCFCAED271CC}" type="presParOf" srcId="{EE22499E-83D1-427B-86E8-9E76711F342A}" destId="{6B3F7307-CC18-47FA-B01A-44309138DB4F}" srcOrd="1" destOrd="0" presId="urn:microsoft.com/office/officeart/2005/8/layout/orgChart1"/>
    <dgm:cxn modelId="{32413346-0DFB-45CD-8D02-7591DB36A9E1}" type="presParOf" srcId="{6B3F7307-CC18-47FA-B01A-44309138DB4F}" destId="{26C60195-5599-4FDB-A8D8-4453D6FECE55}" srcOrd="0" destOrd="0" presId="urn:microsoft.com/office/officeart/2005/8/layout/orgChart1"/>
    <dgm:cxn modelId="{EF627A6A-0E4E-47F0-A26B-99DCFCCDE858}" type="presParOf" srcId="{26C60195-5599-4FDB-A8D8-4453D6FECE55}" destId="{6B5C0290-2EA3-441A-9519-AA5332800691}" srcOrd="0" destOrd="0" presId="urn:microsoft.com/office/officeart/2005/8/layout/orgChart1"/>
    <dgm:cxn modelId="{F2715C5C-F41E-465D-9651-6B38E02B6284}" type="presParOf" srcId="{26C60195-5599-4FDB-A8D8-4453D6FECE55}" destId="{7872330F-B8D7-410E-96AF-1D84434FEC90}" srcOrd="1" destOrd="0" presId="urn:microsoft.com/office/officeart/2005/8/layout/orgChart1"/>
    <dgm:cxn modelId="{318ABF20-5E1D-43F8-81DB-978637107976}" type="presParOf" srcId="{6B3F7307-CC18-47FA-B01A-44309138DB4F}" destId="{66CCA0C4-86A3-46F5-82E2-FE72CCB5AB26}" srcOrd="1" destOrd="0" presId="urn:microsoft.com/office/officeart/2005/8/layout/orgChart1"/>
    <dgm:cxn modelId="{9A0AC874-84CB-4B0A-9475-A90EC5AF04BA}" type="presParOf" srcId="{6B3F7307-CC18-47FA-B01A-44309138DB4F}" destId="{DB32AA95-B988-4A3C-ADE7-97A843A39327}" srcOrd="2" destOrd="0" presId="urn:microsoft.com/office/officeart/2005/8/layout/orgChart1"/>
    <dgm:cxn modelId="{7F57D5DA-4103-4030-8965-7CCB897E706F}" type="presParOf" srcId="{EE22499E-83D1-427B-86E8-9E76711F342A}" destId="{D7AEFB77-5648-4A41-8B21-D4FE4A8F614B}" srcOrd="2" destOrd="0" presId="urn:microsoft.com/office/officeart/2005/8/layout/orgChart1"/>
    <dgm:cxn modelId="{CA10AD8A-B4C2-4619-906B-D0AB313C7313}" type="presParOf" srcId="{EE22499E-83D1-427B-86E8-9E76711F342A}" destId="{240A97A7-C377-4C39-B7C8-67D8AD8BFEF4}" srcOrd="3" destOrd="0" presId="urn:microsoft.com/office/officeart/2005/8/layout/orgChart1"/>
    <dgm:cxn modelId="{742C2FD8-3B38-4DAB-A1DE-627CD7068C3C}" type="presParOf" srcId="{240A97A7-C377-4C39-B7C8-67D8AD8BFEF4}" destId="{9867561E-B209-494B-A753-34DEB0E0C780}" srcOrd="0" destOrd="0" presId="urn:microsoft.com/office/officeart/2005/8/layout/orgChart1"/>
    <dgm:cxn modelId="{043F9D45-9AB5-4D96-8D8E-527E5925566A}" type="presParOf" srcId="{9867561E-B209-494B-A753-34DEB0E0C780}" destId="{10D196EB-9EA8-4AC8-8A8D-0E870B82141F}" srcOrd="0" destOrd="0" presId="urn:microsoft.com/office/officeart/2005/8/layout/orgChart1"/>
    <dgm:cxn modelId="{32D1B075-A9D3-4339-8489-B6AB22C1772D}" type="presParOf" srcId="{9867561E-B209-494B-A753-34DEB0E0C780}" destId="{D5E165D6-DB62-47E7-815C-ABE2AE5131C8}" srcOrd="1" destOrd="0" presId="urn:microsoft.com/office/officeart/2005/8/layout/orgChart1"/>
    <dgm:cxn modelId="{4CF2FB5F-191B-4F93-A2CB-3492779D30EA}" type="presParOf" srcId="{240A97A7-C377-4C39-B7C8-67D8AD8BFEF4}" destId="{316D3F82-DE30-4565-A684-F3F26F9C7D84}" srcOrd="1" destOrd="0" presId="urn:microsoft.com/office/officeart/2005/8/layout/orgChart1"/>
    <dgm:cxn modelId="{B6BA8443-3913-4EDD-A6D2-976EC3EAB2EA}" type="presParOf" srcId="{240A97A7-C377-4C39-B7C8-67D8AD8BFEF4}" destId="{71557013-4A73-47AE-A1E1-BC479D2DE914}" srcOrd="2" destOrd="0" presId="urn:microsoft.com/office/officeart/2005/8/layout/orgChart1"/>
    <dgm:cxn modelId="{5A9DDA9A-6040-42EC-BAF7-0F607A950016}" type="presParOf" srcId="{EE22499E-83D1-427B-86E8-9E76711F342A}" destId="{D74B8CA6-23F9-4394-8480-52C4ADF37163}" srcOrd="4" destOrd="0" presId="urn:microsoft.com/office/officeart/2005/8/layout/orgChart1"/>
    <dgm:cxn modelId="{260499F6-D781-4517-85FE-8B12D9CB210C}" type="presParOf" srcId="{EE22499E-83D1-427B-86E8-9E76711F342A}" destId="{0B4521D0-D2B6-4A10-A257-18176991E5BA}" srcOrd="5" destOrd="0" presId="urn:microsoft.com/office/officeart/2005/8/layout/orgChart1"/>
    <dgm:cxn modelId="{2E5D2B55-0278-477B-92EA-45925916CC6C}" type="presParOf" srcId="{0B4521D0-D2B6-4A10-A257-18176991E5BA}" destId="{34B97B97-470E-4A67-8283-60AA7FD1544E}" srcOrd="0" destOrd="0" presId="urn:microsoft.com/office/officeart/2005/8/layout/orgChart1"/>
    <dgm:cxn modelId="{A3E0181E-1F99-4479-B5D8-AD5A2524CDD0}" type="presParOf" srcId="{34B97B97-470E-4A67-8283-60AA7FD1544E}" destId="{2E80E41E-599C-4A98-B077-F919A527E3D2}" srcOrd="0" destOrd="0" presId="urn:microsoft.com/office/officeart/2005/8/layout/orgChart1"/>
    <dgm:cxn modelId="{15859E50-79D2-4AC3-A7F9-09F3F8540CEC}" type="presParOf" srcId="{34B97B97-470E-4A67-8283-60AA7FD1544E}" destId="{C1DA8FF9-FDE6-4C3B-AFD6-C0934DA5645C}" srcOrd="1" destOrd="0" presId="urn:microsoft.com/office/officeart/2005/8/layout/orgChart1"/>
    <dgm:cxn modelId="{DA4C16DA-FE8D-4D51-832B-6EC7A54C8BED}" type="presParOf" srcId="{0B4521D0-D2B6-4A10-A257-18176991E5BA}" destId="{646C5662-D088-4B34-A806-554D3BD2C222}" srcOrd="1" destOrd="0" presId="urn:microsoft.com/office/officeart/2005/8/layout/orgChart1"/>
    <dgm:cxn modelId="{C0B18267-B072-40AA-B878-66239B9504DD}" type="presParOf" srcId="{0B4521D0-D2B6-4A10-A257-18176991E5BA}" destId="{46D69903-3AF3-402C-84DA-C8975DA3D439}" srcOrd="2" destOrd="0" presId="urn:microsoft.com/office/officeart/2005/8/layout/orgChart1"/>
    <dgm:cxn modelId="{50B0DD71-3F78-44D4-8A18-64DCF4BD39F3}" type="presParOf" srcId="{EE22499E-83D1-427B-86E8-9E76711F342A}" destId="{C8D1A851-49CE-4E0E-B372-469DDC2147D6}" srcOrd="6" destOrd="0" presId="urn:microsoft.com/office/officeart/2005/8/layout/orgChart1"/>
    <dgm:cxn modelId="{02B84E78-176D-4A59-BDA4-BD8EC0E700E0}" type="presParOf" srcId="{EE22499E-83D1-427B-86E8-9E76711F342A}" destId="{CDA71759-AB95-44A8-A3A9-81069F135991}" srcOrd="7" destOrd="0" presId="urn:microsoft.com/office/officeart/2005/8/layout/orgChart1"/>
    <dgm:cxn modelId="{9214C6D4-B6D1-40E9-83BC-BD9440C02D02}" type="presParOf" srcId="{CDA71759-AB95-44A8-A3A9-81069F135991}" destId="{304E1BD5-8FD2-4B37-BA2D-B795F43DB620}" srcOrd="0" destOrd="0" presId="urn:microsoft.com/office/officeart/2005/8/layout/orgChart1"/>
    <dgm:cxn modelId="{943EE82A-A2CA-4757-A999-F2E91ABB197E}" type="presParOf" srcId="{304E1BD5-8FD2-4B37-BA2D-B795F43DB620}" destId="{6F217AF0-41FC-45A5-8B05-B03DD70AF25F}" srcOrd="0" destOrd="0" presId="urn:microsoft.com/office/officeart/2005/8/layout/orgChart1"/>
    <dgm:cxn modelId="{5D9398E7-49B8-4B0D-A94D-38F10F5E607F}" type="presParOf" srcId="{304E1BD5-8FD2-4B37-BA2D-B795F43DB620}" destId="{2F656FA1-8A5A-4EA4-8A0F-1B07B2F9D410}" srcOrd="1" destOrd="0" presId="urn:microsoft.com/office/officeart/2005/8/layout/orgChart1"/>
    <dgm:cxn modelId="{9041AA38-010D-4707-8196-98AF50FCF558}" type="presParOf" srcId="{CDA71759-AB95-44A8-A3A9-81069F135991}" destId="{78D2CC82-AE4D-4F98-B85E-8CDB7374931F}" srcOrd="1" destOrd="0" presId="urn:microsoft.com/office/officeart/2005/8/layout/orgChart1"/>
    <dgm:cxn modelId="{0FD29199-CF29-475D-A0A0-F19E3D8CDE3A}" type="presParOf" srcId="{CDA71759-AB95-44A8-A3A9-81069F135991}" destId="{7B180548-22E3-4FBA-9FC2-0AF789878BCD}" srcOrd="2" destOrd="0" presId="urn:microsoft.com/office/officeart/2005/8/layout/orgChart1"/>
    <dgm:cxn modelId="{86EA6548-AD72-4E86-B51A-B54A0CA5112B}" type="presParOf" srcId="{EE22499E-83D1-427B-86E8-9E76711F342A}" destId="{87DC0905-67FF-455D-AACA-86D6AA3BA2BA}" srcOrd="8" destOrd="0" presId="urn:microsoft.com/office/officeart/2005/8/layout/orgChart1"/>
    <dgm:cxn modelId="{42DDB768-DF6C-4B93-8464-CEEF45CDE775}" type="presParOf" srcId="{EE22499E-83D1-427B-86E8-9E76711F342A}" destId="{C2FA3D96-BB93-467C-A4B2-1BD02D34F299}" srcOrd="9" destOrd="0" presId="urn:microsoft.com/office/officeart/2005/8/layout/orgChart1"/>
    <dgm:cxn modelId="{104504CD-3635-41D6-9322-5AA20890B8B1}" type="presParOf" srcId="{C2FA3D96-BB93-467C-A4B2-1BD02D34F299}" destId="{D8D1E6DB-DEFC-447A-9CCB-0823F67906C1}" srcOrd="0" destOrd="0" presId="urn:microsoft.com/office/officeart/2005/8/layout/orgChart1"/>
    <dgm:cxn modelId="{FFB5EB62-AC8B-48B5-BE24-4BC5373BD899}" type="presParOf" srcId="{D8D1E6DB-DEFC-447A-9CCB-0823F67906C1}" destId="{BC8C29EC-08B1-4009-8C93-8471471F80A7}" srcOrd="0" destOrd="0" presId="urn:microsoft.com/office/officeart/2005/8/layout/orgChart1"/>
    <dgm:cxn modelId="{EF67BEE8-9BA9-4DD7-A77E-91A1C9A1DF6C}" type="presParOf" srcId="{D8D1E6DB-DEFC-447A-9CCB-0823F67906C1}" destId="{6E9203BF-57C8-42FE-AA81-B482DA41887E}" srcOrd="1" destOrd="0" presId="urn:microsoft.com/office/officeart/2005/8/layout/orgChart1"/>
    <dgm:cxn modelId="{B1605BD0-AC38-4885-90EA-7C57BAB48BD6}" type="presParOf" srcId="{C2FA3D96-BB93-467C-A4B2-1BD02D34F299}" destId="{A81A357B-A5AC-43C6-A599-068F689A41E8}" srcOrd="1" destOrd="0" presId="urn:microsoft.com/office/officeart/2005/8/layout/orgChart1"/>
    <dgm:cxn modelId="{72D18E48-82A3-4350-B877-D488D1841052}" type="presParOf" srcId="{C2FA3D96-BB93-467C-A4B2-1BD02D34F299}" destId="{0E3F718A-2D98-40D1-9FF2-48A5C2F39AE3}" srcOrd="2" destOrd="0" presId="urn:microsoft.com/office/officeart/2005/8/layout/orgChart1"/>
    <dgm:cxn modelId="{EED61A76-3FD4-4109-B030-612EC099BFCC}" type="presParOf" srcId="{02DF65E4-7799-4A5D-B48B-5B78F3DA7357}" destId="{BB140A28-56D2-45AE-8111-1E75AB83FC3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C0905-67FF-455D-AACA-86D6AA3BA2BA}">
      <dsp:nvSpPr>
        <dsp:cNvPr id="0" name=""/>
        <dsp:cNvSpPr/>
      </dsp:nvSpPr>
      <dsp:spPr>
        <a:xfrm>
          <a:off x="4163703" y="697734"/>
          <a:ext cx="3376350" cy="292989"/>
        </a:xfrm>
        <a:custGeom>
          <a:avLst/>
          <a:gdLst/>
          <a:ahLst/>
          <a:cxnLst/>
          <a:rect l="0" t="0" r="0" b="0"/>
          <a:pathLst>
            <a:path>
              <a:moveTo>
                <a:pt x="0" y="0"/>
              </a:moveTo>
              <a:lnTo>
                <a:pt x="0" y="146494"/>
              </a:lnTo>
              <a:lnTo>
                <a:pt x="3376350" y="146494"/>
              </a:lnTo>
              <a:lnTo>
                <a:pt x="3376350" y="2929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D1A851-49CE-4E0E-B372-469DDC2147D6}">
      <dsp:nvSpPr>
        <dsp:cNvPr id="0" name=""/>
        <dsp:cNvSpPr/>
      </dsp:nvSpPr>
      <dsp:spPr>
        <a:xfrm>
          <a:off x="4163703" y="697734"/>
          <a:ext cx="1688175" cy="292989"/>
        </a:xfrm>
        <a:custGeom>
          <a:avLst/>
          <a:gdLst/>
          <a:ahLst/>
          <a:cxnLst/>
          <a:rect l="0" t="0" r="0" b="0"/>
          <a:pathLst>
            <a:path>
              <a:moveTo>
                <a:pt x="0" y="0"/>
              </a:moveTo>
              <a:lnTo>
                <a:pt x="0" y="146494"/>
              </a:lnTo>
              <a:lnTo>
                <a:pt x="1688175" y="146494"/>
              </a:lnTo>
              <a:lnTo>
                <a:pt x="1688175" y="2929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4B8CA6-23F9-4394-8480-52C4ADF37163}">
      <dsp:nvSpPr>
        <dsp:cNvPr id="0" name=""/>
        <dsp:cNvSpPr/>
      </dsp:nvSpPr>
      <dsp:spPr>
        <a:xfrm>
          <a:off x="4117983" y="697734"/>
          <a:ext cx="91440" cy="292989"/>
        </a:xfrm>
        <a:custGeom>
          <a:avLst/>
          <a:gdLst/>
          <a:ahLst/>
          <a:cxnLst/>
          <a:rect l="0" t="0" r="0" b="0"/>
          <a:pathLst>
            <a:path>
              <a:moveTo>
                <a:pt x="45720" y="0"/>
              </a:moveTo>
              <a:lnTo>
                <a:pt x="45720" y="2929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AEFB77-5648-4A41-8B21-D4FE4A8F614B}">
      <dsp:nvSpPr>
        <dsp:cNvPr id="0" name=""/>
        <dsp:cNvSpPr/>
      </dsp:nvSpPr>
      <dsp:spPr>
        <a:xfrm>
          <a:off x="2475528" y="697734"/>
          <a:ext cx="1688175" cy="292989"/>
        </a:xfrm>
        <a:custGeom>
          <a:avLst/>
          <a:gdLst/>
          <a:ahLst/>
          <a:cxnLst/>
          <a:rect l="0" t="0" r="0" b="0"/>
          <a:pathLst>
            <a:path>
              <a:moveTo>
                <a:pt x="1688175" y="0"/>
              </a:moveTo>
              <a:lnTo>
                <a:pt x="1688175" y="146494"/>
              </a:lnTo>
              <a:lnTo>
                <a:pt x="0" y="146494"/>
              </a:lnTo>
              <a:lnTo>
                <a:pt x="0" y="2929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E70A90-69D8-47A8-AA86-5C7BBFA95116}">
      <dsp:nvSpPr>
        <dsp:cNvPr id="0" name=""/>
        <dsp:cNvSpPr/>
      </dsp:nvSpPr>
      <dsp:spPr>
        <a:xfrm>
          <a:off x="787352" y="697734"/>
          <a:ext cx="3376350" cy="292989"/>
        </a:xfrm>
        <a:custGeom>
          <a:avLst/>
          <a:gdLst/>
          <a:ahLst/>
          <a:cxnLst/>
          <a:rect l="0" t="0" r="0" b="0"/>
          <a:pathLst>
            <a:path>
              <a:moveTo>
                <a:pt x="3376350" y="0"/>
              </a:moveTo>
              <a:lnTo>
                <a:pt x="3376350" y="146494"/>
              </a:lnTo>
              <a:lnTo>
                <a:pt x="0" y="146494"/>
              </a:lnTo>
              <a:lnTo>
                <a:pt x="0" y="2929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1C15E3-8068-4E0C-8647-E10B9AA12D3E}">
      <dsp:nvSpPr>
        <dsp:cNvPr id="0" name=""/>
        <dsp:cNvSpPr/>
      </dsp:nvSpPr>
      <dsp:spPr>
        <a:xfrm>
          <a:off x="2972967" y="141"/>
          <a:ext cx="2381471" cy="6975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la-Latn" sz="1600" kern="1200" dirty="0" smtClean="0"/>
            <a:t>DU Dzīvības zinātņu un tehnoloģiju institūts</a:t>
          </a:r>
          <a:endParaRPr lang="en-US" sz="1600" kern="1200" dirty="0"/>
        </a:p>
      </dsp:txBody>
      <dsp:txXfrm>
        <a:off x="2972967" y="141"/>
        <a:ext cx="2381471" cy="697593"/>
      </dsp:txXfrm>
    </dsp:sp>
    <dsp:sp modelId="{6B5C0290-2EA3-441A-9519-AA5332800691}">
      <dsp:nvSpPr>
        <dsp:cNvPr id="0" name=""/>
        <dsp:cNvSpPr/>
      </dsp:nvSpPr>
      <dsp:spPr>
        <a:xfrm>
          <a:off x="89759" y="990724"/>
          <a:ext cx="1395186" cy="6975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la-Latn" sz="1600" kern="1200" dirty="0" smtClean="0"/>
            <a:t>Biosistemātikas departaments</a:t>
          </a:r>
          <a:endParaRPr lang="en-US" sz="1600" kern="1200" dirty="0"/>
        </a:p>
      </dsp:txBody>
      <dsp:txXfrm>
        <a:off x="89759" y="990724"/>
        <a:ext cx="1395186" cy="697593"/>
      </dsp:txXfrm>
    </dsp:sp>
    <dsp:sp modelId="{10D196EB-9EA8-4AC8-8A8D-0E870B82141F}">
      <dsp:nvSpPr>
        <dsp:cNvPr id="0" name=""/>
        <dsp:cNvSpPr/>
      </dsp:nvSpPr>
      <dsp:spPr>
        <a:xfrm>
          <a:off x="1777934" y="990724"/>
          <a:ext cx="1395186" cy="6975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la-Latn" sz="1600" kern="1200" dirty="0" smtClean="0"/>
            <a:t>Ekoloģijas departaments</a:t>
          </a:r>
          <a:endParaRPr lang="en-US" sz="1600" kern="1200" dirty="0"/>
        </a:p>
      </dsp:txBody>
      <dsp:txXfrm>
        <a:off x="1777934" y="990724"/>
        <a:ext cx="1395186" cy="697593"/>
      </dsp:txXfrm>
    </dsp:sp>
    <dsp:sp modelId="{2E80E41E-599C-4A98-B077-F919A527E3D2}">
      <dsp:nvSpPr>
        <dsp:cNvPr id="0" name=""/>
        <dsp:cNvSpPr/>
      </dsp:nvSpPr>
      <dsp:spPr>
        <a:xfrm>
          <a:off x="3466110" y="990724"/>
          <a:ext cx="1395186" cy="6975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la-Latn" sz="1600" kern="1200" dirty="0" smtClean="0"/>
            <a:t>Biotehnoloģiju departaments</a:t>
          </a:r>
          <a:endParaRPr lang="en-US" sz="1600" kern="1200" dirty="0"/>
        </a:p>
      </dsp:txBody>
      <dsp:txXfrm>
        <a:off x="3466110" y="990724"/>
        <a:ext cx="1395186" cy="697593"/>
      </dsp:txXfrm>
    </dsp:sp>
    <dsp:sp modelId="{6F217AF0-41FC-45A5-8B05-B03DD70AF25F}">
      <dsp:nvSpPr>
        <dsp:cNvPr id="0" name=""/>
        <dsp:cNvSpPr/>
      </dsp:nvSpPr>
      <dsp:spPr>
        <a:xfrm>
          <a:off x="5154285" y="990724"/>
          <a:ext cx="1395186" cy="6975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la-Latn" sz="1600" kern="1200" dirty="0" smtClean="0"/>
            <a:t>Tehnoloģiju departaments</a:t>
          </a:r>
          <a:endParaRPr lang="en-US" sz="1600" kern="1200" dirty="0"/>
        </a:p>
      </dsp:txBody>
      <dsp:txXfrm>
        <a:off x="5154285" y="990724"/>
        <a:ext cx="1395186" cy="697593"/>
      </dsp:txXfrm>
    </dsp:sp>
    <dsp:sp modelId="{BC8C29EC-08B1-4009-8C93-8471471F80A7}">
      <dsp:nvSpPr>
        <dsp:cNvPr id="0" name=""/>
        <dsp:cNvSpPr/>
      </dsp:nvSpPr>
      <dsp:spPr>
        <a:xfrm>
          <a:off x="6842461" y="990724"/>
          <a:ext cx="1395186" cy="6975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la-Latn" sz="1600" kern="1200" dirty="0" smtClean="0"/>
            <a:t>Lietišķās ķīmijas departaments</a:t>
          </a:r>
          <a:endParaRPr lang="en-US" sz="1600" kern="1200" dirty="0"/>
        </a:p>
      </dsp:txBody>
      <dsp:txXfrm>
        <a:off x="6842461" y="990724"/>
        <a:ext cx="1395186" cy="69759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0CD8281E-7953-4D46-B1A9-68891D9EC2A0}" type="datetimeFigureOut">
              <a:rPr lang="en-US" smtClean="0"/>
              <a:t>12/14/2020</a:t>
            </a:fld>
            <a:endParaRPr lang="en-US"/>
          </a:p>
        </p:txBody>
      </p:sp>
      <p:sp>
        <p:nvSpPr>
          <p:cNvPr id="4" name="Footer Placeholder 3"/>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5" name="Slide Number Placeholder 4"/>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B70A7667-1096-44E8-8911-5CA7BAC5C24C}" type="slidenum">
              <a:rPr lang="en-US" smtClean="0"/>
              <a:t>‹#›</a:t>
            </a:fld>
            <a:endParaRPr lang="en-US"/>
          </a:p>
        </p:txBody>
      </p:sp>
    </p:spTree>
    <p:extLst>
      <p:ext uri="{BB962C8B-B14F-4D97-AF65-F5344CB8AC3E}">
        <p14:creationId xmlns:p14="http://schemas.microsoft.com/office/powerpoint/2010/main" val="705857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4B6748D-2FAC-4C50-B5A4-2A74216538CC}" type="datetimeFigureOut">
              <a:rPr lang="en-US" smtClean="0"/>
              <a:t>12/14/2020</a:t>
            </a:fld>
            <a:endParaRPr lang="en-US"/>
          </a:p>
        </p:txBody>
      </p:sp>
      <p:sp>
        <p:nvSpPr>
          <p:cNvPr id="4" name="Slide Image Placeholder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D95058FA-9ED7-461F-BC52-84E278E7B7FA}" type="slidenum">
              <a:rPr lang="en-US" smtClean="0"/>
              <a:t>‹#›</a:t>
            </a:fld>
            <a:endParaRPr lang="en-US"/>
          </a:p>
        </p:txBody>
      </p:sp>
    </p:spTree>
    <p:extLst>
      <p:ext uri="{BB962C8B-B14F-4D97-AF65-F5344CB8AC3E}">
        <p14:creationId xmlns:p14="http://schemas.microsoft.com/office/powerpoint/2010/main" val="2598222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1</a:t>
            </a:fld>
            <a:endParaRPr lang="en-US"/>
          </a:p>
        </p:txBody>
      </p:sp>
    </p:spTree>
    <p:extLst>
      <p:ext uri="{BB962C8B-B14F-4D97-AF65-F5344CB8AC3E}">
        <p14:creationId xmlns:p14="http://schemas.microsoft.com/office/powerpoint/2010/main" val="2177157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10</a:t>
            </a:fld>
            <a:endParaRPr lang="en-US"/>
          </a:p>
        </p:txBody>
      </p:sp>
    </p:spTree>
    <p:extLst>
      <p:ext uri="{BB962C8B-B14F-4D97-AF65-F5344CB8AC3E}">
        <p14:creationId xmlns:p14="http://schemas.microsoft.com/office/powerpoint/2010/main" val="3103819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11</a:t>
            </a:fld>
            <a:endParaRPr lang="en-US"/>
          </a:p>
        </p:txBody>
      </p:sp>
    </p:spTree>
    <p:extLst>
      <p:ext uri="{BB962C8B-B14F-4D97-AF65-F5344CB8AC3E}">
        <p14:creationId xmlns:p14="http://schemas.microsoft.com/office/powerpoint/2010/main" val="3050608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12</a:t>
            </a:fld>
            <a:endParaRPr lang="en-US"/>
          </a:p>
        </p:txBody>
      </p:sp>
    </p:spTree>
    <p:extLst>
      <p:ext uri="{BB962C8B-B14F-4D97-AF65-F5344CB8AC3E}">
        <p14:creationId xmlns:p14="http://schemas.microsoft.com/office/powerpoint/2010/main" val="1936311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13</a:t>
            </a:fld>
            <a:endParaRPr lang="en-US"/>
          </a:p>
        </p:txBody>
      </p:sp>
    </p:spTree>
    <p:extLst>
      <p:ext uri="{BB962C8B-B14F-4D97-AF65-F5344CB8AC3E}">
        <p14:creationId xmlns:p14="http://schemas.microsoft.com/office/powerpoint/2010/main" val="3269355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14</a:t>
            </a:fld>
            <a:endParaRPr lang="en-US"/>
          </a:p>
        </p:txBody>
      </p:sp>
    </p:spTree>
    <p:extLst>
      <p:ext uri="{BB962C8B-B14F-4D97-AF65-F5344CB8AC3E}">
        <p14:creationId xmlns:p14="http://schemas.microsoft.com/office/powerpoint/2010/main" val="993129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15</a:t>
            </a:fld>
            <a:endParaRPr lang="en-US"/>
          </a:p>
        </p:txBody>
      </p:sp>
    </p:spTree>
    <p:extLst>
      <p:ext uri="{BB962C8B-B14F-4D97-AF65-F5344CB8AC3E}">
        <p14:creationId xmlns:p14="http://schemas.microsoft.com/office/powerpoint/2010/main" val="3795025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16</a:t>
            </a:fld>
            <a:endParaRPr lang="en-US"/>
          </a:p>
        </p:txBody>
      </p:sp>
    </p:spTree>
    <p:extLst>
      <p:ext uri="{BB962C8B-B14F-4D97-AF65-F5344CB8AC3E}">
        <p14:creationId xmlns:p14="http://schemas.microsoft.com/office/powerpoint/2010/main" val="1878872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17</a:t>
            </a:fld>
            <a:endParaRPr lang="en-US"/>
          </a:p>
        </p:txBody>
      </p:sp>
    </p:spTree>
    <p:extLst>
      <p:ext uri="{BB962C8B-B14F-4D97-AF65-F5344CB8AC3E}">
        <p14:creationId xmlns:p14="http://schemas.microsoft.com/office/powerpoint/2010/main" val="1944526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18</a:t>
            </a:fld>
            <a:endParaRPr lang="en-US"/>
          </a:p>
        </p:txBody>
      </p:sp>
    </p:spTree>
    <p:extLst>
      <p:ext uri="{BB962C8B-B14F-4D97-AF65-F5344CB8AC3E}">
        <p14:creationId xmlns:p14="http://schemas.microsoft.com/office/powerpoint/2010/main" val="3573118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19</a:t>
            </a:fld>
            <a:endParaRPr lang="en-US"/>
          </a:p>
        </p:txBody>
      </p:sp>
    </p:spTree>
    <p:extLst>
      <p:ext uri="{BB962C8B-B14F-4D97-AF65-F5344CB8AC3E}">
        <p14:creationId xmlns:p14="http://schemas.microsoft.com/office/powerpoint/2010/main" val="4033709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1" dirty="0"/>
          </a:p>
        </p:txBody>
      </p:sp>
      <p:sp>
        <p:nvSpPr>
          <p:cNvPr id="4" name="Slide Number Placeholder 3"/>
          <p:cNvSpPr>
            <a:spLocks noGrp="1"/>
          </p:cNvSpPr>
          <p:nvPr>
            <p:ph type="sldNum" sz="quarter" idx="10"/>
          </p:nvPr>
        </p:nvSpPr>
        <p:spPr/>
        <p:txBody>
          <a:bodyPr/>
          <a:lstStyle/>
          <a:p>
            <a:fld id="{D95058FA-9ED7-461F-BC52-84E278E7B7FA}" type="slidenum">
              <a:rPr lang="en-US" smtClean="0"/>
              <a:t>2</a:t>
            </a:fld>
            <a:endParaRPr lang="en-US"/>
          </a:p>
        </p:txBody>
      </p:sp>
    </p:spTree>
    <p:extLst>
      <p:ext uri="{BB962C8B-B14F-4D97-AF65-F5344CB8AC3E}">
        <p14:creationId xmlns:p14="http://schemas.microsoft.com/office/powerpoint/2010/main" val="3347340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20</a:t>
            </a:fld>
            <a:endParaRPr lang="en-US"/>
          </a:p>
        </p:txBody>
      </p:sp>
    </p:spTree>
    <p:extLst>
      <p:ext uri="{BB962C8B-B14F-4D97-AF65-F5344CB8AC3E}">
        <p14:creationId xmlns:p14="http://schemas.microsoft.com/office/powerpoint/2010/main" val="1699296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21</a:t>
            </a:fld>
            <a:endParaRPr lang="en-US"/>
          </a:p>
        </p:txBody>
      </p:sp>
    </p:spTree>
    <p:extLst>
      <p:ext uri="{BB962C8B-B14F-4D97-AF65-F5344CB8AC3E}">
        <p14:creationId xmlns:p14="http://schemas.microsoft.com/office/powerpoint/2010/main" val="463026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0" dirty="0"/>
          </a:p>
        </p:txBody>
      </p:sp>
      <p:sp>
        <p:nvSpPr>
          <p:cNvPr id="4" name="Slide Number Placeholder 3"/>
          <p:cNvSpPr>
            <a:spLocks noGrp="1"/>
          </p:cNvSpPr>
          <p:nvPr>
            <p:ph type="sldNum" sz="quarter" idx="10"/>
          </p:nvPr>
        </p:nvSpPr>
        <p:spPr/>
        <p:txBody>
          <a:bodyPr/>
          <a:lstStyle/>
          <a:p>
            <a:fld id="{D95058FA-9ED7-461F-BC52-84E278E7B7FA}" type="slidenum">
              <a:rPr lang="en-US" smtClean="0"/>
              <a:t>22</a:t>
            </a:fld>
            <a:endParaRPr lang="en-US"/>
          </a:p>
        </p:txBody>
      </p:sp>
    </p:spTree>
    <p:extLst>
      <p:ext uri="{BB962C8B-B14F-4D97-AF65-F5344CB8AC3E}">
        <p14:creationId xmlns:p14="http://schemas.microsoft.com/office/powerpoint/2010/main" val="2523846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23</a:t>
            </a:fld>
            <a:endParaRPr lang="en-US"/>
          </a:p>
        </p:txBody>
      </p:sp>
    </p:spTree>
    <p:extLst>
      <p:ext uri="{BB962C8B-B14F-4D97-AF65-F5344CB8AC3E}">
        <p14:creationId xmlns:p14="http://schemas.microsoft.com/office/powerpoint/2010/main" val="2920416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24</a:t>
            </a:fld>
            <a:endParaRPr lang="en-US"/>
          </a:p>
        </p:txBody>
      </p:sp>
    </p:spTree>
    <p:extLst>
      <p:ext uri="{BB962C8B-B14F-4D97-AF65-F5344CB8AC3E}">
        <p14:creationId xmlns:p14="http://schemas.microsoft.com/office/powerpoint/2010/main" val="3777230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25</a:t>
            </a:fld>
            <a:endParaRPr lang="en-US"/>
          </a:p>
        </p:txBody>
      </p:sp>
    </p:spTree>
    <p:extLst>
      <p:ext uri="{BB962C8B-B14F-4D97-AF65-F5344CB8AC3E}">
        <p14:creationId xmlns:p14="http://schemas.microsoft.com/office/powerpoint/2010/main" val="896229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26</a:t>
            </a:fld>
            <a:endParaRPr lang="en-US"/>
          </a:p>
        </p:txBody>
      </p:sp>
    </p:spTree>
    <p:extLst>
      <p:ext uri="{BB962C8B-B14F-4D97-AF65-F5344CB8AC3E}">
        <p14:creationId xmlns:p14="http://schemas.microsoft.com/office/powerpoint/2010/main" val="3439407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27</a:t>
            </a:fld>
            <a:endParaRPr lang="en-US"/>
          </a:p>
        </p:txBody>
      </p:sp>
    </p:spTree>
    <p:extLst>
      <p:ext uri="{BB962C8B-B14F-4D97-AF65-F5344CB8AC3E}">
        <p14:creationId xmlns:p14="http://schemas.microsoft.com/office/powerpoint/2010/main" val="2099665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28</a:t>
            </a:fld>
            <a:endParaRPr lang="en-US"/>
          </a:p>
        </p:txBody>
      </p:sp>
    </p:spTree>
    <p:extLst>
      <p:ext uri="{BB962C8B-B14F-4D97-AF65-F5344CB8AC3E}">
        <p14:creationId xmlns:p14="http://schemas.microsoft.com/office/powerpoint/2010/main" val="4015492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29</a:t>
            </a:fld>
            <a:endParaRPr lang="en-US"/>
          </a:p>
        </p:txBody>
      </p:sp>
    </p:spTree>
    <p:extLst>
      <p:ext uri="{BB962C8B-B14F-4D97-AF65-F5344CB8AC3E}">
        <p14:creationId xmlns:p14="http://schemas.microsoft.com/office/powerpoint/2010/main" val="3571373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0"/>
              </a:spcAft>
            </a:pPr>
            <a:endParaRPr lang="la-Latn" sz="1200" dirty="0">
              <a:solidFill>
                <a:srgbClr val="002060"/>
              </a:solidFill>
              <a:latin typeface="+mn-lt"/>
            </a:endParaRPr>
          </a:p>
        </p:txBody>
      </p:sp>
      <p:sp>
        <p:nvSpPr>
          <p:cNvPr id="4" name="Slide Number Placeholder 3"/>
          <p:cNvSpPr>
            <a:spLocks noGrp="1"/>
          </p:cNvSpPr>
          <p:nvPr>
            <p:ph type="sldNum" sz="quarter" idx="10"/>
          </p:nvPr>
        </p:nvSpPr>
        <p:spPr/>
        <p:txBody>
          <a:bodyPr/>
          <a:lstStyle/>
          <a:p>
            <a:fld id="{D95058FA-9ED7-461F-BC52-84E278E7B7FA}" type="slidenum">
              <a:rPr lang="en-US" smtClean="0"/>
              <a:t>3</a:t>
            </a:fld>
            <a:endParaRPr lang="en-US"/>
          </a:p>
        </p:txBody>
      </p:sp>
    </p:spTree>
    <p:extLst>
      <p:ext uri="{BB962C8B-B14F-4D97-AF65-F5344CB8AC3E}">
        <p14:creationId xmlns:p14="http://schemas.microsoft.com/office/powerpoint/2010/main" val="4068642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30</a:t>
            </a:fld>
            <a:endParaRPr lang="en-US"/>
          </a:p>
        </p:txBody>
      </p:sp>
    </p:spTree>
    <p:extLst>
      <p:ext uri="{BB962C8B-B14F-4D97-AF65-F5344CB8AC3E}">
        <p14:creationId xmlns:p14="http://schemas.microsoft.com/office/powerpoint/2010/main" val="1830367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31</a:t>
            </a:fld>
            <a:endParaRPr lang="en-US"/>
          </a:p>
        </p:txBody>
      </p:sp>
    </p:spTree>
    <p:extLst>
      <p:ext uri="{BB962C8B-B14F-4D97-AF65-F5344CB8AC3E}">
        <p14:creationId xmlns:p14="http://schemas.microsoft.com/office/powerpoint/2010/main" val="2734509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32</a:t>
            </a:fld>
            <a:endParaRPr lang="en-US"/>
          </a:p>
        </p:txBody>
      </p:sp>
    </p:spTree>
    <p:extLst>
      <p:ext uri="{BB962C8B-B14F-4D97-AF65-F5344CB8AC3E}">
        <p14:creationId xmlns:p14="http://schemas.microsoft.com/office/powerpoint/2010/main" val="798972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33</a:t>
            </a:fld>
            <a:endParaRPr lang="en-US"/>
          </a:p>
        </p:txBody>
      </p:sp>
    </p:spTree>
    <p:extLst>
      <p:ext uri="{BB962C8B-B14F-4D97-AF65-F5344CB8AC3E}">
        <p14:creationId xmlns:p14="http://schemas.microsoft.com/office/powerpoint/2010/main" val="7991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34</a:t>
            </a:fld>
            <a:endParaRPr lang="en-US"/>
          </a:p>
        </p:txBody>
      </p:sp>
    </p:spTree>
    <p:extLst>
      <p:ext uri="{BB962C8B-B14F-4D97-AF65-F5344CB8AC3E}">
        <p14:creationId xmlns:p14="http://schemas.microsoft.com/office/powerpoint/2010/main" val="1384032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36</a:t>
            </a:fld>
            <a:endParaRPr lang="en-US"/>
          </a:p>
        </p:txBody>
      </p:sp>
    </p:spTree>
    <p:extLst>
      <p:ext uri="{BB962C8B-B14F-4D97-AF65-F5344CB8AC3E}">
        <p14:creationId xmlns:p14="http://schemas.microsoft.com/office/powerpoint/2010/main" val="325016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37</a:t>
            </a:fld>
            <a:endParaRPr lang="en-US"/>
          </a:p>
        </p:txBody>
      </p:sp>
    </p:spTree>
    <p:extLst>
      <p:ext uri="{BB962C8B-B14F-4D97-AF65-F5344CB8AC3E}">
        <p14:creationId xmlns:p14="http://schemas.microsoft.com/office/powerpoint/2010/main" val="4115981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38</a:t>
            </a:fld>
            <a:endParaRPr lang="en-US"/>
          </a:p>
        </p:txBody>
      </p:sp>
    </p:spTree>
    <p:extLst>
      <p:ext uri="{BB962C8B-B14F-4D97-AF65-F5344CB8AC3E}">
        <p14:creationId xmlns:p14="http://schemas.microsoft.com/office/powerpoint/2010/main" val="948813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058FA-9ED7-461F-BC52-84E278E7B7FA}" type="slidenum">
              <a:rPr lang="en-US" smtClean="0"/>
              <a:t>39</a:t>
            </a:fld>
            <a:endParaRPr lang="en-US"/>
          </a:p>
        </p:txBody>
      </p:sp>
    </p:spTree>
    <p:extLst>
      <p:ext uri="{BB962C8B-B14F-4D97-AF65-F5344CB8AC3E}">
        <p14:creationId xmlns:p14="http://schemas.microsoft.com/office/powerpoint/2010/main" val="409031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4</a:t>
            </a:fld>
            <a:endParaRPr lang="en-US"/>
          </a:p>
        </p:txBody>
      </p:sp>
    </p:spTree>
    <p:extLst>
      <p:ext uri="{BB962C8B-B14F-4D97-AF65-F5344CB8AC3E}">
        <p14:creationId xmlns:p14="http://schemas.microsoft.com/office/powerpoint/2010/main" val="350058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5</a:t>
            </a:fld>
            <a:endParaRPr lang="en-US"/>
          </a:p>
        </p:txBody>
      </p:sp>
    </p:spTree>
    <p:extLst>
      <p:ext uri="{BB962C8B-B14F-4D97-AF65-F5344CB8AC3E}">
        <p14:creationId xmlns:p14="http://schemas.microsoft.com/office/powerpoint/2010/main" val="895870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6</a:t>
            </a:fld>
            <a:endParaRPr lang="en-US"/>
          </a:p>
        </p:txBody>
      </p:sp>
    </p:spTree>
    <p:extLst>
      <p:ext uri="{BB962C8B-B14F-4D97-AF65-F5344CB8AC3E}">
        <p14:creationId xmlns:p14="http://schemas.microsoft.com/office/powerpoint/2010/main" val="2039088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7</a:t>
            </a:fld>
            <a:endParaRPr lang="en-US"/>
          </a:p>
        </p:txBody>
      </p:sp>
    </p:spTree>
    <p:extLst>
      <p:ext uri="{BB962C8B-B14F-4D97-AF65-F5344CB8AC3E}">
        <p14:creationId xmlns:p14="http://schemas.microsoft.com/office/powerpoint/2010/main" val="3953889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8</a:t>
            </a:fld>
            <a:endParaRPr lang="en-US"/>
          </a:p>
        </p:txBody>
      </p:sp>
    </p:spTree>
    <p:extLst>
      <p:ext uri="{BB962C8B-B14F-4D97-AF65-F5344CB8AC3E}">
        <p14:creationId xmlns:p14="http://schemas.microsoft.com/office/powerpoint/2010/main" val="2547846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95058FA-9ED7-461F-BC52-84E278E7B7FA}" type="slidenum">
              <a:rPr lang="en-US" smtClean="0"/>
              <a:t>9</a:t>
            </a:fld>
            <a:endParaRPr lang="en-US"/>
          </a:p>
        </p:txBody>
      </p:sp>
    </p:spTree>
    <p:extLst>
      <p:ext uri="{BB962C8B-B14F-4D97-AF65-F5344CB8AC3E}">
        <p14:creationId xmlns:p14="http://schemas.microsoft.com/office/powerpoint/2010/main" val="2674495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B3030A0-F7B3-4333-B0A7-E5B7F49EDA73}" type="datetimeFigureOut">
              <a:rPr lang="ru-RU"/>
              <a:pPr>
                <a:defRPr/>
              </a:pPr>
              <a:t>14.12.2020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CA98394-58EE-4494-B9BE-275EB394289E}"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2C4DD5F-23BD-4992-A7CA-E556927AA0AB}" type="datetimeFigureOut">
              <a:rPr lang="ru-RU"/>
              <a:pPr>
                <a:defRPr/>
              </a:pPr>
              <a:t>14.12.2020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5A1FB9F-952A-4F53-BEF2-8528ECC94718}"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B0B02F1-BD38-4EA5-BD44-A71DA05DB1D2}" type="datetimeFigureOut">
              <a:rPr lang="ru-RU"/>
              <a:pPr>
                <a:defRPr/>
              </a:pPr>
              <a:t>14.12.2020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9A29C91-4C62-453B-90B4-33C09349C941}"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6AB9042-CD4C-460A-B821-486DCCAB8B10}" type="datetimeFigureOut">
              <a:rPr lang="ru-RU"/>
              <a:pPr>
                <a:defRPr/>
              </a:pPr>
              <a:t>14.12.2020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A336785-02CE-48F6-86BE-CBC1C46AEFD2}"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7B05E35-55D3-43D5-8DD1-7EF063195A92}" type="datetimeFigureOut">
              <a:rPr lang="ru-RU"/>
              <a:pPr>
                <a:defRPr/>
              </a:pPr>
              <a:t>14.12.2020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EBEA91F-2C48-43C7-B9CE-93C7B3BD078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3B20CB6-80CA-4C54-9109-9A86623FD4B4}" type="datetimeFigureOut">
              <a:rPr lang="ru-RU"/>
              <a:pPr>
                <a:defRPr/>
              </a:pPr>
              <a:t>14.12.2020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28CA260-F6E7-4A86-B2D9-9EA8FA4B533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EEA11CDA-82BD-472A-A90E-8CAA2BCB519E}" type="datetimeFigureOut">
              <a:rPr lang="ru-RU"/>
              <a:pPr>
                <a:defRPr/>
              </a:pPr>
              <a:t>14.12.2020</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C9B01610-82F5-4FEF-A019-79A0D8A79556}"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4CA3DCD-ABF3-44A8-9C16-587A306B0B30}" type="datetimeFigureOut">
              <a:rPr lang="ru-RU"/>
              <a:pPr>
                <a:defRPr/>
              </a:pPr>
              <a:t>14.12.2020</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4B070E48-226B-448C-AA51-532015E12590}"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0191824-3A9E-4D65-B7EC-E3F9C30A35DF}" type="datetimeFigureOut">
              <a:rPr lang="ru-RU"/>
              <a:pPr>
                <a:defRPr/>
              </a:pPr>
              <a:t>14.12.2020</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B618302F-B3E7-4F85-B73B-A2DFD3DBF331}"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4F889D1-A663-46D9-BBB3-D77477A5934F}" type="datetimeFigureOut">
              <a:rPr lang="ru-RU"/>
              <a:pPr>
                <a:defRPr/>
              </a:pPr>
              <a:t>14.12.2020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BD276D8-7F10-4A2D-A2E7-6B108340EF4A}"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3E86F15-CE86-4FF6-AF09-559A029ECD41}" type="datetimeFigureOut">
              <a:rPr lang="ru-RU"/>
              <a:pPr>
                <a:defRPr/>
              </a:pPr>
              <a:t>14.12.2020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8E4E635-9D26-42F2-8F37-BEA9C9C5A24A}"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5819ABA-B95F-49C6-BB3B-8373919B8627}" type="datetimeFigureOut">
              <a:rPr lang="ru-RU"/>
              <a:pPr>
                <a:defRPr/>
              </a:pPr>
              <a:t>14.12.2020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15FA511-143F-4248-8D4E-B9C7BA5D29E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8.emf"/><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AutoShape 6"/>
          <p:cNvSpPr>
            <a:spLocks noChangeArrowheads="1"/>
          </p:cNvSpPr>
          <p:nvPr/>
        </p:nvSpPr>
        <p:spPr bwMode="auto">
          <a:xfrm>
            <a:off x="1588" y="325438"/>
            <a:ext cx="9142412" cy="871537"/>
          </a:xfrm>
          <a:prstGeom prst="flowChartProcess">
            <a:avLst/>
          </a:prstGeom>
          <a:solidFill>
            <a:srgbClr val="99CC00"/>
          </a:solidFill>
          <a:ln w="9525">
            <a:noFill/>
            <a:miter lim="800000"/>
            <a:headEnd/>
            <a:tailEnd/>
          </a:ln>
          <a:effectLst/>
        </p:spPr>
        <p:txBody>
          <a:bodyPr anchor="ctr"/>
          <a:lstStyle/>
          <a:p>
            <a:endParaRPr lang="lv-LV"/>
          </a:p>
        </p:txBody>
      </p:sp>
      <p:sp>
        <p:nvSpPr>
          <p:cNvPr id="2" name="Rectangle 1"/>
          <p:cNvSpPr/>
          <p:nvPr/>
        </p:nvSpPr>
        <p:spPr>
          <a:xfrm>
            <a:off x="323528" y="1578352"/>
            <a:ext cx="8712968" cy="2308324"/>
          </a:xfrm>
          <a:prstGeom prst="rect">
            <a:avLst/>
          </a:prstGeom>
        </p:spPr>
        <p:txBody>
          <a:bodyPr wrap="square">
            <a:spAutoFit/>
          </a:bodyPr>
          <a:lstStyle/>
          <a:p>
            <a:pPr algn="ctr"/>
            <a:r>
              <a:rPr lang="lv-LV" sz="3600" dirty="0">
                <a:solidFill>
                  <a:srgbClr val="002060"/>
                </a:solidFill>
                <a:latin typeface="+mn-lt"/>
              </a:rPr>
              <a:t>Bioloģiskās daudzveidības pētījumi kā viens no ilgtspējīgas </a:t>
            </a:r>
            <a:r>
              <a:rPr lang="lv-LV" sz="3600" dirty="0" err="1">
                <a:solidFill>
                  <a:srgbClr val="002060"/>
                </a:solidFill>
                <a:latin typeface="+mn-lt"/>
              </a:rPr>
              <a:t>Bioekonomikas</a:t>
            </a:r>
            <a:r>
              <a:rPr lang="lv-LV" sz="3600" dirty="0">
                <a:solidFill>
                  <a:srgbClr val="002060"/>
                </a:solidFill>
                <a:latin typeface="+mn-lt"/>
              </a:rPr>
              <a:t> stūrakmeņiem. Daugavpils Universitātes pētnieciskās iestrādes un </a:t>
            </a:r>
            <a:r>
              <a:rPr lang="lv-LV" sz="3600" dirty="0" smtClean="0">
                <a:solidFill>
                  <a:srgbClr val="002060"/>
                </a:solidFill>
                <a:latin typeface="+mn-lt"/>
              </a:rPr>
              <a:t>perspektīvas</a:t>
            </a:r>
            <a:endParaRPr lang="lv-LV" sz="3600" dirty="0" smtClean="0">
              <a:solidFill>
                <a:srgbClr val="002060"/>
              </a:solidFill>
              <a:latin typeface="+mn-lt"/>
              <a:ea typeface="Calibri" panose="020F0502020204030204" pitchFamily="34" charset="0"/>
            </a:endParaRPr>
          </a:p>
        </p:txBody>
      </p:sp>
      <p:sp>
        <p:nvSpPr>
          <p:cNvPr id="6" name="Rectangle 5"/>
          <p:cNvSpPr>
            <a:spLocks noGrp="1" noChangeArrowheads="1"/>
          </p:cNvSpPr>
          <p:nvPr/>
        </p:nvSpPr>
        <p:spPr bwMode="auto">
          <a:xfrm>
            <a:off x="4888016" y="4509120"/>
            <a:ext cx="3888432"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60000"/>
              <a:buFont typeface="Wingdings" pitchFamily="2" charset="2"/>
              <a:buNone/>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9pPr>
          </a:lstStyle>
          <a:p>
            <a:pPr algn="l" eaLnBrk="1" hangingPunct="1">
              <a:defRPr/>
            </a:pPr>
            <a:r>
              <a:rPr lang="lv-LV" sz="1600" dirty="0" smtClean="0">
                <a:solidFill>
                  <a:srgbClr val="002060"/>
                </a:solidFill>
              </a:rPr>
              <a:t>Dr. biol. Uldis VALAINIS</a:t>
            </a:r>
          </a:p>
          <a:p>
            <a:pPr algn="l" eaLnBrk="1" hangingPunct="1">
              <a:defRPr/>
            </a:pPr>
            <a:r>
              <a:rPr lang="lv-LV" sz="1600" dirty="0" smtClean="0">
                <a:solidFill>
                  <a:srgbClr val="002060"/>
                </a:solidFill>
              </a:rPr>
              <a:t>DU </a:t>
            </a:r>
            <a:r>
              <a:rPr lang="la-Latn" sz="1600" dirty="0" smtClean="0">
                <a:solidFill>
                  <a:srgbClr val="002060"/>
                </a:solidFill>
              </a:rPr>
              <a:t>Dzīvības zinātņu un tehnoloģiju institūts,</a:t>
            </a:r>
            <a:endParaRPr lang="en-US" sz="1600" dirty="0" smtClean="0">
              <a:solidFill>
                <a:srgbClr val="002060"/>
              </a:solidFill>
            </a:endParaRPr>
          </a:p>
          <a:p>
            <a:pPr algn="l" eaLnBrk="1" hangingPunct="1">
              <a:defRPr/>
            </a:pPr>
            <a:r>
              <a:rPr lang="la-Latn" sz="1600" dirty="0">
                <a:solidFill>
                  <a:srgbClr val="002060"/>
                </a:solidFill>
              </a:rPr>
              <a:t>d</a:t>
            </a:r>
            <a:r>
              <a:rPr lang="la-Latn" sz="1600" dirty="0" smtClean="0">
                <a:solidFill>
                  <a:srgbClr val="002060"/>
                </a:solidFill>
              </a:rPr>
              <a:t>irektora p.i. </a:t>
            </a:r>
            <a:endParaRPr lang="lv-LV" sz="1600" dirty="0" smtClean="0">
              <a:solidFill>
                <a:srgbClr val="002060"/>
              </a:solidFill>
            </a:endParaRPr>
          </a:p>
          <a:p>
            <a:pPr algn="l" eaLnBrk="1" hangingPunct="1">
              <a:defRPr/>
            </a:pPr>
            <a:r>
              <a:rPr lang="en-US" sz="1600" dirty="0">
                <a:solidFill>
                  <a:srgbClr val="002060"/>
                </a:solidFill>
              </a:rPr>
              <a:t>E</a:t>
            </a:r>
            <a:r>
              <a:rPr lang="lv-LV" sz="1600" dirty="0" smtClean="0">
                <a:solidFill>
                  <a:srgbClr val="002060"/>
                </a:solidFill>
              </a:rPr>
              <a:t>-</a:t>
            </a:r>
            <a:r>
              <a:rPr lang="la-Latn" sz="1600" dirty="0" smtClean="0">
                <a:solidFill>
                  <a:srgbClr val="002060"/>
                </a:solidFill>
              </a:rPr>
              <a:t>mail</a:t>
            </a:r>
            <a:r>
              <a:rPr lang="lv-LV" sz="1600" dirty="0" smtClean="0">
                <a:solidFill>
                  <a:srgbClr val="002060"/>
                </a:solidFill>
              </a:rPr>
              <a:t>: uldis.valainis@biology.lv</a:t>
            </a:r>
            <a:r>
              <a:rPr lang="en-US" sz="1600" dirty="0" smtClean="0">
                <a:solidFill>
                  <a:srgbClr val="002060"/>
                </a:solidFill>
              </a:rPr>
              <a:t> </a:t>
            </a:r>
            <a:endParaRPr lang="lv-LV" sz="1600" dirty="0" smtClean="0">
              <a:solidFill>
                <a:srgbClr val="002060"/>
              </a:solidFill>
            </a:endParaRPr>
          </a:p>
        </p:txBody>
      </p:sp>
      <p:pic>
        <p:nvPicPr>
          <p:cNvPr id="2050"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4593183"/>
            <a:ext cx="990151" cy="10420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Grp="1" noChangeArrowheads="1"/>
          </p:cNvSpPr>
          <p:nvPr/>
        </p:nvSpPr>
        <p:spPr bwMode="auto">
          <a:xfrm>
            <a:off x="3873491" y="6306547"/>
            <a:ext cx="468426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60000"/>
              <a:buFont typeface="Wingdings" pitchFamily="2" charset="2"/>
              <a:buNone/>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9pPr>
          </a:lstStyle>
          <a:p>
            <a:pPr algn="just"/>
            <a:r>
              <a:rPr lang="en-US" sz="1200" dirty="0">
                <a:solidFill>
                  <a:srgbClr val="002060"/>
                </a:solidFill>
                <a:effectLst/>
              </a:rPr>
              <a:t>S</a:t>
            </a:r>
            <a:r>
              <a:rPr lang="lv-LV" sz="1200" dirty="0" err="1" smtClean="0">
                <a:solidFill>
                  <a:srgbClr val="002060"/>
                </a:solidFill>
                <a:effectLst/>
              </a:rPr>
              <a:t>tarptautiskā</a:t>
            </a:r>
            <a:r>
              <a:rPr lang="lv-LV" sz="1200" dirty="0" smtClean="0">
                <a:solidFill>
                  <a:srgbClr val="002060"/>
                </a:solidFill>
                <a:effectLst/>
              </a:rPr>
              <a:t> konference</a:t>
            </a:r>
            <a:r>
              <a:rPr lang="la-Latn" sz="1200" dirty="0" smtClean="0">
                <a:solidFill>
                  <a:srgbClr val="002060"/>
                </a:solidFill>
                <a:effectLst/>
              </a:rPr>
              <a:t> </a:t>
            </a:r>
            <a:r>
              <a:rPr lang="lv-LV" sz="1200" dirty="0" smtClean="0">
                <a:solidFill>
                  <a:srgbClr val="002060"/>
                </a:solidFill>
                <a:effectLst/>
              </a:rPr>
              <a:t>“</a:t>
            </a:r>
            <a:r>
              <a:rPr lang="en-US" sz="1200" dirty="0" err="1" smtClean="0">
                <a:solidFill>
                  <a:srgbClr val="002060"/>
                </a:solidFill>
                <a:effectLst/>
              </a:rPr>
              <a:t>Eiropas</a:t>
            </a:r>
            <a:r>
              <a:rPr lang="en-US" sz="1200" dirty="0" smtClean="0">
                <a:solidFill>
                  <a:srgbClr val="002060"/>
                </a:solidFill>
                <a:effectLst/>
              </a:rPr>
              <a:t> </a:t>
            </a:r>
            <a:r>
              <a:rPr lang="en-US" sz="1200" dirty="0" err="1" smtClean="0">
                <a:solidFill>
                  <a:srgbClr val="002060"/>
                </a:solidFill>
                <a:effectLst/>
              </a:rPr>
              <a:t>Zaļais</a:t>
            </a:r>
            <a:r>
              <a:rPr lang="en-US" sz="1200" dirty="0" smtClean="0">
                <a:solidFill>
                  <a:srgbClr val="002060"/>
                </a:solidFill>
                <a:effectLst/>
              </a:rPr>
              <a:t> </a:t>
            </a:r>
            <a:r>
              <a:rPr lang="en-US" sz="1200" dirty="0" err="1" smtClean="0">
                <a:solidFill>
                  <a:srgbClr val="002060"/>
                </a:solidFill>
                <a:effectLst/>
              </a:rPr>
              <a:t>kurss</a:t>
            </a:r>
            <a:r>
              <a:rPr lang="en-US" sz="1200" dirty="0" smtClean="0">
                <a:solidFill>
                  <a:srgbClr val="002060"/>
                </a:solidFill>
                <a:effectLst/>
              </a:rPr>
              <a:t> </a:t>
            </a:r>
            <a:r>
              <a:rPr lang="en-US" sz="1200" dirty="0" err="1" smtClean="0">
                <a:solidFill>
                  <a:srgbClr val="002060"/>
                </a:solidFill>
                <a:effectLst/>
              </a:rPr>
              <a:t>bioekonomikas</a:t>
            </a:r>
            <a:r>
              <a:rPr lang="en-US" sz="1200" dirty="0" smtClean="0">
                <a:solidFill>
                  <a:srgbClr val="002060"/>
                </a:solidFill>
                <a:effectLst/>
              </a:rPr>
              <a:t> </a:t>
            </a:r>
            <a:r>
              <a:rPr lang="en-US" sz="1200" dirty="0" err="1" smtClean="0">
                <a:solidFill>
                  <a:srgbClr val="002060"/>
                </a:solidFill>
                <a:effectLst/>
              </a:rPr>
              <a:t>attīstībai</a:t>
            </a:r>
            <a:r>
              <a:rPr lang="lv-LV" sz="1200" dirty="0" smtClean="0">
                <a:solidFill>
                  <a:srgbClr val="002060"/>
                </a:solidFill>
                <a:effectLst/>
              </a:rPr>
              <a:t>”</a:t>
            </a:r>
            <a:r>
              <a:rPr lang="en-US" sz="1200" dirty="0" smtClean="0">
                <a:solidFill>
                  <a:srgbClr val="002060"/>
                </a:solidFill>
                <a:effectLst/>
              </a:rPr>
              <a:t>, </a:t>
            </a:r>
          </a:p>
          <a:p>
            <a:pPr algn="just"/>
            <a:r>
              <a:rPr lang="en-US" sz="1200" dirty="0" err="1" smtClean="0">
                <a:solidFill>
                  <a:srgbClr val="002060"/>
                </a:solidFill>
                <a:effectLst/>
              </a:rPr>
              <a:t>Latvijas</a:t>
            </a:r>
            <a:r>
              <a:rPr lang="en-US" sz="1200" dirty="0" smtClean="0">
                <a:solidFill>
                  <a:srgbClr val="002060"/>
                </a:solidFill>
                <a:effectLst/>
              </a:rPr>
              <a:t> </a:t>
            </a:r>
            <a:r>
              <a:rPr lang="en-US" sz="1200" dirty="0" err="1" smtClean="0">
                <a:solidFill>
                  <a:srgbClr val="002060"/>
                </a:solidFill>
                <a:effectLst/>
              </a:rPr>
              <a:t>Lauksaimniecības</a:t>
            </a:r>
            <a:r>
              <a:rPr lang="en-US" sz="1200" dirty="0" smtClean="0">
                <a:solidFill>
                  <a:srgbClr val="002060"/>
                </a:solidFill>
                <a:effectLst/>
              </a:rPr>
              <a:t> </a:t>
            </a:r>
            <a:r>
              <a:rPr lang="en-US" sz="1200" dirty="0" err="1" smtClean="0">
                <a:solidFill>
                  <a:srgbClr val="002060"/>
                </a:solidFill>
                <a:effectLst/>
              </a:rPr>
              <a:t>universitāte</a:t>
            </a:r>
            <a:r>
              <a:rPr lang="en-US" sz="1200" dirty="0" smtClean="0">
                <a:solidFill>
                  <a:srgbClr val="002060"/>
                </a:solidFill>
                <a:effectLst/>
              </a:rPr>
              <a:t>, 2020. </a:t>
            </a:r>
            <a:r>
              <a:rPr lang="en-US" sz="1200" dirty="0" err="1" smtClean="0">
                <a:solidFill>
                  <a:srgbClr val="002060"/>
                </a:solidFill>
                <a:effectLst/>
              </a:rPr>
              <a:t>gada</a:t>
            </a:r>
            <a:r>
              <a:rPr lang="en-US" sz="1200" dirty="0" smtClean="0">
                <a:solidFill>
                  <a:srgbClr val="002060"/>
                </a:solidFill>
                <a:effectLst/>
              </a:rPr>
              <a:t> 17. </a:t>
            </a:r>
            <a:r>
              <a:rPr lang="en-US" sz="1200" dirty="0" err="1" smtClean="0">
                <a:solidFill>
                  <a:srgbClr val="002060"/>
                </a:solidFill>
                <a:effectLst/>
              </a:rPr>
              <a:t>decembris</a:t>
            </a:r>
            <a:endParaRPr lang="lv-LV" sz="1200" dirty="0">
              <a:solidFill>
                <a:srgbClr val="002060"/>
              </a:solidFill>
              <a:effectLst/>
            </a:endParaRPr>
          </a:p>
        </p:txBody>
      </p:sp>
      <p:pic>
        <p:nvPicPr>
          <p:cNvPr id="1028" name="Picture 4" descr="Simbolika | LL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35" t="9145" r="61825" b="10074"/>
          <a:stretch/>
        </p:blipFill>
        <p:spPr bwMode="auto">
          <a:xfrm>
            <a:off x="8557757" y="6306547"/>
            <a:ext cx="460032" cy="5187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Lietišķās ķīmijas departaments</a:t>
            </a: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8"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1233"/>
            <a:ext cx="524466" cy="551954"/>
          </a:xfrm>
          <a:prstGeom prst="rect">
            <a:avLst/>
          </a:prstGeom>
          <a:noFill/>
          <a:extLst>
            <a:ext uri="{909E8E84-426E-40DD-AFC4-6F175D3DCCD1}">
              <a14:hiddenFill xmlns:a14="http://schemas.microsoft.com/office/drawing/2010/main">
                <a:solidFill>
                  <a:srgbClr val="FFFFFF"/>
                </a:solidFill>
              </a14:hiddenFill>
            </a:ext>
          </a:extLst>
        </p:spPr>
      </p:pic>
      <p:sp>
        <p:nvSpPr>
          <p:cNvPr id="18" name="Содержимое 2"/>
          <p:cNvSpPr txBox="1">
            <a:spLocks/>
          </p:cNvSpPr>
          <p:nvPr/>
        </p:nvSpPr>
        <p:spPr bwMode="auto">
          <a:xfrm>
            <a:off x="499937" y="4514967"/>
            <a:ext cx="8208912" cy="288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la-Latn" sz="1400" dirty="0" smtClean="0">
                <a:solidFill>
                  <a:srgbClr val="002060"/>
                </a:solidFill>
              </a:rPr>
              <a:t>DU </a:t>
            </a:r>
            <a:r>
              <a:rPr lang="la-Latn" sz="1400" dirty="0">
                <a:solidFill>
                  <a:srgbClr val="002060"/>
                </a:solidFill>
              </a:rPr>
              <a:t>DZTI </a:t>
            </a:r>
            <a:r>
              <a:rPr lang="la-Latn" sz="1400" dirty="0" smtClean="0">
                <a:solidFill>
                  <a:srgbClr val="002060"/>
                </a:solidFill>
              </a:rPr>
              <a:t>Lietišķās ķīmijas departaments</a:t>
            </a:r>
            <a:endParaRPr lang="lv-LV" sz="1400" dirty="0">
              <a:solidFill>
                <a:srgbClr val="002060"/>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238" y="2132856"/>
            <a:ext cx="3568706" cy="2382111"/>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b="1295"/>
          <a:stretch/>
        </p:blipFill>
        <p:spPr>
          <a:xfrm>
            <a:off x="4636050" y="2155971"/>
            <a:ext cx="3583501" cy="2361207"/>
          </a:xfrm>
          <a:prstGeom prst="rect">
            <a:avLst/>
          </a:prstGeom>
        </p:spPr>
      </p:pic>
    </p:spTree>
    <p:extLst>
      <p:ext uri="{BB962C8B-B14F-4D97-AF65-F5344CB8AC3E}">
        <p14:creationId xmlns:p14="http://schemas.microsoft.com/office/powerpoint/2010/main" val="3707591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Tehnoloģiju departaments</a:t>
            </a: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8"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1233"/>
            <a:ext cx="524466" cy="551954"/>
          </a:xfrm>
          <a:prstGeom prst="rect">
            <a:avLst/>
          </a:prstGeom>
          <a:noFill/>
          <a:extLst>
            <a:ext uri="{909E8E84-426E-40DD-AFC4-6F175D3DCCD1}">
              <a14:hiddenFill xmlns:a14="http://schemas.microsoft.com/office/drawing/2010/main">
                <a:solidFill>
                  <a:srgbClr val="FFFFFF"/>
                </a:solidFill>
              </a14:hiddenFill>
            </a:ext>
          </a:extLst>
        </p:spPr>
      </p:pic>
      <p:sp>
        <p:nvSpPr>
          <p:cNvPr id="16" name="Содержимое 2"/>
          <p:cNvSpPr txBox="1">
            <a:spLocks/>
          </p:cNvSpPr>
          <p:nvPr/>
        </p:nvSpPr>
        <p:spPr bwMode="auto">
          <a:xfrm>
            <a:off x="465955" y="4604929"/>
            <a:ext cx="8208912"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la-Latn" sz="1400" dirty="0" smtClean="0">
                <a:solidFill>
                  <a:srgbClr val="002060"/>
                </a:solidFill>
              </a:rPr>
              <a:t>G. Liberta Inovatīvās mikroskopijas centrs</a:t>
            </a:r>
            <a:endParaRPr lang="lv-LV" sz="1400" dirty="0">
              <a:solidFill>
                <a:srgbClr val="002060"/>
              </a:solidFill>
            </a:endParaRPr>
          </a:p>
          <a:p>
            <a:pPr algn="ctr" eaLnBrk="1" hangingPunct="1"/>
            <a:endParaRPr lang="ru-RU" sz="1400" dirty="0" smtClean="0">
              <a:solidFill>
                <a:srgbClr val="002060"/>
              </a:solidFil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0277"/>
          <a:stretch/>
        </p:blipFill>
        <p:spPr>
          <a:xfrm>
            <a:off x="1043608" y="2204864"/>
            <a:ext cx="3568706" cy="240006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9534"/>
          <a:stretch/>
        </p:blipFill>
        <p:spPr>
          <a:xfrm>
            <a:off x="4776530" y="2204864"/>
            <a:ext cx="3537338" cy="2400065"/>
          </a:xfrm>
          <a:prstGeom prst="rect">
            <a:avLst/>
          </a:prstGeom>
        </p:spPr>
      </p:pic>
    </p:spTree>
    <p:extLst>
      <p:ext uri="{BB962C8B-B14F-4D97-AF65-F5344CB8AC3E}">
        <p14:creationId xmlns:p14="http://schemas.microsoft.com/office/powerpoint/2010/main" val="528774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20290" y="319505"/>
            <a:ext cx="9140825" cy="1224136"/>
          </a:xfrm>
          <a:prstGeom prst="flowChartProcess">
            <a:avLst/>
          </a:prstGeom>
          <a:solidFill>
            <a:srgbClr val="99CC00"/>
          </a:solidFill>
          <a:ln w="9525">
            <a:noFill/>
            <a:miter lim="800000"/>
            <a:headEnd/>
            <a:tailEnd/>
          </a:ln>
          <a:effectLst/>
        </p:spPr>
        <p:txBody>
          <a:bodyPr anchor="ctr"/>
          <a:lstStyle/>
          <a:p>
            <a:pPr algn="ct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9"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23" y="655596"/>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SBI\Self_Evaluation_Report\IMG_384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51" t="11364"/>
          <a:stretch/>
        </p:blipFill>
        <p:spPr bwMode="auto">
          <a:xfrm>
            <a:off x="971600" y="2258495"/>
            <a:ext cx="3422708" cy="2112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1.bp.blogspot.com/-h6vjjA0R8EI/V_Z7cCW3NJI/AAAAAAAAVR0/Tv2jKc2cDqAydUeVqRAt0SSFs4UqQFb_QCLcB/s1600/Ilgas%2Bmuizas%2Bmedibu%2Bpils%2B%2B%2B%2B%2B%2B%2B20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784" b="1160"/>
          <a:stretch/>
        </p:blipFill>
        <p:spPr bwMode="auto">
          <a:xfrm>
            <a:off x="4961552" y="2258495"/>
            <a:ext cx="3198197" cy="21121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31050" y="4401978"/>
            <a:ext cx="2903808" cy="323165"/>
          </a:xfrm>
          <a:prstGeom prst="rect">
            <a:avLst/>
          </a:prstGeom>
        </p:spPr>
        <p:txBody>
          <a:bodyPr wrap="none">
            <a:spAutoFit/>
          </a:bodyPr>
          <a:lstStyle/>
          <a:p>
            <a:r>
              <a:rPr lang="la-Latn" sz="1500" dirty="0" smtClean="0">
                <a:solidFill>
                  <a:srgbClr val="002060"/>
                </a:solidFill>
                <a:latin typeface="+mn-lt"/>
              </a:rPr>
              <a:t>Koleopteroloģisko pētījumu centrs </a:t>
            </a:r>
            <a:endParaRPr lang="lv-LV" sz="1500" dirty="0">
              <a:latin typeface="+mn-lt"/>
            </a:endParaRPr>
          </a:p>
        </p:txBody>
      </p:sp>
      <p:sp>
        <p:nvSpPr>
          <p:cNvPr id="10" name="Rectangle 9"/>
          <p:cNvSpPr/>
          <p:nvPr/>
        </p:nvSpPr>
        <p:spPr>
          <a:xfrm>
            <a:off x="4588860" y="4401979"/>
            <a:ext cx="3943580" cy="323165"/>
          </a:xfrm>
          <a:prstGeom prst="rect">
            <a:avLst/>
          </a:prstGeom>
        </p:spPr>
        <p:txBody>
          <a:bodyPr wrap="none">
            <a:spAutoFit/>
          </a:bodyPr>
          <a:lstStyle/>
          <a:p>
            <a:r>
              <a:rPr lang="la-Latn" sz="1500" dirty="0" smtClean="0">
                <a:solidFill>
                  <a:srgbClr val="002060"/>
                </a:solidFill>
                <a:latin typeface="+mn-lt"/>
              </a:rPr>
              <a:t>Mežu bioloģiskās daudzveidības pētījumu centrs</a:t>
            </a:r>
            <a:endParaRPr lang="lv-LV" sz="1500" dirty="0">
              <a:latin typeface="+mn-lt"/>
            </a:endParaRPr>
          </a:p>
        </p:txBody>
      </p:sp>
      <p:sp>
        <p:nvSpPr>
          <p:cNvPr id="11" name="Заголовок 1"/>
          <p:cNvSpPr>
            <a:spLocks noGrp="1" noChangeArrowheads="1"/>
          </p:cNvSpPr>
          <p:nvPr/>
        </p:nvSpPr>
        <p:spPr bwMode="auto">
          <a:xfrm>
            <a:off x="446856" y="212724"/>
            <a:ext cx="8229600" cy="1344067"/>
          </a:xfrm>
          <a:prstGeom prst="rect">
            <a:avLst/>
          </a:prstGeom>
          <a:noFill/>
          <a:ln w="9525">
            <a:noFill/>
            <a:miter lim="800000"/>
            <a:headEnd/>
            <a:tailEnd/>
          </a:ln>
          <a:effectLst/>
        </p:spPr>
        <p:txBody>
          <a:bodyPr anchor="ctr"/>
          <a:lstStyle/>
          <a:p>
            <a:pPr algn="ct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Biosistemātikas departaments</a:t>
            </a: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12" name="Рисунок 7" descr="7234-8032.jpg"/>
          <p:cNvPicPr>
            <a:picLocks noChangeAspect="1"/>
          </p:cNvPicPr>
          <p:nvPr/>
        </p:nvPicPr>
        <p:blipFill rotWithShape="1">
          <a:blip r:embed="rId6"/>
          <a:srcRect t="10627"/>
          <a:stretch/>
        </p:blipFill>
        <p:spPr>
          <a:xfrm>
            <a:off x="988547" y="4753640"/>
            <a:ext cx="3422708" cy="2040666"/>
          </a:xfrm>
          <a:prstGeom prst="rect">
            <a:avLst/>
          </a:prstGeom>
          <a:ln>
            <a:noFill/>
          </a:ln>
          <a:effectLst/>
        </p:spPr>
      </p:pic>
      <p:pic>
        <p:nvPicPr>
          <p:cNvPr id="13" name="Рисунок 3"/>
          <p:cNvPicPr>
            <a:picLocks noChangeAspect="1" noChangeArrowheads="1"/>
          </p:cNvPicPr>
          <p:nvPr/>
        </p:nvPicPr>
        <p:blipFill rotWithShape="1">
          <a:blip r:embed="rId7"/>
          <a:srcRect t="5189"/>
          <a:stretch/>
        </p:blipFill>
        <p:spPr bwMode="auto">
          <a:xfrm>
            <a:off x="4939876" y="4753640"/>
            <a:ext cx="3175309" cy="2034986"/>
          </a:xfrm>
          <a:prstGeom prst="rect">
            <a:avLst/>
          </a:prstGeom>
          <a:ln>
            <a:noFill/>
          </a:ln>
          <a:effectLst/>
        </p:spPr>
      </p:pic>
      <p:sp>
        <p:nvSpPr>
          <p:cNvPr id="14" name="Rectangle 13"/>
          <p:cNvSpPr/>
          <p:nvPr/>
        </p:nvSpPr>
        <p:spPr>
          <a:xfrm>
            <a:off x="145730" y="1605348"/>
            <a:ext cx="8886259" cy="461665"/>
          </a:xfrm>
          <a:prstGeom prst="rect">
            <a:avLst/>
          </a:prstGeom>
        </p:spPr>
        <p:txBody>
          <a:bodyPr wrap="square">
            <a:spAutoFit/>
          </a:bodyPr>
          <a:lstStyle/>
          <a:p>
            <a:pPr marL="174625" lvl="0" algn="just"/>
            <a:r>
              <a:rPr lang="la-Latn" sz="2400" b="1" dirty="0" smtClean="0">
                <a:solidFill>
                  <a:srgbClr val="002060"/>
                </a:solidFill>
                <a:latin typeface="+mn-lt"/>
              </a:rPr>
              <a:t>DU Studiju un pētniecības centrs “Ilgas”</a:t>
            </a:r>
            <a:endParaRPr lang="en-US" sz="2400" b="1" dirty="0">
              <a:solidFill>
                <a:srgbClr val="002060"/>
              </a:solidFill>
              <a:latin typeface="+mn-lt"/>
            </a:endParaRPr>
          </a:p>
        </p:txBody>
      </p:sp>
    </p:spTree>
    <p:extLst>
      <p:ext uri="{BB962C8B-B14F-4D97-AF65-F5344CB8AC3E}">
        <p14:creationId xmlns:p14="http://schemas.microsoft.com/office/powerpoint/2010/main" val="3812734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53" t="6170" r="-775" b="2497"/>
          <a:stretch/>
        </p:blipFill>
        <p:spPr>
          <a:xfrm>
            <a:off x="467544" y="5010543"/>
            <a:ext cx="2768666" cy="1658816"/>
          </a:xfrm>
          <a:prstGeom prst="rect">
            <a:avLst/>
          </a:prstGeom>
        </p:spPr>
      </p:pic>
      <p:sp>
        <p:nvSpPr>
          <p:cNvPr id="15" name="Rectangle 14"/>
          <p:cNvSpPr/>
          <p:nvPr/>
        </p:nvSpPr>
        <p:spPr>
          <a:xfrm>
            <a:off x="150237" y="1517883"/>
            <a:ext cx="8886259" cy="1569660"/>
          </a:xfrm>
          <a:prstGeom prst="rect">
            <a:avLst/>
          </a:prstGeom>
        </p:spPr>
        <p:txBody>
          <a:bodyPr wrap="square">
            <a:spAutoFit/>
          </a:bodyPr>
          <a:lstStyle/>
          <a:p>
            <a:pPr marL="174625" lvl="0" algn="just"/>
            <a:r>
              <a:rPr lang="la-Latn" sz="2400" dirty="0" smtClean="0">
                <a:solidFill>
                  <a:srgbClr val="002060"/>
                </a:solidFill>
                <a:latin typeface="+mn-lt"/>
              </a:rPr>
              <a:t>Ēkās izvietotas mūsdienīgas zinātniskās un mācību laboratorijas, kā arī </a:t>
            </a:r>
            <a:r>
              <a:rPr lang="la-Latn" sz="2400" dirty="0">
                <a:solidFill>
                  <a:srgbClr val="002060"/>
                </a:solidFill>
                <a:latin typeface="+mn-lt"/>
              </a:rPr>
              <a:t>klimata telpas zinātnisko kolekciju </a:t>
            </a:r>
            <a:r>
              <a:rPr lang="la-Latn" sz="2400" dirty="0" smtClean="0">
                <a:solidFill>
                  <a:srgbClr val="002060"/>
                </a:solidFill>
                <a:latin typeface="+mn-lt"/>
              </a:rPr>
              <a:t>uzglabāšanai. Pētniekiem un studējošajiem pieejams moderns laboratorijas un lauka pētījumu aprīkojums.</a:t>
            </a:r>
            <a:endParaRPr lang="en-US" sz="2400" dirty="0">
              <a:solidFill>
                <a:srgbClr val="002060"/>
              </a:solidFill>
              <a:latin typeface="+mn-lt"/>
            </a:endParaRPr>
          </a:p>
        </p:txBody>
      </p:sp>
      <p:sp>
        <p:nvSpPr>
          <p:cNvPr id="16" name="AutoShape 2"/>
          <p:cNvSpPr>
            <a:spLocks noChangeArrowheads="1"/>
          </p:cNvSpPr>
          <p:nvPr/>
        </p:nvSpPr>
        <p:spPr bwMode="auto">
          <a:xfrm>
            <a:off x="-1" y="260648"/>
            <a:ext cx="9140825" cy="1224136"/>
          </a:xfrm>
          <a:prstGeom prst="flowChartProcess">
            <a:avLst/>
          </a:prstGeom>
          <a:solidFill>
            <a:srgbClr val="99CC00"/>
          </a:solidFill>
          <a:ln w="9525">
            <a:noFill/>
            <a:miter lim="800000"/>
            <a:headEnd/>
            <a:tailEnd/>
          </a:ln>
          <a:effectLst/>
        </p:spPr>
        <p:txBody>
          <a:bodyPr anchor="ctr"/>
          <a:lstStyle/>
          <a:p>
            <a:pPr algn="ct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17"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823" y="596739"/>
            <a:ext cx="524466" cy="551954"/>
          </a:xfrm>
          <a:prstGeom prst="rect">
            <a:avLst/>
          </a:prstGeom>
          <a:noFill/>
          <a:extLst>
            <a:ext uri="{909E8E84-426E-40DD-AFC4-6F175D3DCCD1}">
              <a14:hiddenFill xmlns:a14="http://schemas.microsoft.com/office/drawing/2010/main">
                <a:solidFill>
                  <a:srgbClr val="FFFFFF"/>
                </a:solidFill>
              </a14:hiddenFill>
            </a:ext>
          </a:extLst>
        </p:spPr>
      </p:pic>
      <p:sp>
        <p:nvSpPr>
          <p:cNvPr id="18" name="Заголовок 1"/>
          <p:cNvSpPr>
            <a:spLocks noGrp="1" noChangeArrowheads="1"/>
          </p:cNvSpPr>
          <p:nvPr/>
        </p:nvSpPr>
        <p:spPr bwMode="auto">
          <a:xfrm>
            <a:off x="446856" y="212724"/>
            <a:ext cx="8229600" cy="1344067"/>
          </a:xfrm>
          <a:prstGeom prst="rect">
            <a:avLst/>
          </a:prstGeom>
          <a:noFill/>
          <a:ln w="9525">
            <a:noFill/>
            <a:miter lim="800000"/>
            <a:headEnd/>
            <a:tailEnd/>
          </a:ln>
          <a:effectLst/>
        </p:spPr>
        <p:txBody>
          <a:bodyPr anchor="ctr"/>
          <a:lstStyle/>
          <a:p>
            <a:pPr algn="ct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Biosistemātikas departaments</a:t>
            </a: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19" name="Picture 2" descr="http://mail.biology.lv:8800/webmail/api/download/attachment/biology.lv/uldis.valainis/d7968189-c6e8-4ff5-b2fc-320f1c2a3d99/60650/0-1/scene01501.jpg?version=388337&amp;sid=2867e05f0e93e22f279b1c37271ab8b11b1f05f933fd2bf64306fbfaddbc1f17&amp;mode=view"/>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381"/>
          <a:stretch/>
        </p:blipFill>
        <p:spPr bwMode="auto">
          <a:xfrm>
            <a:off x="3335687" y="5008016"/>
            <a:ext cx="2686035" cy="16613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t="3933"/>
          <a:stretch/>
        </p:blipFill>
        <p:spPr>
          <a:xfrm>
            <a:off x="467544" y="3140968"/>
            <a:ext cx="2739888" cy="1754766"/>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t="12345"/>
          <a:stretch/>
        </p:blipFill>
        <p:spPr>
          <a:xfrm>
            <a:off x="3353664" y="3148631"/>
            <a:ext cx="2650079" cy="1742183"/>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9403" y="3140969"/>
            <a:ext cx="2624769" cy="1749846"/>
          </a:xfrm>
          <a:prstGeom prst="rect">
            <a:avLst/>
          </a:prstGeom>
        </p:spPr>
      </p:pic>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l="4007" t="44021" r="3825" b="11304"/>
          <a:stretch/>
        </p:blipFill>
        <p:spPr>
          <a:xfrm>
            <a:off x="6121199" y="4985236"/>
            <a:ext cx="2627265" cy="1698009"/>
          </a:xfrm>
          <a:prstGeom prst="rect">
            <a:avLst/>
          </a:prstGeom>
        </p:spPr>
      </p:pic>
    </p:spTree>
    <p:extLst>
      <p:ext uri="{BB962C8B-B14F-4D97-AF65-F5344CB8AC3E}">
        <p14:creationId xmlns:p14="http://schemas.microsoft.com/office/powerpoint/2010/main" val="3736324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988839"/>
            <a:ext cx="6336704" cy="3468511"/>
          </a:xfrm>
          <a:prstGeom prst="rect">
            <a:avLst/>
          </a:prstGeom>
          <a:solidFill>
            <a:schemeClr val="accent3">
              <a:lumMod val="50000"/>
            </a:schemeClr>
          </a:solidFill>
          <a:ln>
            <a:solidFill>
              <a:schemeClr val="accent3">
                <a:lumMod val="50000"/>
              </a:schemeClr>
            </a:solidFill>
          </a:ln>
        </p:spPr>
      </p:pic>
      <p:sp>
        <p:nvSpPr>
          <p:cNvPr id="7" name="AutoShape 2"/>
          <p:cNvSpPr>
            <a:spLocks noChangeArrowheads="1"/>
          </p:cNvSpPr>
          <p:nvPr/>
        </p:nvSpPr>
        <p:spPr bwMode="auto">
          <a:xfrm>
            <a:off x="0" y="260648"/>
            <a:ext cx="9140824" cy="1296144"/>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Sugu izplatības, aizsardzības un ekoloģiskie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9"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967" y="588537"/>
            <a:ext cx="524466" cy="55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682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0" y="260648"/>
            <a:ext cx="9140824" cy="1296144"/>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Sugu izplatības, aizsardzības un ekoloģiskie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6"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67" y="588537"/>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967" y="1700808"/>
            <a:ext cx="8820472" cy="3622565"/>
          </a:xfrm>
          <a:prstGeom prst="rect">
            <a:avLst/>
          </a:prstGeom>
          <a:ln>
            <a:solidFill>
              <a:schemeClr val="accent3">
                <a:lumMod val="50000"/>
              </a:schemeClr>
            </a:solidFill>
          </a:ln>
        </p:spPr>
      </p:pic>
    </p:spTree>
    <p:extLst>
      <p:ext uri="{BB962C8B-B14F-4D97-AF65-F5344CB8AC3E}">
        <p14:creationId xmlns:p14="http://schemas.microsoft.com/office/powerpoint/2010/main" val="17415323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10" y="1981074"/>
            <a:ext cx="8771380" cy="2895851"/>
          </a:xfrm>
          <a:prstGeom prst="rect">
            <a:avLst/>
          </a:prstGeom>
          <a:ln>
            <a:solidFill>
              <a:schemeClr val="accent3">
                <a:lumMod val="50000"/>
              </a:schemeClr>
            </a:solidFill>
          </a:ln>
        </p:spPr>
      </p:pic>
      <p:sp>
        <p:nvSpPr>
          <p:cNvPr id="7" name="AutoShape 2"/>
          <p:cNvSpPr>
            <a:spLocks noChangeArrowheads="1"/>
          </p:cNvSpPr>
          <p:nvPr/>
        </p:nvSpPr>
        <p:spPr bwMode="auto">
          <a:xfrm>
            <a:off x="0" y="260648"/>
            <a:ext cx="9140824" cy="1224136"/>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Sugu izplatības, aizsardzības un ekoloģiskie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8"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967" y="588537"/>
            <a:ext cx="524466" cy="55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9270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ChangeArrowheads="1"/>
          </p:cNvSpPr>
          <p:nvPr/>
        </p:nvSpPr>
        <p:spPr bwMode="auto">
          <a:xfrm>
            <a:off x="0" y="260648"/>
            <a:ext cx="9140824" cy="1296144"/>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Sugu izplatības, aizsardzības un ekoloģiskie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9"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67" y="588537"/>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1844824"/>
            <a:ext cx="6336704" cy="3753449"/>
          </a:xfrm>
          <a:prstGeom prst="rect">
            <a:avLst/>
          </a:prstGeom>
          <a:ln>
            <a:solidFill>
              <a:schemeClr val="accent3">
                <a:lumMod val="50000"/>
              </a:schemeClr>
            </a:solidFill>
          </a:ln>
        </p:spPr>
      </p:pic>
    </p:spTree>
    <p:extLst>
      <p:ext uri="{BB962C8B-B14F-4D97-AF65-F5344CB8AC3E}">
        <p14:creationId xmlns:p14="http://schemas.microsoft.com/office/powerpoint/2010/main" val="6409911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ChangeArrowheads="1"/>
          </p:cNvSpPr>
          <p:nvPr/>
        </p:nvSpPr>
        <p:spPr bwMode="auto">
          <a:xfrm>
            <a:off x="0" y="260648"/>
            <a:ext cx="9140824" cy="1296144"/>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Sugu izplatības, aizsardzības un ekoloģiskie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9"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67" y="588537"/>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2132856"/>
            <a:ext cx="6012160" cy="3021678"/>
          </a:xfrm>
          <a:prstGeom prst="rect">
            <a:avLst/>
          </a:prstGeom>
          <a:ln>
            <a:solidFill>
              <a:schemeClr val="accent3">
                <a:lumMod val="50000"/>
              </a:schemeClr>
            </a:solidFill>
          </a:ln>
        </p:spPr>
      </p:pic>
    </p:spTree>
    <p:extLst>
      <p:ext uri="{BB962C8B-B14F-4D97-AF65-F5344CB8AC3E}">
        <p14:creationId xmlns:p14="http://schemas.microsoft.com/office/powerpoint/2010/main" val="2947512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ChangeArrowheads="1"/>
          </p:cNvSpPr>
          <p:nvPr/>
        </p:nvSpPr>
        <p:spPr bwMode="auto">
          <a:xfrm>
            <a:off x="0" y="260648"/>
            <a:ext cx="9140824" cy="1296144"/>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Sugu izplatības, aizsardzības un ekoloģiskie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9"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67" y="588537"/>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65" y="1884681"/>
            <a:ext cx="7780694" cy="3414056"/>
          </a:xfrm>
          <a:prstGeom prst="rect">
            <a:avLst/>
          </a:prstGeom>
          <a:ln>
            <a:solidFill>
              <a:schemeClr val="accent3">
                <a:lumMod val="50000"/>
              </a:schemeClr>
            </a:solidFill>
          </a:ln>
        </p:spPr>
      </p:pic>
    </p:spTree>
    <p:extLst>
      <p:ext uri="{BB962C8B-B14F-4D97-AF65-F5344CB8AC3E}">
        <p14:creationId xmlns:p14="http://schemas.microsoft.com/office/powerpoint/2010/main" val="1935626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AutoShape 6"/>
          <p:cNvSpPr>
            <a:spLocks noChangeArrowheads="1"/>
          </p:cNvSpPr>
          <p:nvPr/>
        </p:nvSpPr>
        <p:spPr bwMode="auto">
          <a:xfrm>
            <a:off x="1588" y="325438"/>
            <a:ext cx="9142412" cy="1231353"/>
          </a:xfrm>
          <a:prstGeom prst="flowChartProcess">
            <a:avLst/>
          </a:prstGeom>
          <a:solidFill>
            <a:srgbClr val="99CC00"/>
          </a:solidFill>
          <a:ln w="9525">
            <a:noFill/>
            <a:miter lim="800000"/>
            <a:headEnd/>
            <a:tailEnd/>
          </a:ln>
          <a:effectLst/>
        </p:spPr>
        <p:txBody>
          <a:bodyPr anchor="ctr"/>
          <a:lstStyle/>
          <a:p>
            <a:endParaRPr lang="lv-LV"/>
          </a:p>
        </p:txBody>
      </p:sp>
      <p:sp>
        <p:nvSpPr>
          <p:cNvPr id="21511" name="Заголовок 1"/>
          <p:cNvSpPr>
            <a:spLocks noGrp="1" noChangeArrowheads="1"/>
          </p:cNvSpPr>
          <p:nvPr/>
        </p:nvSpPr>
        <p:spPr bwMode="auto">
          <a:xfrm>
            <a:off x="797431" y="269080"/>
            <a:ext cx="8229600" cy="1344067"/>
          </a:xfrm>
          <a:prstGeom prst="rect">
            <a:avLst/>
          </a:prstGeom>
          <a:noFill/>
          <a:ln w="9525">
            <a:noFill/>
            <a:miter lim="800000"/>
            <a:headEnd/>
            <a:tailEnd/>
          </a:ln>
          <a:effectLst/>
        </p:spPr>
        <p:txBody>
          <a:bodyPr anchor="ctr"/>
          <a:lstStyle/>
          <a:p>
            <a:pPr algn="ctr"/>
            <a:r>
              <a:rPr lang="en-US" altLang="zh-CN"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Kas</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en-US" altLang="zh-CN"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ir</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en-US" altLang="zh-CN"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bioloģiskā</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en-US" altLang="zh-CN"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daudzveidība</a:t>
            </a: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a:t>
            </a: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8"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23" y="608780"/>
            <a:ext cx="524466" cy="5519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994" y="2420888"/>
            <a:ext cx="8229600" cy="1938992"/>
          </a:xfrm>
          <a:prstGeom prst="rect">
            <a:avLst/>
          </a:prstGeom>
          <a:ln>
            <a:noFill/>
          </a:ln>
        </p:spPr>
        <p:txBody>
          <a:bodyPr wrap="square">
            <a:spAutoFit/>
          </a:bodyPr>
          <a:lstStyle/>
          <a:p>
            <a:pPr algn="just"/>
            <a:r>
              <a:rPr lang="en-US" sz="2400" i="1" dirty="0" smtClean="0">
                <a:solidFill>
                  <a:srgbClr val="002060"/>
                </a:solidFill>
                <a:latin typeface="+mn-lt"/>
              </a:rPr>
              <a:t>“</a:t>
            </a:r>
            <a:r>
              <a:rPr lang="en-US" sz="2400" i="1" dirty="0" err="1" smtClean="0">
                <a:solidFill>
                  <a:srgbClr val="002060"/>
                </a:solidFill>
                <a:latin typeface="+mn-lt"/>
              </a:rPr>
              <a:t>Bioloģiskā</a:t>
            </a:r>
            <a:r>
              <a:rPr lang="en-US" sz="2400" i="1" dirty="0" smtClean="0">
                <a:solidFill>
                  <a:srgbClr val="002060"/>
                </a:solidFill>
                <a:latin typeface="+mn-lt"/>
              </a:rPr>
              <a:t> </a:t>
            </a:r>
            <a:r>
              <a:rPr lang="en-US" sz="2400" i="1" dirty="0" err="1" smtClean="0">
                <a:solidFill>
                  <a:srgbClr val="002060"/>
                </a:solidFill>
                <a:latin typeface="+mn-lt"/>
              </a:rPr>
              <a:t>daudzveidība</a:t>
            </a:r>
            <a:r>
              <a:rPr lang="en-US" sz="2400" i="1" dirty="0" smtClean="0">
                <a:solidFill>
                  <a:srgbClr val="002060"/>
                </a:solidFill>
                <a:latin typeface="+mn-lt"/>
              </a:rPr>
              <a:t> </a:t>
            </a:r>
            <a:r>
              <a:rPr lang="en-US" sz="2400" i="1" dirty="0" err="1" smtClean="0">
                <a:solidFill>
                  <a:srgbClr val="002060"/>
                </a:solidFill>
                <a:latin typeface="+mn-lt"/>
              </a:rPr>
              <a:t>ir</a:t>
            </a:r>
            <a:r>
              <a:rPr lang="en-US" sz="2400" i="1" dirty="0" smtClean="0">
                <a:solidFill>
                  <a:srgbClr val="002060"/>
                </a:solidFill>
                <a:latin typeface="+mn-lt"/>
              </a:rPr>
              <a:t> </a:t>
            </a:r>
            <a:r>
              <a:rPr lang="lv-LV" sz="2400" i="1" dirty="0" smtClean="0">
                <a:solidFill>
                  <a:srgbClr val="002060"/>
                </a:solidFill>
                <a:latin typeface="+mn-lt"/>
              </a:rPr>
              <a:t>dzīvo </a:t>
            </a:r>
            <a:r>
              <a:rPr lang="lv-LV" sz="2400" i="1" dirty="0">
                <a:solidFill>
                  <a:srgbClr val="002060"/>
                </a:solidFill>
                <a:latin typeface="+mn-lt"/>
              </a:rPr>
              <a:t>organismu formu </a:t>
            </a:r>
            <a:r>
              <a:rPr lang="lv-LV" sz="2400" i="1" dirty="0" err="1" smtClean="0">
                <a:solidFill>
                  <a:srgbClr val="002060"/>
                </a:solidFill>
                <a:latin typeface="+mn-lt"/>
              </a:rPr>
              <a:t>dažādīb</a:t>
            </a:r>
            <a:r>
              <a:rPr lang="en-US" sz="2400" i="1" dirty="0" smtClean="0">
                <a:solidFill>
                  <a:srgbClr val="002060"/>
                </a:solidFill>
                <a:latin typeface="+mn-lt"/>
              </a:rPr>
              <a:t>a</a:t>
            </a:r>
            <a:r>
              <a:rPr lang="lv-LV" sz="2400" i="1" dirty="0" smtClean="0">
                <a:solidFill>
                  <a:srgbClr val="002060"/>
                </a:solidFill>
                <a:latin typeface="+mn-lt"/>
              </a:rPr>
              <a:t> </a:t>
            </a:r>
            <a:r>
              <a:rPr lang="lv-LV" sz="2400" i="1" dirty="0">
                <a:solidFill>
                  <a:srgbClr val="002060"/>
                </a:solidFill>
                <a:latin typeface="+mn-lt"/>
              </a:rPr>
              <a:t>jebkurā vidē, ieskaitot sauszemi, jūru un citas ūdens sistēmas, kā arī ekoloģiskos kompleksus, kuru daļa tie ir, tas iekļauj daudzveidību starp sugas indivīdiem, starp sugām un starp </a:t>
            </a:r>
            <a:r>
              <a:rPr lang="lv-LV" sz="2400" i="1" dirty="0" smtClean="0">
                <a:solidFill>
                  <a:srgbClr val="002060"/>
                </a:solidFill>
                <a:latin typeface="+mn-lt"/>
              </a:rPr>
              <a:t>ekosistēmām</a:t>
            </a:r>
            <a:r>
              <a:rPr lang="en-US" sz="2400" i="1" dirty="0">
                <a:solidFill>
                  <a:srgbClr val="002060"/>
                </a:solidFill>
                <a:latin typeface="+mn-lt"/>
              </a:rPr>
              <a:t>*</a:t>
            </a:r>
            <a:r>
              <a:rPr lang="en-US" sz="2400" i="1" dirty="0" smtClean="0">
                <a:solidFill>
                  <a:srgbClr val="002060"/>
                </a:solidFill>
                <a:latin typeface="+mn-lt"/>
              </a:rPr>
              <a:t>"</a:t>
            </a:r>
            <a:endParaRPr lang="en-US" sz="2400" i="1" dirty="0">
              <a:solidFill>
                <a:srgbClr val="002060"/>
              </a:solidFill>
              <a:latin typeface="+mn-lt"/>
            </a:endParaRPr>
          </a:p>
        </p:txBody>
      </p:sp>
      <p:sp>
        <p:nvSpPr>
          <p:cNvPr id="4" name="Rectangle 3"/>
          <p:cNvSpPr/>
          <p:nvPr/>
        </p:nvSpPr>
        <p:spPr>
          <a:xfrm>
            <a:off x="479102" y="6211669"/>
            <a:ext cx="8240738" cy="646331"/>
          </a:xfrm>
          <a:prstGeom prst="rect">
            <a:avLst/>
          </a:prstGeom>
        </p:spPr>
        <p:txBody>
          <a:bodyPr wrap="square">
            <a:spAutoFit/>
          </a:bodyPr>
          <a:lstStyle/>
          <a:p>
            <a:r>
              <a:rPr lang="en-US" b="1" dirty="0" smtClean="0">
                <a:solidFill>
                  <a:srgbClr val="002060"/>
                </a:solidFill>
                <a:latin typeface="+mn-lt"/>
              </a:rPr>
              <a:t>*</a:t>
            </a:r>
            <a:r>
              <a:rPr lang="lv-LV" b="1" dirty="0" smtClean="0">
                <a:solidFill>
                  <a:srgbClr val="002060"/>
                </a:solidFill>
                <a:latin typeface="+mn-lt"/>
              </a:rPr>
              <a:t>Riodežaneiro </a:t>
            </a:r>
            <a:r>
              <a:rPr lang="lv-LV" b="1" dirty="0">
                <a:solidFill>
                  <a:srgbClr val="002060"/>
                </a:solidFill>
                <a:latin typeface="+mn-lt"/>
              </a:rPr>
              <a:t>1992. gada 5. jūnija Konvencija par bioloģisko daudzveidību</a:t>
            </a:r>
            <a:br>
              <a:rPr lang="lv-LV" b="1" dirty="0">
                <a:solidFill>
                  <a:srgbClr val="002060"/>
                </a:solidFill>
                <a:latin typeface="+mn-lt"/>
              </a:rPr>
            </a:br>
            <a:endParaRPr lang="en-US" b="1" dirty="0">
              <a:solidFill>
                <a:srgbClr val="002060"/>
              </a:solidFill>
              <a:latin typeface="+mn-lt"/>
            </a:endParaRPr>
          </a:p>
        </p:txBody>
      </p:sp>
    </p:spTree>
    <p:extLst>
      <p:ext uri="{BB962C8B-B14F-4D97-AF65-F5344CB8AC3E}">
        <p14:creationId xmlns:p14="http://schemas.microsoft.com/office/powerpoint/2010/main" val="9724243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ChangeArrowheads="1"/>
          </p:cNvSpPr>
          <p:nvPr/>
        </p:nvSpPr>
        <p:spPr bwMode="auto">
          <a:xfrm>
            <a:off x="0" y="260648"/>
            <a:ext cx="9140824" cy="1296144"/>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Sugu izplatības, aizsardzības un ekoloģiskie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9"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67" y="588537"/>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2132856"/>
            <a:ext cx="8172400" cy="2814508"/>
          </a:xfrm>
          <a:prstGeom prst="rect">
            <a:avLst/>
          </a:prstGeom>
          <a:ln>
            <a:solidFill>
              <a:schemeClr val="accent3">
                <a:lumMod val="50000"/>
              </a:schemeClr>
            </a:solidFill>
          </a:ln>
        </p:spPr>
      </p:pic>
    </p:spTree>
    <p:extLst>
      <p:ext uri="{BB962C8B-B14F-4D97-AF65-F5344CB8AC3E}">
        <p14:creationId xmlns:p14="http://schemas.microsoft.com/office/powerpoint/2010/main" val="21976546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ChangeArrowheads="1"/>
          </p:cNvSpPr>
          <p:nvPr/>
        </p:nvSpPr>
        <p:spPr bwMode="auto">
          <a:xfrm>
            <a:off x="0" y="260648"/>
            <a:ext cx="9140824" cy="1296144"/>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Sugu izplatības, aizsardzības un ekoloģiskie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9"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67" y="588537"/>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70" y="1891786"/>
            <a:ext cx="8424567" cy="3425673"/>
          </a:xfrm>
          <a:prstGeom prst="rect">
            <a:avLst/>
          </a:prstGeom>
          <a:ln>
            <a:solidFill>
              <a:schemeClr val="accent3">
                <a:lumMod val="50000"/>
              </a:schemeClr>
            </a:solidFill>
          </a:ln>
        </p:spPr>
      </p:pic>
    </p:spTree>
    <p:extLst>
      <p:ext uri="{BB962C8B-B14F-4D97-AF65-F5344CB8AC3E}">
        <p14:creationId xmlns:p14="http://schemas.microsoft.com/office/powerpoint/2010/main" val="3242012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427353" y="1567333"/>
            <a:ext cx="8229600" cy="4525963"/>
          </a:xfrm>
        </p:spPr>
        <p:txBody>
          <a:bodyPr/>
          <a:lstStyle/>
          <a:p>
            <a:pPr marL="0" indent="0" algn="just">
              <a:buNone/>
            </a:pPr>
            <a:r>
              <a:rPr lang="en-US" sz="2400" dirty="0" smtClean="0">
                <a:solidFill>
                  <a:srgbClr val="002060"/>
                </a:solidFill>
              </a:rPr>
              <a:t>B</a:t>
            </a:r>
            <a:r>
              <a:rPr lang="la-Latn" sz="2400" dirty="0" smtClean="0">
                <a:solidFill>
                  <a:srgbClr val="002060"/>
                </a:solidFill>
              </a:rPr>
              <a:t>ioloģiskas daudzveidības pētījumi saimnieciskajos mežos t.sk. </a:t>
            </a:r>
            <a:r>
              <a:rPr lang="la-Latn" sz="2400" dirty="0">
                <a:solidFill>
                  <a:srgbClr val="002060"/>
                </a:solidFill>
              </a:rPr>
              <a:t>e</a:t>
            </a:r>
            <a:r>
              <a:rPr lang="la-Latn" sz="2400" dirty="0" smtClean="0">
                <a:solidFill>
                  <a:srgbClr val="002060"/>
                </a:solidFill>
              </a:rPr>
              <a:t>ksperimentālu apsaimniekošanas metožu izmantošana.</a:t>
            </a:r>
            <a:endParaRPr lang="lv-LV" sz="2400" dirty="0">
              <a:solidFill>
                <a:srgbClr val="00206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838" y="4747558"/>
            <a:ext cx="2990715" cy="199381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4838" y="2593681"/>
            <a:ext cx="2990715" cy="1993809"/>
          </a:xfrm>
          <a:prstGeom prst="rect">
            <a:avLst/>
          </a:prstGeom>
        </p:spPr>
      </p:pic>
      <p:pic>
        <p:nvPicPr>
          <p:cNvPr id="1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18283"/>
          <a:stretch/>
        </p:blipFill>
        <p:spPr bwMode="auto">
          <a:xfrm>
            <a:off x="282732" y="2593680"/>
            <a:ext cx="2896477" cy="1993809"/>
          </a:xfrm>
          <a:prstGeom prst="rect">
            <a:avLst/>
          </a:prstGeom>
          <a:noFill/>
          <a:ln w="9525">
            <a:noFill/>
            <a:miter lim="800000"/>
            <a:headEnd/>
            <a:tailEnd/>
          </a:ln>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b="8684"/>
          <a:stretch/>
        </p:blipFill>
        <p:spPr>
          <a:xfrm>
            <a:off x="282732" y="4747558"/>
            <a:ext cx="2896477" cy="1983718"/>
          </a:xfrm>
          <a:prstGeom prst="rect">
            <a:avLst/>
          </a:prstGeom>
        </p:spPr>
      </p:pic>
      <p:pic>
        <p:nvPicPr>
          <p:cNvPr id="1026" name="Picture 2" descr="https://du.lv/wp-content/uploads/2020/12/transplantacija_Edgar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1031"/>
          <a:stretch/>
        </p:blipFill>
        <p:spPr bwMode="auto">
          <a:xfrm>
            <a:off x="6362396" y="2593680"/>
            <a:ext cx="2458076" cy="4147688"/>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
          <p:cNvSpPr>
            <a:spLocks noChangeArrowheads="1"/>
          </p:cNvSpPr>
          <p:nvPr/>
        </p:nvSpPr>
        <p:spPr bwMode="auto">
          <a:xfrm>
            <a:off x="0" y="260648"/>
            <a:ext cx="9140824" cy="1296144"/>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Sugu izplatības, aizsardzības un ekoloģiskie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17"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967" y="588537"/>
            <a:ext cx="524466" cy="55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955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mbria Math" pitchFamily="18" charset="0"/>
                <a:sym typeface="Cambria Math" pitchFamily="18" charset="0"/>
              </a:rPr>
              <a:t>Parazītisko organismu pētījumi</a:t>
            </a:r>
            <a:endParaRPr lang="lv-LV" altLang="zh-CN" sz="4000"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6"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67" y="428775"/>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052" y="1268760"/>
            <a:ext cx="7524975" cy="2562245"/>
          </a:xfrm>
          <a:prstGeom prst="rect">
            <a:avLst/>
          </a:prstGeom>
          <a:ln>
            <a:solidFill>
              <a:schemeClr val="accent3">
                <a:lumMod val="50000"/>
              </a:schemeClr>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052" y="4246103"/>
            <a:ext cx="7524975" cy="2386537"/>
          </a:xfrm>
          <a:prstGeom prst="rect">
            <a:avLst/>
          </a:prstGeom>
          <a:ln>
            <a:solidFill>
              <a:schemeClr val="accent3">
                <a:lumMod val="50000"/>
              </a:schemeClr>
            </a:solidFill>
          </a:ln>
        </p:spPr>
      </p:pic>
    </p:spTree>
    <p:extLst>
      <p:ext uri="{BB962C8B-B14F-4D97-AF65-F5344CB8AC3E}">
        <p14:creationId xmlns:p14="http://schemas.microsoft.com/office/powerpoint/2010/main" val="1262575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mbria Math" pitchFamily="18" charset="0"/>
                <a:sym typeface="Cambria Math" pitchFamily="18" charset="0"/>
              </a:rPr>
              <a:t>Parazītisko organismu pētījumi</a:t>
            </a:r>
            <a:endParaRPr lang="lv-LV" altLang="zh-CN" sz="4000"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6"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67" y="428775"/>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433" y="1772816"/>
            <a:ext cx="7742029" cy="2385122"/>
          </a:xfrm>
          <a:prstGeom prst="rect">
            <a:avLst/>
          </a:prstGeom>
          <a:ln>
            <a:solidFill>
              <a:schemeClr val="accent3">
                <a:lumMod val="50000"/>
              </a:schemeClr>
            </a:solidFill>
          </a:ln>
        </p:spPr>
      </p:pic>
    </p:spTree>
    <p:extLst>
      <p:ext uri="{BB962C8B-B14F-4D97-AF65-F5344CB8AC3E}">
        <p14:creationId xmlns:p14="http://schemas.microsoft.com/office/powerpoint/2010/main" val="37322907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mbria Math" pitchFamily="18" charset="0"/>
                <a:sym typeface="Cambria Math" pitchFamily="18" charset="0"/>
              </a:rPr>
              <a:t>Parazītisko organismu pētījumi</a:t>
            </a:r>
            <a:endParaRPr lang="lv-LV" altLang="zh-CN" sz="4000"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6"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67" y="428775"/>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433" y="1301900"/>
            <a:ext cx="7833417" cy="2537506"/>
          </a:xfrm>
          <a:prstGeom prst="rect">
            <a:avLst/>
          </a:prstGeom>
          <a:ln>
            <a:solidFill>
              <a:schemeClr val="accent3">
                <a:lumMod val="50000"/>
              </a:schemeClr>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433" y="4149080"/>
            <a:ext cx="7827234" cy="2542858"/>
          </a:xfrm>
          <a:prstGeom prst="rect">
            <a:avLst/>
          </a:prstGeom>
          <a:ln>
            <a:solidFill>
              <a:schemeClr val="accent3">
                <a:lumMod val="50000"/>
              </a:schemeClr>
            </a:solidFill>
          </a:ln>
        </p:spPr>
      </p:pic>
    </p:spTree>
    <p:extLst>
      <p:ext uri="{BB962C8B-B14F-4D97-AF65-F5344CB8AC3E}">
        <p14:creationId xmlns:p14="http://schemas.microsoft.com/office/powerpoint/2010/main" val="3015513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Invazīvo sugu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6"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67" y="428775"/>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1628800"/>
            <a:ext cx="8395552" cy="4320480"/>
          </a:xfrm>
          <a:prstGeom prst="rect">
            <a:avLst/>
          </a:prstGeom>
          <a:ln>
            <a:solidFill>
              <a:schemeClr val="accent3">
                <a:lumMod val="50000"/>
              </a:schemeClr>
            </a:solidFill>
          </a:ln>
        </p:spPr>
      </p:pic>
    </p:spTree>
    <p:extLst>
      <p:ext uri="{BB962C8B-B14F-4D97-AF65-F5344CB8AC3E}">
        <p14:creationId xmlns:p14="http://schemas.microsoft.com/office/powerpoint/2010/main" val="1668755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Invazīvo sugu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6"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67" y="428775"/>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34" y="1988840"/>
            <a:ext cx="8668754" cy="2895016"/>
          </a:xfrm>
          <a:prstGeom prst="rect">
            <a:avLst/>
          </a:prstGeom>
          <a:ln>
            <a:solidFill>
              <a:schemeClr val="accent3">
                <a:lumMod val="50000"/>
              </a:schemeClr>
            </a:solidFill>
          </a:ln>
        </p:spPr>
      </p:pic>
    </p:spTree>
    <p:extLst>
      <p:ext uri="{BB962C8B-B14F-4D97-AF65-F5344CB8AC3E}">
        <p14:creationId xmlns:p14="http://schemas.microsoft.com/office/powerpoint/2010/main" val="1960785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Invazīvo sugu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6"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67" y="428775"/>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30029"/>
          <a:stretch/>
        </p:blipFill>
        <p:spPr>
          <a:xfrm>
            <a:off x="160175" y="1484784"/>
            <a:ext cx="8820472" cy="1656184"/>
          </a:xfrm>
          <a:prstGeom prst="rect">
            <a:avLst/>
          </a:prstGeom>
          <a:ln>
            <a:solidFill>
              <a:schemeClr val="accent3">
                <a:lumMod val="50000"/>
              </a:schemeClr>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88" y="3458088"/>
            <a:ext cx="8785681" cy="3381331"/>
          </a:xfrm>
          <a:prstGeom prst="rect">
            <a:avLst/>
          </a:prstGeom>
          <a:ln>
            <a:solidFill>
              <a:schemeClr val="accent3">
                <a:lumMod val="50000"/>
              </a:schemeClr>
            </a:solidFill>
          </a:ln>
        </p:spPr>
      </p:pic>
    </p:spTree>
    <p:extLst>
      <p:ext uri="{BB962C8B-B14F-4D97-AF65-F5344CB8AC3E}">
        <p14:creationId xmlns:p14="http://schemas.microsoft.com/office/powerpoint/2010/main" val="32208899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268760"/>
            <a:ext cx="6298926" cy="2615620"/>
          </a:xfrm>
          <a:prstGeom prst="rect">
            <a:avLst/>
          </a:prstGeom>
          <a:ln>
            <a:solidFill>
              <a:schemeClr val="accent3">
                <a:lumMod val="50000"/>
              </a:schemeClr>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620" y="4019366"/>
            <a:ext cx="6316978" cy="2577985"/>
          </a:xfrm>
          <a:prstGeom prst="rect">
            <a:avLst/>
          </a:prstGeom>
          <a:ln>
            <a:solidFill>
              <a:schemeClr val="accent3">
                <a:lumMod val="50000"/>
              </a:schemeClr>
            </a:solidFill>
          </a:ln>
        </p:spPr>
      </p:pic>
      <p:sp>
        <p:nvSpPr>
          <p:cNvPr id="7"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Pētījumi</a:t>
            </a: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nanobiotehnoloģiju jomā</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8"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967" y="428775"/>
            <a:ext cx="524466" cy="55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4234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AutoShape 6"/>
          <p:cNvSpPr>
            <a:spLocks noChangeArrowheads="1"/>
          </p:cNvSpPr>
          <p:nvPr/>
        </p:nvSpPr>
        <p:spPr bwMode="auto">
          <a:xfrm>
            <a:off x="1588" y="325438"/>
            <a:ext cx="9142412" cy="1231353"/>
          </a:xfrm>
          <a:prstGeom prst="flowChartProcess">
            <a:avLst/>
          </a:prstGeom>
          <a:solidFill>
            <a:srgbClr val="99CC00"/>
          </a:solidFill>
          <a:ln w="9525">
            <a:noFill/>
            <a:miter lim="800000"/>
            <a:headEnd/>
            <a:tailEnd/>
          </a:ln>
          <a:effectLst/>
        </p:spPr>
        <p:txBody>
          <a:bodyPr anchor="ctr"/>
          <a:lstStyle/>
          <a:p>
            <a:endParaRPr lang="lv-LV"/>
          </a:p>
        </p:txBody>
      </p:sp>
      <p:sp>
        <p:nvSpPr>
          <p:cNvPr id="21511" name="Заголовок 1"/>
          <p:cNvSpPr>
            <a:spLocks noGrp="1" noChangeArrowheads="1"/>
          </p:cNvSpPr>
          <p:nvPr/>
        </p:nvSpPr>
        <p:spPr bwMode="auto">
          <a:xfrm>
            <a:off x="797431" y="269080"/>
            <a:ext cx="8229600" cy="1344067"/>
          </a:xfrm>
          <a:prstGeom prst="rect">
            <a:avLst/>
          </a:prstGeom>
          <a:noFill/>
          <a:ln w="9525">
            <a:noFill/>
            <a:miter lim="800000"/>
            <a:headEnd/>
            <a:tailEnd/>
          </a:ln>
          <a:effectLst/>
        </p:spPr>
        <p:txBody>
          <a:bodyPr anchor="ctr"/>
          <a:lstStyle/>
          <a:p>
            <a:pPr algn="ctr"/>
            <a:r>
              <a:rPr lang="en-US" altLang="zh-CN"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Bioloģiskās</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en-US" altLang="zh-CN"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daudzveidības</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en-US" altLang="zh-CN"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nozīme</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un </a:t>
            </a:r>
            <a:r>
              <a:rPr lang="en-US" altLang="zh-CN"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ekopakalpojumi</a:t>
            </a: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8"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23" y="608780"/>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tunza.eco-generation.org/file/figure_25_ecosystem_servic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1669505"/>
            <a:ext cx="5049630" cy="493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332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844824"/>
            <a:ext cx="8949033" cy="3307894"/>
          </a:xfrm>
          <a:prstGeom prst="rect">
            <a:avLst/>
          </a:prstGeom>
          <a:ln>
            <a:solidFill>
              <a:schemeClr val="accent3">
                <a:lumMod val="50000"/>
              </a:schemeClr>
            </a:solidFill>
          </a:ln>
        </p:spPr>
      </p:pic>
      <p:sp>
        <p:nvSpPr>
          <p:cNvPr id="11"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Pētījumi</a:t>
            </a: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nanobiotehnoloģiju jomā</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12"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967" y="428775"/>
            <a:ext cx="524466" cy="55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105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242332"/>
            <a:ext cx="6283752" cy="2114660"/>
          </a:xfrm>
          <a:prstGeom prst="rect">
            <a:avLst/>
          </a:prstGeom>
          <a:ln>
            <a:solidFill>
              <a:schemeClr val="accent3">
                <a:lumMod val="50000"/>
              </a:schemeClr>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3573016"/>
            <a:ext cx="6283752" cy="3187677"/>
          </a:xfrm>
          <a:prstGeom prst="rect">
            <a:avLst/>
          </a:prstGeom>
          <a:ln>
            <a:solidFill>
              <a:schemeClr val="accent3">
                <a:lumMod val="50000"/>
              </a:schemeClr>
            </a:solidFill>
          </a:ln>
        </p:spPr>
      </p:pic>
      <p:sp>
        <p:nvSpPr>
          <p:cNvPr id="7"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Pētījumi</a:t>
            </a: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nanobiotehnoloģiju jomā</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10"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967" y="428775"/>
            <a:ext cx="524466" cy="55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123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0" y="260648"/>
            <a:ext cx="9140824" cy="1440160"/>
          </a:xfrm>
          <a:prstGeom prst="flowChartProcess">
            <a:avLst/>
          </a:prstGeom>
          <a:solidFill>
            <a:srgbClr val="99CC00"/>
          </a:solidFill>
          <a:ln w="9525">
            <a:noFill/>
            <a:miter lim="800000"/>
            <a:headEnd/>
            <a:tailEnd/>
          </a:ln>
          <a:effectLst/>
        </p:spPr>
        <p:txBody>
          <a:bodyPr anchor="ctr"/>
          <a:lstStyle/>
          <a:p>
            <a:pPr algn="ctr"/>
            <a:r>
              <a:rPr lang="en-US" altLang="zh-CN"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DU pētnieku ieguldījums bioloģiskās daudzveidības saglabāšanā globālā mērogā</a:t>
            </a:r>
            <a:endParaRPr lang="lv-LV"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6"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28" y="590776"/>
            <a:ext cx="488241" cy="5519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26" y="2564904"/>
            <a:ext cx="8902620" cy="3024336"/>
          </a:xfrm>
          <a:prstGeom prst="rect">
            <a:avLst/>
          </a:prstGeom>
          <a:ln>
            <a:solidFill>
              <a:schemeClr val="accent3">
                <a:lumMod val="50000"/>
              </a:schemeClr>
            </a:solidFill>
          </a:ln>
        </p:spPr>
      </p:pic>
      <p:sp>
        <p:nvSpPr>
          <p:cNvPr id="9" name="Содержимое 2"/>
          <p:cNvSpPr txBox="1">
            <a:spLocks/>
          </p:cNvSpPr>
          <p:nvPr/>
        </p:nvSpPr>
        <p:spPr bwMode="auto">
          <a:xfrm>
            <a:off x="460784" y="1528695"/>
            <a:ext cx="8219256" cy="4032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65137" algn="just"/>
            <a:endParaRPr lang="lv-LV" sz="2000" b="1" i="1" dirty="0" smtClean="0">
              <a:solidFill>
                <a:srgbClr val="002060"/>
              </a:solidFill>
            </a:endParaRPr>
          </a:p>
          <a:p>
            <a:pPr marL="465137" algn="just"/>
            <a:r>
              <a:rPr lang="la-Latn" sz="2000" b="1" i="1" dirty="0" smtClean="0">
                <a:solidFill>
                  <a:srgbClr val="002060"/>
                </a:solidFill>
              </a:rPr>
              <a:t>Pētījumu veikšana bioloģiskās daudzveidības “karstajos punktos”</a:t>
            </a:r>
            <a:endParaRPr lang="en-US" sz="2000" b="1" i="1" dirty="0" smtClean="0">
              <a:solidFill>
                <a:srgbClr val="002060"/>
              </a:solidFill>
            </a:endParaRPr>
          </a:p>
          <a:p>
            <a:pPr algn="just" eaLnBrk="1" hangingPunct="1"/>
            <a:endParaRPr lang="ru-RU" sz="2000" b="1" i="1" dirty="0" smtClean="0">
              <a:solidFill>
                <a:srgbClr val="002060"/>
              </a:solidFill>
            </a:endParaRPr>
          </a:p>
        </p:txBody>
      </p:sp>
    </p:spTree>
    <p:extLst>
      <p:ext uri="{BB962C8B-B14F-4D97-AF65-F5344CB8AC3E}">
        <p14:creationId xmlns:p14="http://schemas.microsoft.com/office/powerpoint/2010/main" val="24074175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одержимое 2"/>
          <p:cNvSpPr txBox="1">
            <a:spLocks/>
          </p:cNvSpPr>
          <p:nvPr/>
        </p:nvSpPr>
        <p:spPr bwMode="auto">
          <a:xfrm>
            <a:off x="398392" y="1700808"/>
            <a:ext cx="8219256" cy="4032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65137" algn="just"/>
            <a:endParaRPr lang="lv-LV" sz="2000" b="1" i="1" dirty="0" smtClean="0">
              <a:solidFill>
                <a:srgbClr val="002060"/>
              </a:solidFill>
            </a:endParaRPr>
          </a:p>
          <a:p>
            <a:pPr marL="465137" algn="just"/>
            <a:r>
              <a:rPr lang="la-Latn" sz="2000" b="1" i="1" dirty="0" smtClean="0">
                <a:solidFill>
                  <a:srgbClr val="002060"/>
                </a:solidFill>
              </a:rPr>
              <a:t>Zinātnei jaunu taksonu aprakstīšana</a:t>
            </a:r>
            <a:endParaRPr lang="en-US" sz="2000" b="1" i="1" dirty="0" smtClean="0">
              <a:solidFill>
                <a:srgbClr val="002060"/>
              </a:solidFill>
            </a:endParaRPr>
          </a:p>
          <a:p>
            <a:pPr algn="just" eaLnBrk="1" hangingPunct="1"/>
            <a:endParaRPr lang="ru-RU" sz="2000" b="1" i="1" dirty="0" smtClean="0">
              <a:solidFill>
                <a:srgbClr val="00206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88" y="2811684"/>
            <a:ext cx="8748464" cy="3065588"/>
          </a:xfrm>
          <a:prstGeom prst="rect">
            <a:avLst/>
          </a:prstGeom>
          <a:ln>
            <a:solidFill>
              <a:schemeClr val="accent3">
                <a:lumMod val="50000"/>
              </a:schemeClr>
            </a:solidFill>
          </a:ln>
        </p:spPr>
      </p:pic>
      <p:sp>
        <p:nvSpPr>
          <p:cNvPr id="10" name="AutoShape 2"/>
          <p:cNvSpPr>
            <a:spLocks noChangeArrowheads="1"/>
          </p:cNvSpPr>
          <p:nvPr/>
        </p:nvSpPr>
        <p:spPr bwMode="auto">
          <a:xfrm>
            <a:off x="0" y="260648"/>
            <a:ext cx="9140824" cy="1440160"/>
          </a:xfrm>
          <a:prstGeom prst="flowChartProcess">
            <a:avLst/>
          </a:prstGeom>
          <a:solidFill>
            <a:srgbClr val="99CC00"/>
          </a:solidFill>
          <a:ln w="9525">
            <a:noFill/>
            <a:miter lim="800000"/>
            <a:headEnd/>
            <a:tailEnd/>
          </a:ln>
          <a:effectLst/>
        </p:spPr>
        <p:txBody>
          <a:bodyPr anchor="ctr"/>
          <a:lstStyle/>
          <a:p>
            <a:pPr algn="ctr"/>
            <a:r>
              <a:rPr lang="la-Latn"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DU pētnieku ieguldījums bioloģiskās daudzveidības saglabāšanā globālā mērogā</a:t>
            </a:r>
            <a:endParaRPr lang="lv-LV"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11"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35" y="436949"/>
            <a:ext cx="488241" cy="55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52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одержимое 2"/>
          <p:cNvSpPr txBox="1">
            <a:spLocks/>
          </p:cNvSpPr>
          <p:nvPr/>
        </p:nvSpPr>
        <p:spPr bwMode="auto">
          <a:xfrm>
            <a:off x="3220595" y="6488326"/>
            <a:ext cx="2706418" cy="325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la-Latn" sz="1400" dirty="0" smtClean="0">
                <a:solidFill>
                  <a:srgbClr val="002060"/>
                </a:solidFill>
              </a:rPr>
              <a:t>Panama,</a:t>
            </a:r>
            <a:r>
              <a:rPr lang="en-US" sz="1400" dirty="0" smtClean="0">
                <a:solidFill>
                  <a:srgbClr val="002060"/>
                </a:solidFill>
              </a:rPr>
              <a:t> </a:t>
            </a:r>
            <a:r>
              <a:rPr lang="lv-LV" sz="1400" dirty="0" smtClean="0">
                <a:solidFill>
                  <a:srgbClr val="002060"/>
                </a:solidFill>
              </a:rPr>
              <a:t>201</a:t>
            </a:r>
            <a:r>
              <a:rPr lang="la-Latn" sz="1400" dirty="0" smtClean="0">
                <a:solidFill>
                  <a:srgbClr val="002060"/>
                </a:solidFill>
              </a:rPr>
              <a:t>7</a:t>
            </a:r>
            <a:endParaRPr lang="en-US" sz="1400" dirty="0" smtClean="0">
              <a:solidFill>
                <a:srgbClr val="002060"/>
              </a:solidFill>
            </a:endParaRPr>
          </a:p>
          <a:p>
            <a:pPr eaLnBrk="1" hangingPunct="1"/>
            <a:endParaRPr lang="ru-RU" sz="1400" dirty="0" smtClean="0">
              <a:solidFill>
                <a:srgbClr val="002060"/>
              </a:solidFill>
            </a:endParaRPr>
          </a:p>
        </p:txBody>
      </p:sp>
      <p:pic>
        <p:nvPicPr>
          <p:cNvPr id="5" name="Picture 4"/>
          <p:cNvPicPr>
            <a:picLocks noChangeAspect="1"/>
          </p:cNvPicPr>
          <p:nvPr/>
        </p:nvPicPr>
        <p:blipFill rotWithShape="1">
          <a:blip r:embed="rId3"/>
          <a:srcRect l="12664" r="6041"/>
          <a:stretch/>
        </p:blipFill>
        <p:spPr>
          <a:xfrm>
            <a:off x="1488716" y="1832642"/>
            <a:ext cx="3000260" cy="2288166"/>
          </a:xfrm>
          <a:prstGeom prst="rect">
            <a:avLst/>
          </a:prstGeom>
        </p:spPr>
      </p:pic>
      <p:pic>
        <p:nvPicPr>
          <p:cNvPr id="6" name="Picture 5"/>
          <p:cNvPicPr>
            <a:picLocks noChangeAspect="1"/>
          </p:cNvPicPr>
          <p:nvPr/>
        </p:nvPicPr>
        <p:blipFill>
          <a:blip r:embed="rId4"/>
          <a:stretch>
            <a:fillRect/>
          </a:stretch>
        </p:blipFill>
        <p:spPr>
          <a:xfrm>
            <a:off x="4573804" y="1832642"/>
            <a:ext cx="3035592" cy="2278292"/>
          </a:xfrm>
          <a:prstGeom prst="rect">
            <a:avLst/>
          </a:prstGeom>
        </p:spPr>
      </p:pic>
      <p:pic>
        <p:nvPicPr>
          <p:cNvPr id="9" name="Picture 8"/>
          <p:cNvPicPr>
            <a:picLocks noChangeAspect="1"/>
          </p:cNvPicPr>
          <p:nvPr/>
        </p:nvPicPr>
        <p:blipFill>
          <a:blip r:embed="rId5"/>
          <a:stretch>
            <a:fillRect/>
          </a:stretch>
        </p:blipFill>
        <p:spPr>
          <a:xfrm>
            <a:off x="4573804" y="4196038"/>
            <a:ext cx="3035592" cy="2278291"/>
          </a:xfrm>
          <a:prstGeom prst="rect">
            <a:avLst/>
          </a:prstGeom>
        </p:spPr>
      </p:pic>
      <p:pic>
        <p:nvPicPr>
          <p:cNvPr id="1028" name="Picture 4" descr="https://i.jauns.lv/t/2017/08/25/1209278/480x0.jpg?v=1503665704"/>
          <p:cNvPicPr>
            <a:picLocks noChangeAspect="1" noChangeArrowheads="1"/>
          </p:cNvPicPr>
          <p:nvPr/>
        </p:nvPicPr>
        <p:blipFill rotWithShape="1">
          <a:blip r:embed="rId6">
            <a:extLst>
              <a:ext uri="{28A0092B-C50C-407E-A947-70E740481C1C}">
                <a14:useLocalDpi xmlns:a14="http://schemas.microsoft.com/office/drawing/2010/main" val="0"/>
              </a:ext>
            </a:extLst>
          </a:blip>
          <a:srcRect b="11267"/>
          <a:stretch/>
        </p:blipFill>
        <p:spPr bwMode="auto">
          <a:xfrm>
            <a:off x="1475656" y="4196037"/>
            <a:ext cx="3013320" cy="2278292"/>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2"/>
          <p:cNvSpPr>
            <a:spLocks noChangeArrowheads="1"/>
          </p:cNvSpPr>
          <p:nvPr/>
        </p:nvSpPr>
        <p:spPr bwMode="auto">
          <a:xfrm>
            <a:off x="0" y="260648"/>
            <a:ext cx="9140824" cy="1440160"/>
          </a:xfrm>
          <a:prstGeom prst="flowChartProcess">
            <a:avLst/>
          </a:prstGeom>
          <a:solidFill>
            <a:srgbClr val="99CC00"/>
          </a:solidFill>
          <a:ln w="9525">
            <a:noFill/>
            <a:miter lim="800000"/>
            <a:headEnd/>
            <a:tailEnd/>
          </a:ln>
          <a:effectLst/>
        </p:spPr>
        <p:txBody>
          <a:bodyPr anchor="ctr"/>
          <a:lstStyle/>
          <a:p>
            <a:pPr algn="ctr"/>
            <a:r>
              <a:rPr lang="la-Latn"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DU pētnieku ieguldījums bioloģiskās daudzveidības saglabāšanā globālā mērogā</a:t>
            </a:r>
            <a:endParaRPr lang="lv-LV"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14"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835" y="436949"/>
            <a:ext cx="488241" cy="55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9976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одержимое 2"/>
          <p:cNvSpPr txBox="1">
            <a:spLocks/>
          </p:cNvSpPr>
          <p:nvPr/>
        </p:nvSpPr>
        <p:spPr bwMode="auto">
          <a:xfrm>
            <a:off x="3058243" y="6597352"/>
            <a:ext cx="3024336"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a-Latn" sz="1400" dirty="0" smtClean="0">
                <a:solidFill>
                  <a:srgbClr val="002060"/>
                </a:solidFill>
              </a:rPr>
              <a:t>Mindanao sala</a:t>
            </a:r>
            <a:r>
              <a:rPr lang="en-US" sz="1400" dirty="0" smtClean="0">
                <a:solidFill>
                  <a:srgbClr val="002060"/>
                </a:solidFill>
              </a:rPr>
              <a:t> </a:t>
            </a:r>
            <a:r>
              <a:rPr lang="lv-LV" sz="1400" dirty="0" smtClean="0">
                <a:solidFill>
                  <a:srgbClr val="002060"/>
                </a:solidFill>
              </a:rPr>
              <a:t>(</a:t>
            </a:r>
            <a:r>
              <a:rPr lang="la-Latn" sz="1400" dirty="0" smtClean="0">
                <a:solidFill>
                  <a:srgbClr val="002060"/>
                </a:solidFill>
              </a:rPr>
              <a:t>Filipīnas, </a:t>
            </a:r>
            <a:r>
              <a:rPr lang="lv-LV" sz="1400" dirty="0" smtClean="0">
                <a:solidFill>
                  <a:srgbClr val="002060"/>
                </a:solidFill>
              </a:rPr>
              <a:t>201</a:t>
            </a:r>
            <a:r>
              <a:rPr lang="la-Latn" sz="1400" dirty="0">
                <a:solidFill>
                  <a:srgbClr val="002060"/>
                </a:solidFill>
              </a:rPr>
              <a:t>9</a:t>
            </a:r>
            <a:r>
              <a:rPr lang="lv-LV" sz="1400" dirty="0" smtClean="0">
                <a:solidFill>
                  <a:srgbClr val="002060"/>
                </a:solidFill>
              </a:rPr>
              <a:t>)</a:t>
            </a:r>
            <a:endParaRPr lang="en-US" sz="1400" dirty="0" smtClean="0">
              <a:solidFill>
                <a:srgbClr val="002060"/>
              </a:solidFill>
            </a:endParaRPr>
          </a:p>
          <a:p>
            <a:pPr eaLnBrk="1" hangingPunct="1"/>
            <a:endParaRPr lang="ru-RU" sz="1400" dirty="0" smtClean="0">
              <a:solidFill>
                <a:srgbClr val="00206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775752"/>
            <a:ext cx="3459310" cy="23032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7" y="4251056"/>
            <a:ext cx="3459311" cy="23032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240" y="1828000"/>
            <a:ext cx="3557175" cy="4742900"/>
          </a:xfrm>
          <a:prstGeom prst="rect">
            <a:avLst/>
          </a:prstGeom>
        </p:spPr>
      </p:pic>
      <p:sp>
        <p:nvSpPr>
          <p:cNvPr id="8" name="AutoShape 2"/>
          <p:cNvSpPr>
            <a:spLocks noChangeArrowheads="1"/>
          </p:cNvSpPr>
          <p:nvPr/>
        </p:nvSpPr>
        <p:spPr bwMode="auto">
          <a:xfrm>
            <a:off x="0" y="260648"/>
            <a:ext cx="9140824" cy="1440160"/>
          </a:xfrm>
          <a:prstGeom prst="flowChartProcess">
            <a:avLst/>
          </a:prstGeom>
          <a:solidFill>
            <a:srgbClr val="99CC00"/>
          </a:solidFill>
          <a:ln w="9525">
            <a:noFill/>
            <a:miter lim="800000"/>
            <a:headEnd/>
            <a:tailEnd/>
          </a:ln>
          <a:effectLst/>
        </p:spPr>
        <p:txBody>
          <a:bodyPr anchor="ctr"/>
          <a:lstStyle/>
          <a:p>
            <a:pPr algn="ctr"/>
            <a:r>
              <a:rPr lang="la-Latn"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DU pētnieku ieguldījums bioloģiskās daudzveidības saglabāšanā globālā mērogā</a:t>
            </a:r>
            <a:endParaRPr lang="lv-LV"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12"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35" y="436949"/>
            <a:ext cx="488241" cy="55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2225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frix8-1.fna.fbcdn.net/v/t1.0-9/106285803_715422685958101_7602797079975283537_n.jpg?_nc_cat=110&amp;_nc_sid=e3f864&amp;_nc_ohc=XASCTtfaIGYAX_4idJZ&amp;_nc_ht=scontent.frix8-1.fna&amp;oh=253e6e04094b86c5fdfc9fe1b6694ba9&amp;oe=5F89BF5C"/>
          <p:cNvPicPr>
            <a:picLocks noChangeAspect="1" noChangeArrowheads="1"/>
          </p:cNvPicPr>
          <p:nvPr/>
        </p:nvPicPr>
        <p:blipFill rotWithShape="1">
          <a:blip r:embed="rId3">
            <a:extLst>
              <a:ext uri="{28A0092B-C50C-407E-A947-70E740481C1C}">
                <a14:useLocalDpi xmlns:a14="http://schemas.microsoft.com/office/drawing/2010/main" val="0"/>
              </a:ext>
            </a:extLst>
          </a:blip>
          <a:srcRect t="10940"/>
          <a:stretch/>
        </p:blipFill>
        <p:spPr bwMode="auto">
          <a:xfrm>
            <a:off x="179512" y="1911913"/>
            <a:ext cx="5265298" cy="263771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5227995" y="1937602"/>
            <a:ext cx="4098428" cy="4525963"/>
          </a:xfrm>
        </p:spPr>
        <p:txBody>
          <a:bodyPr/>
          <a:lstStyle/>
          <a:p>
            <a:pPr marL="0" indent="0" algn="ctr">
              <a:buNone/>
            </a:pPr>
            <a:r>
              <a:rPr lang="la-Latn" sz="2400" dirty="0" smtClean="0">
                <a:solidFill>
                  <a:srgbClr val="002060"/>
                </a:solidFill>
              </a:rPr>
              <a:t>Tīklojums “</a:t>
            </a:r>
            <a:r>
              <a:rPr lang="en-US" sz="2400" dirty="0" smtClean="0">
                <a:solidFill>
                  <a:srgbClr val="002060"/>
                </a:solidFill>
              </a:rPr>
              <a:t>P</a:t>
            </a:r>
            <a:r>
              <a:rPr lang="la-Latn" sz="2400" dirty="0" smtClean="0">
                <a:solidFill>
                  <a:srgbClr val="002060"/>
                </a:solidFill>
              </a:rPr>
              <a:t>hilColNet”</a:t>
            </a:r>
            <a:endParaRPr lang="lv-LV" sz="2400" dirty="0">
              <a:solidFill>
                <a:srgbClr val="002060"/>
              </a:solidFill>
            </a:endParaRPr>
          </a:p>
        </p:txBody>
      </p:sp>
      <p:pic>
        <p:nvPicPr>
          <p:cNvPr id="2" name="Picture 4" descr="https://scontent.frix8-1.fna.fbcdn.net/v/t1.0-9/104023806_704041467096223_5735856788782225835_o.jpg?_nc_cat=105&amp;_nc_sid=8bfeb9&amp;_nc_ohc=CzVRWsZ5tlsAX8wrvJA&amp;_nc_ht=scontent.frix8-1.fna&amp;oh=ea93f67234c6792c016925dfef26bb9c&amp;oe=5F89EDC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650171"/>
            <a:ext cx="2163204" cy="21632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content.frix8-1.fna.fbcdn.net/v/t1.0-9/104436233_700543800779323_5147584840525290437_n.jpg?_nc_cat=106&amp;_nc_sid=8bfeb9&amp;_nc_ohc=UFWItcSSl-UAX-NIrdq&amp;_nc_ht=scontent.frix8-1.fna&amp;oh=30cd14c5627bd39155278667e97fd025&amp;oe=5F8A619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4032" y="2564904"/>
            <a:ext cx="3186354" cy="42484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content.frix8-1.fna.fbcdn.net/v/t1.0-9/52713814_364724387694601_7715152553847029760_o.jpg?_nc_cat=103&amp;_nc_sid=8bfeb9&amp;_nc_ohc=iNG4qvP93nEAX8AOF9A&amp;_nc_ht=scontent.frix8-1.fna&amp;oh=656b425a7897b162e9b5217d77b65537&amp;oe=5F89D7A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6452" y="4659299"/>
            <a:ext cx="2953844" cy="215407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
          <p:cNvSpPr>
            <a:spLocks noChangeArrowheads="1"/>
          </p:cNvSpPr>
          <p:nvPr/>
        </p:nvSpPr>
        <p:spPr bwMode="auto">
          <a:xfrm>
            <a:off x="0" y="260648"/>
            <a:ext cx="9140824" cy="1440160"/>
          </a:xfrm>
          <a:prstGeom prst="flowChartProcess">
            <a:avLst/>
          </a:prstGeom>
          <a:solidFill>
            <a:srgbClr val="99CC00"/>
          </a:solidFill>
          <a:ln w="9525">
            <a:noFill/>
            <a:miter lim="800000"/>
            <a:headEnd/>
            <a:tailEnd/>
          </a:ln>
          <a:effectLst/>
        </p:spPr>
        <p:txBody>
          <a:bodyPr anchor="ctr"/>
          <a:lstStyle/>
          <a:p>
            <a:pPr algn="ctr"/>
            <a:r>
              <a:rPr lang="la-Latn"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DU pētnieku ieguldījums bioloģiskās daudzveidības saglabāšanā globālā mērogā</a:t>
            </a:r>
            <a:endParaRPr lang="lv-LV"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12"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835" y="436949"/>
            <a:ext cx="488241" cy="55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7601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Izmirušu sugu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6"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8775"/>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91" y="2060848"/>
            <a:ext cx="7872183" cy="4176464"/>
          </a:xfrm>
          <a:prstGeom prst="rect">
            <a:avLst/>
          </a:prstGeom>
          <a:ln>
            <a:solidFill>
              <a:schemeClr val="accent3">
                <a:lumMod val="50000"/>
              </a:schemeClr>
            </a:solidFill>
          </a:ln>
        </p:spPr>
      </p:pic>
    </p:spTree>
    <p:extLst>
      <p:ext uri="{BB962C8B-B14F-4D97-AF65-F5344CB8AC3E}">
        <p14:creationId xmlns:p14="http://schemas.microsoft.com/office/powerpoint/2010/main" val="565097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EISS Xradia 510 Versa 3D X-Ray Microscope : Quote, RFQ, Price and Buy"/>
          <p:cNvPicPr>
            <a:picLocks noChangeAspect="1" noChangeArrowheads="1"/>
          </p:cNvPicPr>
          <p:nvPr/>
        </p:nvPicPr>
        <p:blipFill rotWithShape="1">
          <a:blip r:embed="rId3">
            <a:extLst>
              <a:ext uri="{28A0092B-C50C-407E-A947-70E740481C1C}">
                <a14:useLocalDpi xmlns:a14="http://schemas.microsoft.com/office/drawing/2010/main" val="0"/>
              </a:ext>
            </a:extLst>
          </a:blip>
          <a:srcRect b="6934"/>
          <a:stretch/>
        </p:blipFill>
        <p:spPr bwMode="auto">
          <a:xfrm>
            <a:off x="973297" y="1931381"/>
            <a:ext cx="3309888" cy="25963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researchgate.net/profile/Andris_Bukejs/publication/343555385/figure/fig3/AS:923002283757568@1597072301349/X-ray-micro-CT-renderings-of-Toxorhynchus-europeoeocenicus-sp-nov-holotype-6684_W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872208"/>
            <a:ext cx="3818627" cy="4797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973297" y="4533735"/>
            <a:ext cx="3354000" cy="2166334"/>
          </a:xfrm>
          <a:prstGeom prst="rect">
            <a:avLst/>
          </a:prstGeom>
        </p:spPr>
      </p:pic>
      <p:sp>
        <p:nvSpPr>
          <p:cNvPr id="8" name="Содержимое 2"/>
          <p:cNvSpPr txBox="1">
            <a:spLocks/>
          </p:cNvSpPr>
          <p:nvPr/>
        </p:nvSpPr>
        <p:spPr bwMode="auto">
          <a:xfrm>
            <a:off x="463166" y="928506"/>
            <a:ext cx="8219256" cy="4032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65137" algn="just"/>
            <a:endParaRPr lang="lv-LV" sz="2000" b="1" i="1" dirty="0" smtClean="0">
              <a:solidFill>
                <a:srgbClr val="002060"/>
              </a:solidFill>
            </a:endParaRPr>
          </a:p>
          <a:p>
            <a:pPr marL="465137" algn="just"/>
            <a:r>
              <a:rPr lang="la-Latn" sz="2000" b="1" i="1" dirty="0" smtClean="0">
                <a:solidFill>
                  <a:srgbClr val="002060"/>
                </a:solidFill>
              </a:rPr>
              <a:t>Zinātnei jaunu taksonu aprakstīšana</a:t>
            </a:r>
            <a:endParaRPr lang="en-US" sz="2000" b="1" i="1" dirty="0" smtClean="0">
              <a:solidFill>
                <a:srgbClr val="002060"/>
              </a:solidFill>
            </a:endParaRPr>
          </a:p>
          <a:p>
            <a:pPr algn="just" eaLnBrk="1" hangingPunct="1"/>
            <a:endParaRPr lang="ru-RU" sz="2000" b="1" i="1" dirty="0" smtClean="0">
              <a:solidFill>
                <a:srgbClr val="002060"/>
              </a:solidFill>
            </a:endParaRPr>
          </a:p>
        </p:txBody>
      </p:sp>
      <p:sp>
        <p:nvSpPr>
          <p:cNvPr id="9"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Izmirušu sugu pētījumi</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10"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428775"/>
            <a:ext cx="524466" cy="55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0782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0" y="620688"/>
            <a:ext cx="9140825" cy="873125"/>
          </a:xfrm>
          <a:prstGeom prst="flowChartProcess">
            <a:avLst/>
          </a:prstGeom>
          <a:solidFill>
            <a:srgbClr val="99CC00"/>
          </a:solidFill>
          <a:ln w="9525">
            <a:noFill/>
            <a:miter lim="800000"/>
            <a:headEnd/>
            <a:tailEnd/>
          </a:ln>
          <a:effectLst/>
        </p:spPr>
        <p:txBody>
          <a:bodyPr anchor="ctr"/>
          <a:lstStyle/>
          <a:p>
            <a:pPr algn="ctr"/>
            <a:r>
              <a:rPr lang="la-Latn"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Paldies par uzmanību</a:t>
            </a:r>
            <a:r>
              <a:rPr lang="en-US" altLang="zh-CN"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a:t>
            </a:r>
            <a:endParaRPr lang="lv-LV"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2054" name="Picture 6" descr="AttÄlu rezultÄti vaicÄjumam âdaugavpils universitÄte logo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6277" y="2924944"/>
            <a:ext cx="1248269" cy="149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4871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AutoShape 6"/>
          <p:cNvSpPr>
            <a:spLocks noChangeArrowheads="1"/>
          </p:cNvSpPr>
          <p:nvPr/>
        </p:nvSpPr>
        <p:spPr bwMode="auto">
          <a:xfrm>
            <a:off x="1588" y="325438"/>
            <a:ext cx="9142412" cy="1231353"/>
          </a:xfrm>
          <a:prstGeom prst="flowChartProcess">
            <a:avLst/>
          </a:prstGeom>
          <a:solidFill>
            <a:srgbClr val="99CC00"/>
          </a:solidFill>
          <a:ln w="9525">
            <a:noFill/>
            <a:miter lim="800000"/>
            <a:headEnd/>
            <a:tailEnd/>
          </a:ln>
          <a:effectLst/>
        </p:spPr>
        <p:txBody>
          <a:bodyPr anchor="ctr"/>
          <a:lstStyle/>
          <a:p>
            <a:endParaRPr lang="lv-LV"/>
          </a:p>
        </p:txBody>
      </p:sp>
      <p:sp>
        <p:nvSpPr>
          <p:cNvPr id="21511" name="Заголовок 1"/>
          <p:cNvSpPr>
            <a:spLocks noGrp="1" noChangeArrowheads="1"/>
          </p:cNvSpPr>
          <p:nvPr/>
        </p:nvSpPr>
        <p:spPr bwMode="auto">
          <a:xfrm>
            <a:off x="446856" y="212724"/>
            <a:ext cx="8229600" cy="1344067"/>
          </a:xfrm>
          <a:prstGeom prst="rect">
            <a:avLst/>
          </a:prstGeom>
          <a:noFill/>
          <a:ln w="9525">
            <a:noFill/>
            <a:miter lim="800000"/>
            <a:headEnd/>
            <a:tailEnd/>
          </a:ln>
          <a:effectLst/>
        </p:spPr>
        <p:txBody>
          <a:bodyPr anchor="ctr"/>
          <a:lstStyle/>
          <a:p>
            <a:pPr algn="ct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Bioloģiskā daudzveidība un </a:t>
            </a:r>
          </a:p>
          <a:p>
            <a:pPr algn="ct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Eiropas Zaļais kurss</a:t>
            </a: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8"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23" y="608780"/>
            <a:ext cx="524466" cy="5519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31970" y="2060848"/>
            <a:ext cx="8044486" cy="1569660"/>
          </a:xfrm>
          <a:prstGeom prst="rect">
            <a:avLst/>
          </a:prstGeom>
        </p:spPr>
        <p:txBody>
          <a:bodyPr wrap="square">
            <a:spAutoFit/>
          </a:bodyPr>
          <a:lstStyle/>
          <a:p>
            <a:pPr algn="just">
              <a:spcAft>
                <a:spcPts val="0"/>
              </a:spcAft>
            </a:pPr>
            <a:r>
              <a:rPr lang="en-US" sz="2400" b="1" dirty="0" smtClean="0">
                <a:solidFill>
                  <a:srgbClr val="002060"/>
                </a:solidFill>
                <a:latin typeface="+mn-lt"/>
                <a:ea typeface="Times New Roman" panose="02020603050405020304" pitchFamily="18" charset="0"/>
              </a:rPr>
              <a:t>B</a:t>
            </a:r>
            <a:r>
              <a:rPr lang="la-Latn" sz="2400" b="1" dirty="0" smtClean="0">
                <a:solidFill>
                  <a:srgbClr val="002060"/>
                </a:solidFill>
                <a:latin typeface="+mn-lt"/>
                <a:ea typeface="Times New Roman" panose="02020603050405020304" pitchFamily="18" charset="0"/>
              </a:rPr>
              <a:t>ioloģiskā daudzveidība </a:t>
            </a:r>
            <a:r>
              <a:rPr lang="la-Latn" sz="2400" dirty="0" smtClean="0">
                <a:solidFill>
                  <a:srgbClr val="002060"/>
                </a:solidFill>
                <a:latin typeface="+mn-lt"/>
                <a:ea typeface="Times New Roman" panose="02020603050405020304" pitchFamily="18" charset="0"/>
              </a:rPr>
              <a:t>ir definēta kā viena no galvenajām Eiropas Zaļā kursa rīcībpolitikas jomām.</a:t>
            </a:r>
          </a:p>
          <a:p>
            <a:pPr algn="just">
              <a:spcAft>
                <a:spcPts val="0"/>
              </a:spcAft>
            </a:pPr>
            <a:endParaRPr lang="la-Latn" sz="2400" dirty="0">
              <a:solidFill>
                <a:srgbClr val="002060"/>
              </a:solidFill>
              <a:latin typeface="+mn-lt"/>
            </a:endParaRPr>
          </a:p>
          <a:p>
            <a:pPr algn="just">
              <a:spcAft>
                <a:spcPts val="0"/>
              </a:spcAft>
            </a:pPr>
            <a:endParaRPr lang="en-US" sz="2400" dirty="0">
              <a:solidFill>
                <a:srgbClr val="002060"/>
              </a:solidFill>
              <a:latin typeface="+mn-lt"/>
            </a:endParaRPr>
          </a:p>
        </p:txBody>
      </p:sp>
      <p:sp>
        <p:nvSpPr>
          <p:cNvPr id="2" name="Rectangle 1"/>
          <p:cNvSpPr/>
          <p:nvPr/>
        </p:nvSpPr>
        <p:spPr>
          <a:xfrm>
            <a:off x="1475656" y="3284984"/>
            <a:ext cx="6624736" cy="2308324"/>
          </a:xfrm>
          <a:prstGeom prst="rect">
            <a:avLst/>
          </a:prstGeom>
          <a:ln>
            <a:solidFill>
              <a:srgbClr val="002060"/>
            </a:solidFill>
          </a:ln>
        </p:spPr>
        <p:txBody>
          <a:bodyPr wrap="square">
            <a:spAutoFit/>
          </a:bodyPr>
          <a:lstStyle/>
          <a:p>
            <a:r>
              <a:rPr lang="en-US" i="1" dirty="0">
                <a:solidFill>
                  <a:srgbClr val="002060"/>
                </a:solidFill>
              </a:rPr>
              <a:t>"Making nature healthy again is key to our physical and mental wellbeing and is an ally in the fight against climate change and disease outbreaks. It is at the heart of our growth strategy, the European Green Deal, and is part of a European recovery that gives more back to the planet than it takes away."</a:t>
            </a:r>
            <a:endParaRPr lang="en-US" dirty="0">
              <a:solidFill>
                <a:srgbClr val="002060"/>
              </a:solidFill>
            </a:endParaRPr>
          </a:p>
          <a:p>
            <a:endParaRPr lang="la-Latn" b="1" dirty="0">
              <a:solidFill>
                <a:srgbClr val="002060"/>
              </a:solidFill>
            </a:endParaRPr>
          </a:p>
          <a:p>
            <a:r>
              <a:rPr lang="en-US" b="1" dirty="0">
                <a:solidFill>
                  <a:srgbClr val="002060"/>
                </a:solidFill>
              </a:rPr>
              <a:t>Ursula von der </a:t>
            </a:r>
            <a:r>
              <a:rPr lang="en-US" b="1" dirty="0" err="1">
                <a:solidFill>
                  <a:srgbClr val="002060"/>
                </a:solidFill>
              </a:rPr>
              <a:t>Leyen</a:t>
            </a:r>
            <a:r>
              <a:rPr lang="en-US" b="1" dirty="0">
                <a:solidFill>
                  <a:srgbClr val="002060"/>
                </a:solidFill>
              </a:rPr>
              <a:t>, President of the European Commission</a:t>
            </a:r>
            <a:endParaRPr lang="en-US" dirty="0">
              <a:solidFill>
                <a:srgbClr val="002060"/>
              </a:solidFill>
            </a:endParaRPr>
          </a:p>
        </p:txBody>
      </p:sp>
    </p:spTree>
    <p:extLst>
      <p:ext uri="{BB962C8B-B14F-4D97-AF65-F5344CB8AC3E}">
        <p14:creationId xmlns:p14="http://schemas.microsoft.com/office/powerpoint/2010/main" val="24460267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AutoShape 6"/>
          <p:cNvSpPr>
            <a:spLocks noChangeArrowheads="1"/>
          </p:cNvSpPr>
          <p:nvPr/>
        </p:nvSpPr>
        <p:spPr bwMode="auto">
          <a:xfrm>
            <a:off x="1588" y="325438"/>
            <a:ext cx="9142412" cy="1231353"/>
          </a:xfrm>
          <a:prstGeom prst="flowChartProcess">
            <a:avLst/>
          </a:prstGeom>
          <a:solidFill>
            <a:srgbClr val="99CC00"/>
          </a:solidFill>
          <a:ln w="9525">
            <a:noFill/>
            <a:miter lim="800000"/>
            <a:headEnd/>
            <a:tailEnd/>
          </a:ln>
          <a:effectLst/>
        </p:spPr>
        <p:txBody>
          <a:bodyPr anchor="ctr"/>
          <a:lstStyle/>
          <a:p>
            <a:endParaRPr lang="lv-LV"/>
          </a:p>
        </p:txBody>
      </p:sp>
      <p:sp>
        <p:nvSpPr>
          <p:cNvPr id="21511" name="Заголовок 1"/>
          <p:cNvSpPr>
            <a:spLocks noGrp="1" noChangeArrowheads="1"/>
          </p:cNvSpPr>
          <p:nvPr/>
        </p:nvSpPr>
        <p:spPr bwMode="auto">
          <a:xfrm>
            <a:off x="446856" y="212724"/>
            <a:ext cx="8229600" cy="1344067"/>
          </a:xfrm>
          <a:prstGeom prst="rect">
            <a:avLst/>
          </a:prstGeom>
          <a:noFill/>
          <a:ln w="9525">
            <a:noFill/>
            <a:miter lim="800000"/>
            <a:headEnd/>
            <a:tailEnd/>
          </a:ln>
          <a:effectLst/>
        </p:spPr>
        <p:txBody>
          <a:bodyPr anchor="ctr"/>
          <a:lstStyle/>
          <a:p>
            <a:pPr algn="ct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Bioloģiskā daudzveidība un </a:t>
            </a:r>
          </a:p>
          <a:p>
            <a:pPr algn="ct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Eiropas Zaļais kurss</a:t>
            </a: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8"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23" y="608780"/>
            <a:ext cx="524466" cy="5519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73" y="1669505"/>
            <a:ext cx="8108383" cy="5174428"/>
          </a:xfrm>
          <a:prstGeom prst="rect">
            <a:avLst/>
          </a:prstGeom>
        </p:spPr>
      </p:pic>
      <p:sp>
        <p:nvSpPr>
          <p:cNvPr id="4" name="Rectangle 3"/>
          <p:cNvSpPr/>
          <p:nvPr/>
        </p:nvSpPr>
        <p:spPr>
          <a:xfrm>
            <a:off x="5724128" y="3212976"/>
            <a:ext cx="2448272" cy="720080"/>
          </a:xfrm>
          <a:prstGeom prst="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525154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7544" y="2420888"/>
            <a:ext cx="4968552" cy="841387"/>
          </a:xfrm>
          <a:prstGeom prst="round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lv-LV"/>
          </a:p>
        </p:txBody>
      </p:sp>
      <p:sp>
        <p:nvSpPr>
          <p:cNvPr id="8" name="Rounded Rectangle 7"/>
          <p:cNvSpPr/>
          <p:nvPr/>
        </p:nvSpPr>
        <p:spPr>
          <a:xfrm>
            <a:off x="5544616" y="2420888"/>
            <a:ext cx="3250336" cy="836662"/>
          </a:xfrm>
          <a:prstGeom prst="roundRect">
            <a:avLst/>
          </a:prstGeom>
          <a:noFill/>
          <a:ln w="38100">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lv-LV"/>
          </a:p>
        </p:txBody>
      </p:sp>
      <p:graphicFrame>
        <p:nvGraphicFramePr>
          <p:cNvPr id="2" name="Diagram 1"/>
          <p:cNvGraphicFramePr/>
          <p:nvPr>
            <p:extLst>
              <p:ext uri="{D42A27DB-BD31-4B8C-83A1-F6EECF244321}">
                <p14:modId xmlns:p14="http://schemas.microsoft.com/office/powerpoint/2010/main" val="2867530554"/>
              </p:ext>
            </p:extLst>
          </p:nvPr>
        </p:nvGraphicFramePr>
        <p:xfrm>
          <a:off x="467544" y="1514695"/>
          <a:ext cx="8327407" cy="1688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t="34592" b="6795"/>
          <a:stretch/>
        </p:blipFill>
        <p:spPr>
          <a:xfrm>
            <a:off x="0" y="3429000"/>
            <a:ext cx="9144000" cy="3573016"/>
          </a:xfrm>
          <a:prstGeom prst="rect">
            <a:avLst/>
          </a:prstGeom>
        </p:spPr>
      </p:pic>
      <p:sp>
        <p:nvSpPr>
          <p:cNvPr id="14" name="AutoShape 6"/>
          <p:cNvSpPr>
            <a:spLocks noChangeArrowheads="1"/>
          </p:cNvSpPr>
          <p:nvPr/>
        </p:nvSpPr>
        <p:spPr bwMode="auto">
          <a:xfrm>
            <a:off x="-13603" y="154230"/>
            <a:ext cx="9142412" cy="1231353"/>
          </a:xfrm>
          <a:prstGeom prst="flowChartProcess">
            <a:avLst/>
          </a:prstGeom>
          <a:solidFill>
            <a:srgbClr val="99CC00"/>
          </a:solidFill>
          <a:ln w="9525">
            <a:noFill/>
            <a:miter lim="800000"/>
            <a:headEnd/>
            <a:tailEnd/>
          </a:ln>
          <a:effectLst/>
        </p:spPr>
        <p:txBody>
          <a:bodyPr anchor="ctr"/>
          <a:lstStyle/>
          <a:p>
            <a:endParaRPr lang="lv-LV"/>
          </a:p>
        </p:txBody>
      </p:sp>
      <p:pic>
        <p:nvPicPr>
          <p:cNvPr id="15"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311" y="493929"/>
            <a:ext cx="524466" cy="551954"/>
          </a:xfrm>
          <a:prstGeom prst="rect">
            <a:avLst/>
          </a:prstGeom>
          <a:noFill/>
          <a:extLst>
            <a:ext uri="{909E8E84-426E-40DD-AFC4-6F175D3DCCD1}">
              <a14:hiddenFill xmlns:a14="http://schemas.microsoft.com/office/drawing/2010/main">
                <a:solidFill>
                  <a:srgbClr val="FFFFFF"/>
                </a:solidFill>
              </a14:hiddenFill>
            </a:ext>
          </a:extLst>
        </p:spPr>
      </p:pic>
      <p:sp>
        <p:nvSpPr>
          <p:cNvPr id="16" name="Заголовок 1"/>
          <p:cNvSpPr>
            <a:spLocks noGrp="1" noChangeArrowheads="1"/>
          </p:cNvSpPr>
          <p:nvPr/>
        </p:nvSpPr>
        <p:spPr bwMode="auto">
          <a:xfrm>
            <a:off x="594370" y="84903"/>
            <a:ext cx="8229600" cy="1344067"/>
          </a:xfrm>
          <a:prstGeom prst="rect">
            <a:avLst/>
          </a:prstGeom>
          <a:noFill/>
          <a:ln w="9525">
            <a:noFill/>
            <a:miter lim="800000"/>
            <a:headEnd/>
            <a:tailEnd/>
          </a:ln>
          <a:effectLst/>
        </p:spPr>
        <p:txBody>
          <a:bodyPr anchor="ctr"/>
          <a:lstStyle/>
          <a:p>
            <a:pPr algn="ct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DU DZTI zinātniskā infrastruktūra un pētnieciskās iestrādes</a:t>
            </a: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spTree>
    <p:extLst>
      <p:ext uri="{BB962C8B-B14F-4D97-AF65-F5344CB8AC3E}">
        <p14:creationId xmlns:p14="http://schemas.microsoft.com/office/powerpoint/2010/main" val="3499292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Biotehnoloģiju departaments</a:t>
            </a: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8"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1233"/>
            <a:ext cx="524466" cy="551954"/>
          </a:xfrm>
          <a:prstGeom prst="rect">
            <a:avLst/>
          </a:prstGeom>
          <a:noFill/>
          <a:extLst>
            <a:ext uri="{909E8E84-426E-40DD-AFC4-6F175D3DCCD1}">
              <a14:hiddenFill xmlns:a14="http://schemas.microsoft.com/office/drawing/2010/main">
                <a:solidFill>
                  <a:srgbClr val="FFFFFF"/>
                </a:solidFill>
              </a14:hiddenFill>
            </a:ext>
          </a:extLst>
        </p:spPr>
      </p:pic>
      <p:sp>
        <p:nvSpPr>
          <p:cNvPr id="16" name="Содержимое 2"/>
          <p:cNvSpPr txBox="1">
            <a:spLocks/>
          </p:cNvSpPr>
          <p:nvPr/>
        </p:nvSpPr>
        <p:spPr bwMode="auto">
          <a:xfrm>
            <a:off x="755576" y="3582850"/>
            <a:ext cx="8208912"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la-Latn" sz="1400" dirty="0">
                <a:solidFill>
                  <a:srgbClr val="002060"/>
                </a:solidFill>
              </a:rPr>
              <a:t>Genomikas un biotehnoloģiju </a:t>
            </a:r>
            <a:r>
              <a:rPr lang="la-Latn" sz="1400" dirty="0" smtClean="0">
                <a:solidFill>
                  <a:srgbClr val="002060"/>
                </a:solidFill>
              </a:rPr>
              <a:t>laboratorija, DU </a:t>
            </a:r>
            <a:r>
              <a:rPr lang="la-Latn" sz="1400" dirty="0">
                <a:solidFill>
                  <a:srgbClr val="002060"/>
                </a:solidFill>
              </a:rPr>
              <a:t>DZTI Biotehnoloģiju </a:t>
            </a:r>
            <a:r>
              <a:rPr lang="la-Latn" sz="1400" dirty="0" smtClean="0">
                <a:solidFill>
                  <a:srgbClr val="002060"/>
                </a:solidFill>
              </a:rPr>
              <a:t>departaments</a:t>
            </a:r>
            <a:endParaRPr lang="lv-LV" sz="1400" dirty="0">
              <a:solidFill>
                <a:srgbClr val="002060"/>
              </a:solidFill>
            </a:endParaRPr>
          </a:p>
          <a:p>
            <a:pPr algn="ctr" eaLnBrk="1" hangingPunct="1"/>
            <a:endParaRPr lang="ru-RU" sz="1400" dirty="0" smtClean="0">
              <a:solidFill>
                <a:srgbClr val="00206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428" y="1654102"/>
            <a:ext cx="2777733" cy="185413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7445" y="1620178"/>
            <a:ext cx="2828555" cy="1888061"/>
          </a:xfrm>
          <a:prstGeom prst="rect">
            <a:avLst/>
          </a:prstGeom>
        </p:spPr>
      </p:pic>
      <p:sp>
        <p:nvSpPr>
          <p:cNvPr id="18" name="Содержимое 2"/>
          <p:cNvSpPr txBox="1">
            <a:spLocks/>
          </p:cNvSpPr>
          <p:nvPr/>
        </p:nvSpPr>
        <p:spPr bwMode="auto">
          <a:xfrm>
            <a:off x="755576" y="5993262"/>
            <a:ext cx="8208912" cy="288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la-Latn" sz="1400" dirty="0" smtClean="0">
                <a:solidFill>
                  <a:srgbClr val="002060"/>
                </a:solidFill>
              </a:rPr>
              <a:t>Dzīvnieku ekoloģijas un evolūcijas laboratorija, DU </a:t>
            </a:r>
            <a:r>
              <a:rPr lang="la-Latn" sz="1400" dirty="0">
                <a:solidFill>
                  <a:srgbClr val="002060"/>
                </a:solidFill>
              </a:rPr>
              <a:t>DZTI Biotehnoloģiju </a:t>
            </a:r>
            <a:r>
              <a:rPr lang="la-Latn" sz="1400" dirty="0" smtClean="0">
                <a:solidFill>
                  <a:srgbClr val="002060"/>
                </a:solidFill>
              </a:rPr>
              <a:t>departaments</a:t>
            </a:r>
            <a:endParaRPr lang="lv-LV" sz="1400" dirty="0">
              <a:solidFill>
                <a:srgbClr val="002060"/>
              </a:solidFill>
            </a:endParaRP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091" r="9184"/>
          <a:stretch/>
        </p:blipFill>
        <p:spPr>
          <a:xfrm>
            <a:off x="222128" y="4083097"/>
            <a:ext cx="2777733" cy="1866183"/>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4008"/>
          <a:stretch/>
        </p:blipFill>
        <p:spPr>
          <a:xfrm>
            <a:off x="3085145" y="4083097"/>
            <a:ext cx="2852902" cy="1866183"/>
          </a:xfrm>
          <a:prstGeom prst="rect">
            <a:avLst/>
          </a:prstGeom>
        </p:spPr>
      </p:pic>
      <p:pic>
        <p:nvPicPr>
          <p:cNvPr id="10" name="Picture 2" descr="http://mail.biology.lv:8800/webmail/api/download/attachment/biology.lv/uldis.valainis/d7968189-c6e8-4ff5-b2fc-320f1c2a3d99/60614/0-1/Mobitec%20GmbH%20MD-BOX_CB.jpg?version=388180&amp;sid=2867e05f0e93e22f279b1c37271ab8b11b1f05f933fd2bf64306fbfaddbc1f17&amp;mode=vie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6506588" y="1301118"/>
            <a:ext cx="1891818" cy="252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1829" y="4083097"/>
            <a:ext cx="2860651" cy="1874219"/>
          </a:xfrm>
          <a:prstGeom prst="rect">
            <a:avLst/>
          </a:prstGeom>
        </p:spPr>
      </p:pic>
    </p:spTree>
    <p:extLst>
      <p:ext uri="{BB962C8B-B14F-4D97-AF65-F5344CB8AC3E}">
        <p14:creationId xmlns:p14="http://schemas.microsoft.com/office/powerpoint/2010/main" val="53205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Ekoloģijas departaments</a:t>
            </a: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8"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1233"/>
            <a:ext cx="524466" cy="551954"/>
          </a:xfrm>
          <a:prstGeom prst="rect">
            <a:avLst/>
          </a:prstGeom>
          <a:noFill/>
          <a:extLst>
            <a:ext uri="{909E8E84-426E-40DD-AFC4-6F175D3DCCD1}">
              <a14:hiddenFill xmlns:a14="http://schemas.microsoft.com/office/drawing/2010/main">
                <a:solidFill>
                  <a:srgbClr val="FFFFFF"/>
                </a:solidFill>
              </a14:hiddenFill>
            </a:ext>
          </a:extLst>
        </p:spPr>
      </p:pic>
      <p:sp>
        <p:nvSpPr>
          <p:cNvPr id="16" name="Содержимое 2"/>
          <p:cNvSpPr txBox="1">
            <a:spLocks/>
          </p:cNvSpPr>
          <p:nvPr/>
        </p:nvSpPr>
        <p:spPr bwMode="auto">
          <a:xfrm>
            <a:off x="465955" y="3668825"/>
            <a:ext cx="8208912"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la-Latn" sz="1400" dirty="0" smtClean="0">
                <a:solidFill>
                  <a:srgbClr val="002060"/>
                </a:solidFill>
              </a:rPr>
              <a:t>Akvakultūru laboratorija, DU </a:t>
            </a:r>
            <a:r>
              <a:rPr lang="la-Latn" sz="1400" dirty="0">
                <a:solidFill>
                  <a:srgbClr val="002060"/>
                </a:solidFill>
              </a:rPr>
              <a:t>DZTI </a:t>
            </a:r>
            <a:r>
              <a:rPr lang="la-Latn" sz="1400" dirty="0" smtClean="0">
                <a:solidFill>
                  <a:srgbClr val="002060"/>
                </a:solidFill>
              </a:rPr>
              <a:t>Ekoloģijas departaments</a:t>
            </a:r>
            <a:endParaRPr lang="lv-LV" sz="1400" dirty="0">
              <a:solidFill>
                <a:srgbClr val="002060"/>
              </a:solidFill>
            </a:endParaRPr>
          </a:p>
          <a:p>
            <a:pPr algn="ctr" eaLnBrk="1" hangingPunct="1"/>
            <a:endParaRPr lang="ru-RU" sz="1400" dirty="0" smtClean="0">
              <a:solidFill>
                <a:srgbClr val="002060"/>
              </a:solidFill>
            </a:endParaRPr>
          </a:p>
        </p:txBody>
      </p:sp>
      <p:sp>
        <p:nvSpPr>
          <p:cNvPr id="18" name="Содержимое 2"/>
          <p:cNvSpPr txBox="1">
            <a:spLocks/>
          </p:cNvSpPr>
          <p:nvPr/>
        </p:nvSpPr>
        <p:spPr bwMode="auto">
          <a:xfrm>
            <a:off x="499937" y="6381328"/>
            <a:ext cx="8208912" cy="288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la-Latn" sz="1400" dirty="0" smtClean="0">
                <a:solidFill>
                  <a:srgbClr val="002060"/>
                </a:solidFill>
              </a:rPr>
              <a:t>Hidroekoloģijas laboratorija, DU </a:t>
            </a:r>
            <a:r>
              <a:rPr lang="la-Latn" sz="1400" dirty="0">
                <a:solidFill>
                  <a:srgbClr val="002060"/>
                </a:solidFill>
              </a:rPr>
              <a:t>DZTI </a:t>
            </a:r>
            <a:r>
              <a:rPr lang="la-Latn" sz="1400" dirty="0" smtClean="0">
                <a:solidFill>
                  <a:srgbClr val="002060"/>
                </a:solidFill>
              </a:rPr>
              <a:t>Ekoloģijas departaments</a:t>
            </a:r>
            <a:endParaRPr lang="lv-LV" sz="1400" dirty="0">
              <a:solidFill>
                <a:srgbClr val="002060"/>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496" y="1290223"/>
            <a:ext cx="3563448" cy="2378602"/>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970"/>
          <a:stretch/>
        </p:blipFill>
        <p:spPr>
          <a:xfrm>
            <a:off x="4669473" y="3971916"/>
            <a:ext cx="3574935" cy="2409412"/>
          </a:xfrm>
          <a:prstGeom prst="rect">
            <a:avLst/>
          </a:prstGeom>
        </p:spPr>
      </p:pic>
      <p:pic>
        <p:nvPicPr>
          <p:cNvPr id="12" name="Picture 2" descr="http://mail.biology.lv:8800/webmail/api/download/attachment/biology.lv/uldis.valainis/d7968189-c6e8-4ff5-b2fc-320f1c2a3d99/60652/0-5/Dikis_diki_IMG_5372.JPG?version=388345&amp;sid=2867e05f0e93e22f279b1c37271ab8b11b1f05f933fd2bf64306fbfaddbc1f17&amp;mode=vie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666" t="10381" r="1398" b="11105"/>
          <a:stretch/>
        </p:blipFill>
        <p:spPr bwMode="auto">
          <a:xfrm>
            <a:off x="4669473" y="1289965"/>
            <a:ext cx="3574935" cy="2393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mail.biology.lv:8800/webmail/api/download/attachment/biology.lv/uldis.valainis/d7968189-c6e8-4ff5-b2fc-320f1c2a3d99/60652/0-1/respirometrija_20190506_130238.jpg?version=388345&amp;sid=2867e05f0e93e22f279b1c37271ab8b11b1f05f933fd2bf64306fbfaddbc1f17&amp;mode=view"/>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179"/>
          <a:stretch/>
        </p:blipFill>
        <p:spPr bwMode="auto">
          <a:xfrm>
            <a:off x="951496" y="3985634"/>
            <a:ext cx="3557263" cy="239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846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ChangeArrowheads="1"/>
          </p:cNvSpPr>
          <p:nvPr/>
        </p:nvSpPr>
        <p:spPr bwMode="auto">
          <a:xfrm>
            <a:off x="-1" y="260648"/>
            <a:ext cx="9140825" cy="873125"/>
          </a:xfrm>
          <a:prstGeom prst="flowChartProcess">
            <a:avLst/>
          </a:prstGeom>
          <a:solidFill>
            <a:srgbClr val="99CC00"/>
          </a:solidFill>
          <a:ln w="9525">
            <a:noFill/>
            <a:miter lim="800000"/>
            <a:headEnd/>
            <a:tailEnd/>
          </a:ln>
          <a:effectLst/>
        </p:spPr>
        <p:txBody>
          <a:bodyPr anchor="ctr"/>
          <a:lstStyle/>
          <a:p>
            <a:pPr algn="ct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a:t>
            </a:r>
            <a:r>
              <a:rPr lang="la-Latn"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Cambria Math" pitchFamily="18" charset="0"/>
              </a:rPr>
              <a:t>     Ekoloģijas departaments</a:t>
            </a:r>
            <a:endParaRPr lang="lv-LV"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itchFamily="18" charset="0"/>
              <a:sym typeface="MS PGothic" pitchFamily="34" charset="-128"/>
            </a:endParaRPr>
          </a:p>
        </p:txBody>
      </p:sp>
      <p:pic>
        <p:nvPicPr>
          <p:cNvPr id="8" name="Picture 2" descr="http://mail.biology.lv:8800/webmail/api/download/attachment/biology.lv/uldis.valainis/d7968189-c6e8-4ff5-b2fc-320f1c2a3d99/45881/0-1/DU_20111031_V12DU_.png?version=300706&amp;sid=fea94c9ebecc94beee534d61bf9dd043087d072b562ddab1904aa2aecc39dd19&amp;mod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1233"/>
            <a:ext cx="524466" cy="551954"/>
          </a:xfrm>
          <a:prstGeom prst="rect">
            <a:avLst/>
          </a:prstGeom>
          <a:noFill/>
          <a:extLst>
            <a:ext uri="{909E8E84-426E-40DD-AFC4-6F175D3DCCD1}">
              <a14:hiddenFill xmlns:a14="http://schemas.microsoft.com/office/drawing/2010/main">
                <a:solidFill>
                  <a:srgbClr val="FFFFFF"/>
                </a:solidFill>
              </a14:hiddenFill>
            </a:ext>
          </a:extLst>
        </p:spPr>
      </p:pic>
      <p:sp>
        <p:nvSpPr>
          <p:cNvPr id="16" name="Содержимое 2"/>
          <p:cNvSpPr txBox="1">
            <a:spLocks/>
          </p:cNvSpPr>
          <p:nvPr/>
        </p:nvSpPr>
        <p:spPr bwMode="auto">
          <a:xfrm>
            <a:off x="465955" y="3668825"/>
            <a:ext cx="8208912"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la-Latn" sz="1400" dirty="0" smtClean="0">
                <a:solidFill>
                  <a:srgbClr val="002060"/>
                </a:solidFill>
              </a:rPr>
              <a:t>Parazitoloģijas laboratorija, DU </a:t>
            </a:r>
            <a:r>
              <a:rPr lang="la-Latn" sz="1400" dirty="0">
                <a:solidFill>
                  <a:srgbClr val="002060"/>
                </a:solidFill>
              </a:rPr>
              <a:t>DZTI </a:t>
            </a:r>
            <a:r>
              <a:rPr lang="la-Latn" sz="1400" dirty="0" smtClean="0">
                <a:solidFill>
                  <a:srgbClr val="002060"/>
                </a:solidFill>
              </a:rPr>
              <a:t>Ekoloģijas departaments</a:t>
            </a:r>
            <a:endParaRPr lang="lv-LV" sz="1400" dirty="0">
              <a:solidFill>
                <a:srgbClr val="002060"/>
              </a:solidFill>
            </a:endParaRPr>
          </a:p>
          <a:p>
            <a:pPr algn="ctr" eaLnBrk="1" hangingPunct="1"/>
            <a:endParaRPr lang="ru-RU" sz="1400" dirty="0" smtClean="0">
              <a:solidFill>
                <a:srgbClr val="00206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496" y="1266423"/>
            <a:ext cx="3563448" cy="237860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6051" y="1266422"/>
            <a:ext cx="3563447" cy="2378601"/>
          </a:xfrm>
          <a:prstGeom prst="rect">
            <a:avLst/>
          </a:prstGeom>
        </p:spPr>
      </p:pic>
      <p:sp>
        <p:nvSpPr>
          <p:cNvPr id="10" name="Содержимое 2"/>
          <p:cNvSpPr txBox="1">
            <a:spLocks/>
          </p:cNvSpPr>
          <p:nvPr/>
        </p:nvSpPr>
        <p:spPr bwMode="auto">
          <a:xfrm>
            <a:off x="465955" y="6397949"/>
            <a:ext cx="8208912"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la-Latn" sz="1400" dirty="0" smtClean="0">
                <a:solidFill>
                  <a:srgbClr val="002060"/>
                </a:solidFill>
              </a:rPr>
              <a:t>Molekulārās bioloģijas un ģenētikas laboratorija, DU </a:t>
            </a:r>
            <a:r>
              <a:rPr lang="la-Latn" sz="1400" dirty="0">
                <a:solidFill>
                  <a:srgbClr val="002060"/>
                </a:solidFill>
              </a:rPr>
              <a:t>DZTI </a:t>
            </a:r>
            <a:r>
              <a:rPr lang="la-Latn" sz="1400" dirty="0" smtClean="0">
                <a:solidFill>
                  <a:srgbClr val="002060"/>
                </a:solidFill>
              </a:rPr>
              <a:t>Ekoloģijas departaments</a:t>
            </a:r>
            <a:endParaRPr lang="lv-LV" sz="1400" dirty="0">
              <a:solidFill>
                <a:srgbClr val="002060"/>
              </a:solidFill>
            </a:endParaRPr>
          </a:p>
          <a:p>
            <a:pPr algn="ctr" eaLnBrk="1" hangingPunct="1"/>
            <a:endParaRPr lang="ru-RU" sz="1400" dirty="0" smtClean="0">
              <a:solidFill>
                <a:srgbClr val="002060"/>
              </a:solidFil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496" y="4002981"/>
            <a:ext cx="3563448" cy="237834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658" y="4002980"/>
            <a:ext cx="3563067" cy="2378347"/>
          </a:xfrm>
          <a:prstGeom prst="rect">
            <a:avLst/>
          </a:prstGeom>
        </p:spPr>
      </p:pic>
    </p:spTree>
    <p:extLst>
      <p:ext uri="{BB962C8B-B14F-4D97-AF65-F5344CB8AC3E}">
        <p14:creationId xmlns:p14="http://schemas.microsoft.com/office/powerpoint/2010/main" val="2030259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10687</TotalTime>
  <Words>616</Words>
  <Application>Microsoft Office PowerPoint</Application>
  <PresentationFormat>On-screen Show (4:3)</PresentationFormat>
  <Paragraphs>119</Paragraphs>
  <Slides>39</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MS PGothic</vt:lpstr>
      <vt:lpstr>宋体</vt:lpstr>
      <vt:lpstr>Arial</vt:lpstr>
      <vt:lpstr>Calibri</vt:lpstr>
      <vt:lpstr>Cambria Math</vt:lpstr>
      <vt:lpstr>Times New Roman</vt:lpstr>
      <vt:lpstr>Wingdings</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Daugavpils Universitвte</dc:title>
  <dc:creator>eXPerience</dc:creator>
  <cp:lastModifiedBy>HP Inc.</cp:lastModifiedBy>
  <cp:revision>448</cp:revision>
  <dcterms:created xsi:type="dcterms:W3CDTF">2013-04-24T21:43:55Z</dcterms:created>
  <dcterms:modified xsi:type="dcterms:W3CDTF">2020-12-14T11:55:37Z</dcterms:modified>
</cp:coreProperties>
</file>