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89" r:id="rId3"/>
    <p:sldId id="291" r:id="rId4"/>
    <p:sldId id="290" r:id="rId5"/>
    <p:sldId id="293" r:id="rId6"/>
    <p:sldId id="292" r:id="rId7"/>
    <p:sldId id="297" r:id="rId8"/>
    <p:sldId id="298" r:id="rId9"/>
    <p:sldId id="300" r:id="rId10"/>
    <p:sldId id="281" r:id="rId11"/>
    <p:sldId id="301" r:id="rId12"/>
    <p:sldId id="294" r:id="rId13"/>
    <p:sldId id="295" r:id="rId14"/>
    <p:sldId id="282" r:id="rId15"/>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monds Šēnhofs" initials="RŠ"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268" autoAdjust="0"/>
  </p:normalViewPr>
  <p:slideViewPr>
    <p:cSldViewPr snapToGrid="0">
      <p:cViewPr varScale="1">
        <p:scale>
          <a:sx n="80" d="100"/>
          <a:sy n="80" d="100"/>
        </p:scale>
        <p:origin x="80" y="196"/>
      </p:cViewPr>
      <p:guideLst/>
    </p:cSldViewPr>
  </p:slideViewPr>
  <p:notesTextViewPr>
    <p:cViewPr>
      <p:scale>
        <a:sx n="1" d="1"/>
        <a:sy n="1" d="1"/>
      </p:scale>
      <p:origin x="0" y="0"/>
    </p:cViewPr>
  </p:notesTextViewPr>
  <p:sorterViewPr>
    <p:cViewPr>
      <p:scale>
        <a:sx n="75" d="100"/>
        <a:sy n="75" d="100"/>
      </p:scale>
      <p:origin x="0" y="-734"/>
    </p:cViewPr>
  </p:sorterViewPr>
  <p:notesViewPr>
    <p:cSldViewPr snapToGrid="0">
      <p:cViewPr varScale="1">
        <p:scale>
          <a:sx n="60" d="100"/>
          <a:sy n="60"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F:\SILVA\Documents\ma&#291;istra_darbs-2015-05-08\ma&#291;istra%20darbs\DATI\Arim_papeles_gadsk_analize_papildin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nan\Documents\Silava\papeles_BD\papeles_BD_atteli_prez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8269588050955"/>
          <c:y val="6.9173784363181015E-2"/>
          <c:w val="0.69633106655375443"/>
          <c:h val="0.77010207197112912"/>
        </c:manualLayout>
      </c:layout>
      <c:lineChart>
        <c:grouping val="standard"/>
        <c:varyColors val="0"/>
        <c:ser>
          <c:idx val="0"/>
          <c:order val="0"/>
          <c:tx>
            <c:strRef>
              <c:f>'videejie (2)'!$AS$1</c:f>
              <c:strCache>
                <c:ptCount val="1"/>
                <c:pt idx="0">
                  <c:v>P14</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(2)'!$AS$2:$AS$66</c:f>
              <c:numCache>
                <c:formatCode>0.00</c:formatCode>
                <c:ptCount val="65"/>
                <c:pt idx="0">
                  <c:v>0.27</c:v>
                </c:pt>
                <c:pt idx="1">
                  <c:v>2.5</c:v>
                </c:pt>
                <c:pt idx="2">
                  <c:v>3.9049999999999998</c:v>
                </c:pt>
                <c:pt idx="3">
                  <c:v>5.15</c:v>
                </c:pt>
                <c:pt idx="4">
                  <c:v>7.52</c:v>
                </c:pt>
                <c:pt idx="5">
                  <c:v>5.89</c:v>
                </c:pt>
                <c:pt idx="6">
                  <c:v>6.13</c:v>
                </c:pt>
                <c:pt idx="7">
                  <c:v>6.33</c:v>
                </c:pt>
                <c:pt idx="8">
                  <c:v>6.5949999999999998</c:v>
                </c:pt>
                <c:pt idx="9">
                  <c:v>2.76</c:v>
                </c:pt>
                <c:pt idx="10">
                  <c:v>2.0499999999999998</c:v>
                </c:pt>
                <c:pt idx="11">
                  <c:v>4.37</c:v>
                </c:pt>
                <c:pt idx="12">
                  <c:v>2.9750000000000001</c:v>
                </c:pt>
                <c:pt idx="13">
                  <c:v>3.11</c:v>
                </c:pt>
                <c:pt idx="14">
                  <c:v>3.8849999999999998</c:v>
                </c:pt>
                <c:pt idx="15">
                  <c:v>1.9550000000000001</c:v>
                </c:pt>
                <c:pt idx="16">
                  <c:v>2.5449999999999999</c:v>
                </c:pt>
                <c:pt idx="17">
                  <c:v>2.4350000000000001</c:v>
                </c:pt>
                <c:pt idx="18">
                  <c:v>2.2349999999999999</c:v>
                </c:pt>
                <c:pt idx="19">
                  <c:v>1.9850000000000001</c:v>
                </c:pt>
                <c:pt idx="20">
                  <c:v>1.635</c:v>
                </c:pt>
                <c:pt idx="21">
                  <c:v>2.6549999999999998</c:v>
                </c:pt>
                <c:pt idx="22">
                  <c:v>2.2749999999999999</c:v>
                </c:pt>
                <c:pt idx="23">
                  <c:v>2</c:v>
                </c:pt>
                <c:pt idx="24">
                  <c:v>1.595</c:v>
                </c:pt>
                <c:pt idx="25">
                  <c:v>1.38</c:v>
                </c:pt>
                <c:pt idx="26">
                  <c:v>1.395</c:v>
                </c:pt>
                <c:pt idx="27">
                  <c:v>2.1</c:v>
                </c:pt>
                <c:pt idx="28">
                  <c:v>1.165</c:v>
                </c:pt>
                <c:pt idx="29">
                  <c:v>1.5049999999999999</c:v>
                </c:pt>
                <c:pt idx="30">
                  <c:v>1.68</c:v>
                </c:pt>
                <c:pt idx="31">
                  <c:v>2.33</c:v>
                </c:pt>
                <c:pt idx="32">
                  <c:v>1.69</c:v>
                </c:pt>
                <c:pt idx="33">
                  <c:v>1.4650000000000001</c:v>
                </c:pt>
                <c:pt idx="34">
                  <c:v>1.69</c:v>
                </c:pt>
                <c:pt idx="35">
                  <c:v>1.5349999999999999</c:v>
                </c:pt>
                <c:pt idx="36">
                  <c:v>1.105</c:v>
                </c:pt>
                <c:pt idx="37">
                  <c:v>1.865</c:v>
                </c:pt>
                <c:pt idx="38">
                  <c:v>2.0550000000000002</c:v>
                </c:pt>
                <c:pt idx="39">
                  <c:v>1.8</c:v>
                </c:pt>
                <c:pt idx="40">
                  <c:v>0.93500000000000005</c:v>
                </c:pt>
                <c:pt idx="41">
                  <c:v>0.54500000000000004</c:v>
                </c:pt>
                <c:pt idx="42">
                  <c:v>1.34</c:v>
                </c:pt>
                <c:pt idx="43">
                  <c:v>1.02</c:v>
                </c:pt>
                <c:pt idx="44">
                  <c:v>3.5649999999999999</c:v>
                </c:pt>
                <c:pt idx="45">
                  <c:v>3.0550000000000002</c:v>
                </c:pt>
                <c:pt idx="46">
                  <c:v>0.9</c:v>
                </c:pt>
                <c:pt idx="47">
                  <c:v>1.29</c:v>
                </c:pt>
                <c:pt idx="48">
                  <c:v>0.42499999999999999</c:v>
                </c:pt>
                <c:pt idx="49">
                  <c:v>0.64</c:v>
                </c:pt>
                <c:pt idx="50">
                  <c:v>0.69499999999999995</c:v>
                </c:pt>
                <c:pt idx="51">
                  <c:v>0.315</c:v>
                </c:pt>
                <c:pt idx="52">
                  <c:v>0.43</c:v>
                </c:pt>
                <c:pt idx="53">
                  <c:v>0.14000000000000001</c:v>
                </c:pt>
                <c:pt idx="54">
                  <c:v>0.115</c:v>
                </c:pt>
                <c:pt idx="55">
                  <c:v>8.5000000000000006E-2</c:v>
                </c:pt>
                <c:pt idx="56">
                  <c:v>0.1</c:v>
                </c:pt>
                <c:pt idx="57">
                  <c:v>0.14499999999999999</c:v>
                </c:pt>
                <c:pt idx="58">
                  <c:v>0.49</c:v>
                </c:pt>
                <c:pt idx="59">
                  <c:v>0.21</c:v>
                </c:pt>
                <c:pt idx="60">
                  <c:v>0.105</c:v>
                </c:pt>
                <c:pt idx="61">
                  <c:v>0.15</c:v>
                </c:pt>
                <c:pt idx="62">
                  <c:v>0.41499999999999998</c:v>
                </c:pt>
                <c:pt idx="63">
                  <c:v>0</c:v>
                </c:pt>
                <c:pt idx="64">
                  <c:v>0</c:v>
                </c:pt>
              </c:numCache>
            </c:numRef>
          </c:val>
          <c:smooth val="0"/>
          <c:extLst>
            <c:ext xmlns:c16="http://schemas.microsoft.com/office/drawing/2014/chart" uri="{C3380CC4-5D6E-409C-BE32-E72D297353CC}">
              <c16:uniqueId val="{00000000-183E-44D1-9595-8E8B93FB439D}"/>
            </c:ext>
          </c:extLst>
        </c:ser>
        <c:ser>
          <c:idx val="1"/>
          <c:order val="1"/>
          <c:tx>
            <c:strRef>
              <c:f>'videejie (2)'!$AT$1</c:f>
              <c:strCache>
                <c:ptCount val="1"/>
                <c:pt idx="0">
                  <c:v>P16</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(2)'!$AT$2:$AT$66</c:f>
              <c:numCache>
                <c:formatCode>General</c:formatCode>
                <c:ptCount val="65"/>
                <c:pt idx="6" formatCode="0.00">
                  <c:v>3.7</c:v>
                </c:pt>
                <c:pt idx="7" formatCode="0.00">
                  <c:v>5.0199999999999996</c:v>
                </c:pt>
                <c:pt idx="8" formatCode="0.00">
                  <c:v>6.45</c:v>
                </c:pt>
                <c:pt idx="9" formatCode="0.00">
                  <c:v>8</c:v>
                </c:pt>
                <c:pt idx="10" formatCode="0.00">
                  <c:v>5.7549999999999999</c:v>
                </c:pt>
                <c:pt idx="11" formatCode="0.00">
                  <c:v>8.86</c:v>
                </c:pt>
                <c:pt idx="12" formatCode="0.00">
                  <c:v>8.0850000000000009</c:v>
                </c:pt>
                <c:pt idx="13" formatCode="0.00">
                  <c:v>6.43</c:v>
                </c:pt>
                <c:pt idx="14" formatCode="0.00">
                  <c:v>8.5850000000000009</c:v>
                </c:pt>
                <c:pt idx="15" formatCode="0.00">
                  <c:v>6.2050000000000001</c:v>
                </c:pt>
                <c:pt idx="16" formatCode="0.00">
                  <c:v>4.5250000000000004</c:v>
                </c:pt>
                <c:pt idx="17" formatCode="0.00">
                  <c:v>6.7750000000000004</c:v>
                </c:pt>
                <c:pt idx="18" formatCode="0.00">
                  <c:v>6.31</c:v>
                </c:pt>
                <c:pt idx="19" formatCode="0.00">
                  <c:v>2.665</c:v>
                </c:pt>
                <c:pt idx="20" formatCode="0.00">
                  <c:v>4.0750000000000002</c:v>
                </c:pt>
                <c:pt idx="21" formatCode="0.00">
                  <c:v>5.3250000000000002</c:v>
                </c:pt>
                <c:pt idx="22" formatCode="0.00">
                  <c:v>5.8550000000000004</c:v>
                </c:pt>
                <c:pt idx="23" formatCode="0.00">
                  <c:v>4.1950000000000003</c:v>
                </c:pt>
                <c:pt idx="24" formatCode="0.00">
                  <c:v>1.375</c:v>
                </c:pt>
                <c:pt idx="25" formatCode="0.00">
                  <c:v>2.79</c:v>
                </c:pt>
                <c:pt idx="26" formatCode="0.00">
                  <c:v>3.9849999999999999</c:v>
                </c:pt>
                <c:pt idx="27" formatCode="0.00">
                  <c:v>3.85</c:v>
                </c:pt>
                <c:pt idx="28" formatCode="0.00">
                  <c:v>3.2450000000000001</c:v>
                </c:pt>
                <c:pt idx="29" formatCode="0.00">
                  <c:v>2.2450000000000001</c:v>
                </c:pt>
                <c:pt idx="30" formatCode="0.00">
                  <c:v>3.84</c:v>
                </c:pt>
                <c:pt idx="31" formatCode="0.00">
                  <c:v>3.2749999999999999</c:v>
                </c:pt>
                <c:pt idx="32" formatCode="0.00">
                  <c:v>2.92</c:v>
                </c:pt>
                <c:pt idx="33" formatCode="0.00">
                  <c:v>3.6949999999999998</c:v>
                </c:pt>
                <c:pt idx="34" formatCode="0.00">
                  <c:v>4.5599999999999996</c:v>
                </c:pt>
                <c:pt idx="35" formatCode="0.00">
                  <c:v>2.85</c:v>
                </c:pt>
                <c:pt idx="36" formatCode="0.00">
                  <c:v>1.65</c:v>
                </c:pt>
                <c:pt idx="37" formatCode="0.00">
                  <c:v>1.92</c:v>
                </c:pt>
                <c:pt idx="38" formatCode="0.00">
                  <c:v>1.6850000000000001</c:v>
                </c:pt>
                <c:pt idx="39" formatCode="0.00">
                  <c:v>2.52</c:v>
                </c:pt>
                <c:pt idx="40" formatCode="0.00">
                  <c:v>0.83499999999999996</c:v>
                </c:pt>
                <c:pt idx="41" formatCode="0.00">
                  <c:v>0.63500000000000001</c:v>
                </c:pt>
                <c:pt idx="42" formatCode="0.00">
                  <c:v>1.96</c:v>
                </c:pt>
                <c:pt idx="43" formatCode="0.00">
                  <c:v>1.25</c:v>
                </c:pt>
                <c:pt idx="44" formatCode="0.00">
                  <c:v>3.17</c:v>
                </c:pt>
                <c:pt idx="45" formatCode="0.00">
                  <c:v>2.5249999999999999</c:v>
                </c:pt>
                <c:pt idx="46" formatCode="0.00">
                  <c:v>0.96</c:v>
                </c:pt>
                <c:pt idx="47" formatCode="0.00">
                  <c:v>2.1850000000000001</c:v>
                </c:pt>
                <c:pt idx="48" formatCode="0.00">
                  <c:v>0.77500000000000002</c:v>
                </c:pt>
                <c:pt idx="49" formatCode="0.00">
                  <c:v>1.93</c:v>
                </c:pt>
                <c:pt idx="50" formatCode="0.00">
                  <c:v>1.145</c:v>
                </c:pt>
                <c:pt idx="51" formatCode="0.00">
                  <c:v>1.59</c:v>
                </c:pt>
                <c:pt idx="52" formatCode="0.00">
                  <c:v>1.375</c:v>
                </c:pt>
                <c:pt idx="53" formatCode="0.00">
                  <c:v>1.5649999999999999</c:v>
                </c:pt>
                <c:pt idx="54" formatCode="0.00">
                  <c:v>1.21</c:v>
                </c:pt>
                <c:pt idx="55" formatCode="0.00">
                  <c:v>1.88</c:v>
                </c:pt>
                <c:pt idx="56" formatCode="0.00">
                  <c:v>1.8</c:v>
                </c:pt>
                <c:pt idx="57" formatCode="0.00">
                  <c:v>1.875</c:v>
                </c:pt>
                <c:pt idx="58" formatCode="0.00">
                  <c:v>1.05</c:v>
                </c:pt>
                <c:pt idx="59" formatCode="0.00">
                  <c:v>2.4350000000000001</c:v>
                </c:pt>
                <c:pt idx="60" formatCode="0.00">
                  <c:v>2.1349999999999998</c:v>
                </c:pt>
                <c:pt idx="61" formatCode="0.00">
                  <c:v>1.605</c:v>
                </c:pt>
                <c:pt idx="62" formatCode="0.00">
                  <c:v>1.115</c:v>
                </c:pt>
                <c:pt idx="63" formatCode="0.00">
                  <c:v>1.9550000000000001</c:v>
                </c:pt>
                <c:pt idx="64" formatCode="0.00">
                  <c:v>2.1850000000000001</c:v>
                </c:pt>
              </c:numCache>
            </c:numRef>
          </c:val>
          <c:smooth val="0"/>
          <c:extLst>
            <c:ext xmlns:c16="http://schemas.microsoft.com/office/drawing/2014/chart" uri="{C3380CC4-5D6E-409C-BE32-E72D297353CC}">
              <c16:uniqueId val="{00000001-183E-44D1-9595-8E8B93FB439D}"/>
            </c:ext>
          </c:extLst>
        </c:ser>
        <c:ser>
          <c:idx val="2"/>
          <c:order val="2"/>
          <c:tx>
            <c:strRef>
              <c:f>'videejie (2)'!$AU$1</c:f>
              <c:strCache>
                <c:ptCount val="1"/>
                <c:pt idx="0">
                  <c:v>P17</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(2)'!$AU$2:$AU$66</c:f>
              <c:numCache>
                <c:formatCode>General</c:formatCode>
                <c:ptCount val="65"/>
                <c:pt idx="6" formatCode="0.00">
                  <c:v>2.4950000000000001</c:v>
                </c:pt>
                <c:pt idx="7" formatCode="0.00">
                  <c:v>3.9550000000000001</c:v>
                </c:pt>
                <c:pt idx="8" formatCode="0.00">
                  <c:v>6.12</c:v>
                </c:pt>
                <c:pt idx="9" formatCode="0.00">
                  <c:v>10.305</c:v>
                </c:pt>
                <c:pt idx="10" formatCode="0.00">
                  <c:v>8.4250000000000007</c:v>
                </c:pt>
                <c:pt idx="11" formatCode="0.00">
                  <c:v>9.1150000000000002</c:v>
                </c:pt>
                <c:pt idx="12" formatCode="0.00">
                  <c:v>7.7350000000000003</c:v>
                </c:pt>
                <c:pt idx="13" formatCode="0.00">
                  <c:v>7.3550000000000004</c:v>
                </c:pt>
                <c:pt idx="14" formatCode="0.00">
                  <c:v>8.3450000000000006</c:v>
                </c:pt>
                <c:pt idx="15" formatCode="0.00">
                  <c:v>7.1849999999999996</c:v>
                </c:pt>
                <c:pt idx="16" formatCode="0.00">
                  <c:v>6.28</c:v>
                </c:pt>
                <c:pt idx="17" formatCode="0.00">
                  <c:v>7.05</c:v>
                </c:pt>
                <c:pt idx="18" formatCode="0.00">
                  <c:v>7.2249999999999996</c:v>
                </c:pt>
                <c:pt idx="19" formatCode="0.00">
                  <c:v>3.9</c:v>
                </c:pt>
                <c:pt idx="20" formatCode="0.00">
                  <c:v>4.0949999999999998</c:v>
                </c:pt>
                <c:pt idx="21" formatCode="0.00">
                  <c:v>5.4450000000000003</c:v>
                </c:pt>
                <c:pt idx="22" formatCode="0.00">
                  <c:v>5.7</c:v>
                </c:pt>
                <c:pt idx="23" formatCode="0.00">
                  <c:v>4.53</c:v>
                </c:pt>
                <c:pt idx="24" formatCode="0.00">
                  <c:v>3.8050000000000002</c:v>
                </c:pt>
                <c:pt idx="25" formatCode="0.00">
                  <c:v>5.47</c:v>
                </c:pt>
                <c:pt idx="26" formatCode="0.00">
                  <c:v>4.0999999999999996</c:v>
                </c:pt>
                <c:pt idx="27" formatCode="0.00">
                  <c:v>3.69</c:v>
                </c:pt>
                <c:pt idx="28" formatCode="0.00">
                  <c:v>4.5549999999999997</c:v>
                </c:pt>
                <c:pt idx="29" formatCode="0.00">
                  <c:v>3.8450000000000002</c:v>
                </c:pt>
                <c:pt idx="30" formatCode="0.00">
                  <c:v>5.14</c:v>
                </c:pt>
                <c:pt idx="31" formatCode="0.00">
                  <c:v>3.6949999999999998</c:v>
                </c:pt>
                <c:pt idx="32" formatCode="0.00">
                  <c:v>3.59</c:v>
                </c:pt>
                <c:pt idx="33" formatCode="0.00">
                  <c:v>2.19</c:v>
                </c:pt>
                <c:pt idx="34" formatCode="0.00">
                  <c:v>2.1150000000000002</c:v>
                </c:pt>
                <c:pt idx="35" formatCode="0.00">
                  <c:v>3.71</c:v>
                </c:pt>
                <c:pt idx="36" formatCode="0.00">
                  <c:v>0.8</c:v>
                </c:pt>
                <c:pt idx="37" formatCode="0.00">
                  <c:v>1.56</c:v>
                </c:pt>
                <c:pt idx="38" formatCode="0.00">
                  <c:v>2.585</c:v>
                </c:pt>
                <c:pt idx="39" formatCode="0.00">
                  <c:v>2.8450000000000002</c:v>
                </c:pt>
                <c:pt idx="40" formatCode="0.00">
                  <c:v>0.8</c:v>
                </c:pt>
                <c:pt idx="41" formatCode="0.00">
                  <c:v>1.5449999999999999</c:v>
                </c:pt>
                <c:pt idx="42" formatCode="0.00">
                  <c:v>2.0550000000000002</c:v>
                </c:pt>
                <c:pt idx="43" formatCode="0.00">
                  <c:v>2.41</c:v>
                </c:pt>
                <c:pt idx="44" formatCode="0.00">
                  <c:v>3.64</c:v>
                </c:pt>
                <c:pt idx="45" formatCode="0.00">
                  <c:v>2.7</c:v>
                </c:pt>
                <c:pt idx="46" formatCode="0.00">
                  <c:v>1.605</c:v>
                </c:pt>
                <c:pt idx="47" formatCode="0.00">
                  <c:v>1.98</c:v>
                </c:pt>
                <c:pt idx="48" formatCode="0.00">
                  <c:v>1.45</c:v>
                </c:pt>
                <c:pt idx="49" formatCode="0.00">
                  <c:v>2.25</c:v>
                </c:pt>
                <c:pt idx="50" formatCode="0.00">
                  <c:v>1.4</c:v>
                </c:pt>
                <c:pt idx="51" formatCode="0.00">
                  <c:v>1.835</c:v>
                </c:pt>
                <c:pt idx="52" formatCode="0.00">
                  <c:v>2.4300000000000002</c:v>
                </c:pt>
                <c:pt idx="53" formatCode="0.00">
                  <c:v>1.26</c:v>
                </c:pt>
                <c:pt idx="54" formatCode="0.00">
                  <c:v>1.1200000000000001</c:v>
                </c:pt>
                <c:pt idx="55" formatCode="0.00">
                  <c:v>1.105</c:v>
                </c:pt>
                <c:pt idx="56" formatCode="0.00">
                  <c:v>1.4650000000000001</c:v>
                </c:pt>
                <c:pt idx="57" formatCode="0.00">
                  <c:v>1.5649999999999999</c:v>
                </c:pt>
                <c:pt idx="58" formatCode="0.00">
                  <c:v>1.87</c:v>
                </c:pt>
                <c:pt idx="59" formatCode="0.00">
                  <c:v>3.665</c:v>
                </c:pt>
                <c:pt idx="60" formatCode="0.00">
                  <c:v>5.1849999999999996</c:v>
                </c:pt>
                <c:pt idx="61" formatCode="0.00">
                  <c:v>2.88</c:v>
                </c:pt>
                <c:pt idx="62" formatCode="0.00">
                  <c:v>3.54</c:v>
                </c:pt>
                <c:pt idx="63" formatCode="0.00">
                  <c:v>3.63</c:v>
                </c:pt>
                <c:pt idx="64" formatCode="0.00">
                  <c:v>2.4350000000000001</c:v>
                </c:pt>
              </c:numCache>
            </c:numRef>
          </c:val>
          <c:smooth val="0"/>
          <c:extLst>
            <c:ext xmlns:c16="http://schemas.microsoft.com/office/drawing/2014/chart" uri="{C3380CC4-5D6E-409C-BE32-E72D297353CC}">
              <c16:uniqueId val="{00000002-183E-44D1-9595-8E8B93FB439D}"/>
            </c:ext>
          </c:extLst>
        </c:ser>
        <c:ser>
          <c:idx val="3"/>
          <c:order val="3"/>
          <c:tx>
            <c:strRef>
              <c:f>'videejie (2)'!$AV$1</c:f>
              <c:strCache>
                <c:ptCount val="1"/>
                <c:pt idx="0">
                  <c:v>P18</c:v>
                </c:pt>
              </c:strCache>
            </c:strRef>
          </c:tx>
          <c:spPr>
            <a:ln>
              <a:solidFill>
                <a:schemeClr val="bg1">
                  <a:lumMod val="75000"/>
                </a:scheme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(2)'!$AV$2:$AV$66</c:f>
              <c:numCache>
                <c:formatCode>General</c:formatCode>
                <c:ptCount val="65"/>
                <c:pt idx="5" formatCode="0.00">
                  <c:v>1.57</c:v>
                </c:pt>
                <c:pt idx="6" formatCode="0.00">
                  <c:v>3.68</c:v>
                </c:pt>
                <c:pt idx="7" formatCode="0.00">
                  <c:v>6.0250000000000004</c:v>
                </c:pt>
                <c:pt idx="8" formatCode="0.00">
                  <c:v>6.335</c:v>
                </c:pt>
                <c:pt idx="9" formatCode="0.00">
                  <c:v>8.7349999999999994</c:v>
                </c:pt>
                <c:pt idx="10" formatCode="0.00">
                  <c:v>11.73</c:v>
                </c:pt>
                <c:pt idx="11" formatCode="0.00">
                  <c:v>13.925000000000001</c:v>
                </c:pt>
                <c:pt idx="12" formatCode="0.00">
                  <c:v>7.6449999999999996</c:v>
                </c:pt>
                <c:pt idx="13" formatCode="0.00">
                  <c:v>4.1950000000000003</c:v>
                </c:pt>
                <c:pt idx="14" formatCode="0.00">
                  <c:v>6</c:v>
                </c:pt>
                <c:pt idx="15" formatCode="0.00">
                  <c:v>4.0949999999999998</c:v>
                </c:pt>
                <c:pt idx="16" formatCode="0.00">
                  <c:v>4.2300000000000004</c:v>
                </c:pt>
                <c:pt idx="17" formatCode="0.00">
                  <c:v>2.355</c:v>
                </c:pt>
                <c:pt idx="18" formatCode="0.00">
                  <c:v>2.89</c:v>
                </c:pt>
                <c:pt idx="19" formatCode="0.00">
                  <c:v>1.87</c:v>
                </c:pt>
                <c:pt idx="20" formatCode="0.00">
                  <c:v>2.1800000000000002</c:v>
                </c:pt>
                <c:pt idx="21" formatCode="0.00">
                  <c:v>4.16</c:v>
                </c:pt>
                <c:pt idx="22" formatCode="0.00">
                  <c:v>2.2149999999999999</c:v>
                </c:pt>
                <c:pt idx="23" formatCode="0.00">
                  <c:v>2.2599999999999998</c:v>
                </c:pt>
                <c:pt idx="24" formatCode="0.00">
                  <c:v>0.98</c:v>
                </c:pt>
                <c:pt idx="25" formatCode="0.00">
                  <c:v>1.8049999999999999</c:v>
                </c:pt>
                <c:pt idx="26" formatCode="0.00">
                  <c:v>1.6850000000000001</c:v>
                </c:pt>
                <c:pt idx="27" formatCode="0.00">
                  <c:v>2.58</c:v>
                </c:pt>
                <c:pt idx="28" formatCode="0.00">
                  <c:v>3.81</c:v>
                </c:pt>
                <c:pt idx="29" formatCode="0.00">
                  <c:v>2.54</c:v>
                </c:pt>
                <c:pt idx="30" formatCode="0.00">
                  <c:v>3.5249999999999999</c:v>
                </c:pt>
                <c:pt idx="31" formatCode="0.00">
                  <c:v>1.9850000000000001</c:v>
                </c:pt>
                <c:pt idx="32" formatCode="0.00">
                  <c:v>2.58</c:v>
                </c:pt>
                <c:pt idx="33" formatCode="0.00">
                  <c:v>2.35</c:v>
                </c:pt>
                <c:pt idx="34" formatCode="0.00">
                  <c:v>3.51</c:v>
                </c:pt>
                <c:pt idx="35" formatCode="0.00">
                  <c:v>3.5150000000000001</c:v>
                </c:pt>
                <c:pt idx="36" formatCode="0.00">
                  <c:v>1.665</c:v>
                </c:pt>
                <c:pt idx="37" formatCode="0.00">
                  <c:v>1.7250000000000001</c:v>
                </c:pt>
                <c:pt idx="38" formatCode="0.00">
                  <c:v>1.99</c:v>
                </c:pt>
                <c:pt idx="39" formatCode="0.00">
                  <c:v>3.73</c:v>
                </c:pt>
                <c:pt idx="40" formatCode="0.00">
                  <c:v>0.91500000000000004</c:v>
                </c:pt>
                <c:pt idx="41" formatCode="0.00">
                  <c:v>3.0449999999999999</c:v>
                </c:pt>
                <c:pt idx="42" formatCode="0.00">
                  <c:v>2.1949999999999998</c:v>
                </c:pt>
                <c:pt idx="43" formatCode="0.00">
                  <c:v>1.6</c:v>
                </c:pt>
                <c:pt idx="44" formatCode="0.00">
                  <c:v>3.4550000000000001</c:v>
                </c:pt>
                <c:pt idx="45" formatCode="0.00">
                  <c:v>2.4350000000000001</c:v>
                </c:pt>
                <c:pt idx="46" formatCode="0.00">
                  <c:v>0.93500000000000005</c:v>
                </c:pt>
                <c:pt idx="47" formatCode="0.00">
                  <c:v>2.4350000000000001</c:v>
                </c:pt>
                <c:pt idx="48" formatCode="0.00">
                  <c:v>2.5150000000000001</c:v>
                </c:pt>
                <c:pt idx="49" formatCode="0.00">
                  <c:v>3.26</c:v>
                </c:pt>
                <c:pt idx="50" formatCode="0.00">
                  <c:v>1.9</c:v>
                </c:pt>
                <c:pt idx="51" formatCode="0.00">
                  <c:v>1.905</c:v>
                </c:pt>
                <c:pt idx="52" formatCode="0.00">
                  <c:v>3.2149999999999999</c:v>
                </c:pt>
                <c:pt idx="53" formatCode="0.00">
                  <c:v>1.7849999999999999</c:v>
                </c:pt>
                <c:pt idx="54" formatCode="0.00">
                  <c:v>2.1800000000000002</c:v>
                </c:pt>
                <c:pt idx="55" formatCode="0.00">
                  <c:v>2.7850000000000001</c:v>
                </c:pt>
                <c:pt idx="56" formatCode="0.00">
                  <c:v>2.2599999999999998</c:v>
                </c:pt>
                <c:pt idx="57" formatCode="0.00">
                  <c:v>2.3650000000000002</c:v>
                </c:pt>
                <c:pt idx="58" formatCode="0.00">
                  <c:v>3.22</c:v>
                </c:pt>
                <c:pt idx="59" formatCode="0.00">
                  <c:v>4.1749999999999998</c:v>
                </c:pt>
                <c:pt idx="60" formatCode="0.00">
                  <c:v>4.6849999999999996</c:v>
                </c:pt>
                <c:pt idx="61" formatCode="0.00">
                  <c:v>2.4550000000000001</c:v>
                </c:pt>
                <c:pt idx="62" formatCode="0.00">
                  <c:v>1.99</c:v>
                </c:pt>
                <c:pt idx="63" formatCode="0.00">
                  <c:v>3.0449999999999999</c:v>
                </c:pt>
                <c:pt idx="64" formatCode="0.00">
                  <c:v>2.1749999999999998</c:v>
                </c:pt>
              </c:numCache>
            </c:numRef>
          </c:val>
          <c:smooth val="0"/>
          <c:extLst>
            <c:ext xmlns:c16="http://schemas.microsoft.com/office/drawing/2014/chart" uri="{C3380CC4-5D6E-409C-BE32-E72D297353CC}">
              <c16:uniqueId val="{00000003-183E-44D1-9595-8E8B93FB439D}"/>
            </c:ext>
          </c:extLst>
        </c:ser>
        <c:ser>
          <c:idx val="4"/>
          <c:order val="4"/>
          <c:tx>
            <c:strRef>
              <c:f>'videejie (2)'!$AW$1</c:f>
              <c:strCache>
                <c:ptCount val="1"/>
                <c:pt idx="0">
                  <c:v>P19</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(2)'!$AW$2:$AW$66</c:f>
              <c:numCache>
                <c:formatCode>General</c:formatCode>
                <c:ptCount val="65"/>
                <c:pt idx="6" formatCode="0.00">
                  <c:v>5.8250000000000002</c:v>
                </c:pt>
                <c:pt idx="7" formatCode="0.00">
                  <c:v>5.9450000000000003</c:v>
                </c:pt>
                <c:pt idx="8" formatCode="0.00">
                  <c:v>6.09</c:v>
                </c:pt>
                <c:pt idx="9" formatCode="0.00">
                  <c:v>8.8350000000000009</c:v>
                </c:pt>
                <c:pt idx="10" formatCode="0.00">
                  <c:v>7.4950000000000001</c:v>
                </c:pt>
                <c:pt idx="11" formatCode="0.00">
                  <c:v>9.1300000000000008</c:v>
                </c:pt>
                <c:pt idx="12" formatCode="0.00">
                  <c:v>6.05</c:v>
                </c:pt>
                <c:pt idx="13" formatCode="0.00">
                  <c:v>4.21</c:v>
                </c:pt>
                <c:pt idx="14" formatCode="0.00">
                  <c:v>6.49</c:v>
                </c:pt>
                <c:pt idx="15" formatCode="0.00">
                  <c:v>4.0650000000000004</c:v>
                </c:pt>
                <c:pt idx="16" formatCode="0.00">
                  <c:v>4.8150000000000004</c:v>
                </c:pt>
                <c:pt idx="17" formatCode="0.00">
                  <c:v>4.8600000000000003</c:v>
                </c:pt>
                <c:pt idx="18" formatCode="0.00">
                  <c:v>5.77</c:v>
                </c:pt>
                <c:pt idx="19" formatCode="0.00">
                  <c:v>2.39</c:v>
                </c:pt>
                <c:pt idx="20" formatCode="0.00">
                  <c:v>3.02</c:v>
                </c:pt>
                <c:pt idx="21" formatCode="0.00">
                  <c:v>3.4750000000000001</c:v>
                </c:pt>
                <c:pt idx="22" formatCode="0.00">
                  <c:v>3.9049999999999998</c:v>
                </c:pt>
                <c:pt idx="23" formatCode="0.00">
                  <c:v>2.7349999999999999</c:v>
                </c:pt>
                <c:pt idx="24" formatCode="0.00">
                  <c:v>1.77</c:v>
                </c:pt>
                <c:pt idx="25" formatCode="0.00">
                  <c:v>2.335</c:v>
                </c:pt>
                <c:pt idx="26" formatCode="0.00">
                  <c:v>1.885</c:v>
                </c:pt>
                <c:pt idx="27" formatCode="0.00">
                  <c:v>2.1800000000000002</c:v>
                </c:pt>
                <c:pt idx="28" formatCode="0.00">
                  <c:v>2.415</c:v>
                </c:pt>
                <c:pt idx="29" formatCode="0.00">
                  <c:v>2.4300000000000002</c:v>
                </c:pt>
                <c:pt idx="30" formatCode="0.00">
                  <c:v>2.93</c:v>
                </c:pt>
                <c:pt idx="31" formatCode="0.00">
                  <c:v>2.15</c:v>
                </c:pt>
                <c:pt idx="32" formatCode="0.00">
                  <c:v>1.5449999999999999</c:v>
                </c:pt>
                <c:pt idx="33" formatCode="0.00">
                  <c:v>2.625</c:v>
                </c:pt>
                <c:pt idx="34" formatCode="0.00">
                  <c:v>2.1749999999999998</c:v>
                </c:pt>
                <c:pt idx="35" formatCode="0.00">
                  <c:v>1.66</c:v>
                </c:pt>
                <c:pt idx="36" formatCode="0.00">
                  <c:v>1.51</c:v>
                </c:pt>
                <c:pt idx="37" formatCode="0.00">
                  <c:v>1.49</c:v>
                </c:pt>
                <c:pt idx="38" formatCode="0.00">
                  <c:v>1.7150000000000001</c:v>
                </c:pt>
                <c:pt idx="39" formatCode="0.00">
                  <c:v>2.125</c:v>
                </c:pt>
                <c:pt idx="40" formatCode="0.00">
                  <c:v>0.435</c:v>
                </c:pt>
                <c:pt idx="41" formatCode="0.00">
                  <c:v>0.48499999999999999</c:v>
                </c:pt>
                <c:pt idx="42" formatCode="0.00">
                  <c:v>1.4850000000000001</c:v>
                </c:pt>
                <c:pt idx="43" formatCode="0.00">
                  <c:v>0.72</c:v>
                </c:pt>
                <c:pt idx="44" formatCode="0.00">
                  <c:v>1.9350000000000001</c:v>
                </c:pt>
                <c:pt idx="45" formatCode="0.00">
                  <c:v>0.97</c:v>
                </c:pt>
                <c:pt idx="46" formatCode="0.00">
                  <c:v>0.26</c:v>
                </c:pt>
                <c:pt idx="47" formatCode="0.00">
                  <c:v>0.77500000000000002</c:v>
                </c:pt>
                <c:pt idx="48" formatCode="0.00">
                  <c:v>0.34</c:v>
                </c:pt>
                <c:pt idx="49" formatCode="0.00">
                  <c:v>0.62</c:v>
                </c:pt>
                <c:pt idx="50" formatCode="0.00">
                  <c:v>0.54</c:v>
                </c:pt>
                <c:pt idx="51" formatCode="0.00">
                  <c:v>0.56999999999999995</c:v>
                </c:pt>
                <c:pt idx="52" formatCode="0.00">
                  <c:v>0.75</c:v>
                </c:pt>
                <c:pt idx="53" formatCode="0.00">
                  <c:v>0.69</c:v>
                </c:pt>
                <c:pt idx="54" formatCode="0.00">
                  <c:v>0.91500000000000004</c:v>
                </c:pt>
                <c:pt idx="55" formatCode="0.00">
                  <c:v>0.61</c:v>
                </c:pt>
                <c:pt idx="56" formatCode="0.00">
                  <c:v>0.44</c:v>
                </c:pt>
                <c:pt idx="57" formatCode="0.00">
                  <c:v>0.67500000000000004</c:v>
                </c:pt>
                <c:pt idx="58" formatCode="0.00">
                  <c:v>0.39</c:v>
                </c:pt>
                <c:pt idx="59" formatCode="0.00">
                  <c:v>1.0900000000000001</c:v>
                </c:pt>
                <c:pt idx="60" formatCode="0.00">
                  <c:v>2.33</c:v>
                </c:pt>
                <c:pt idx="61" formatCode="0.00">
                  <c:v>1.355</c:v>
                </c:pt>
                <c:pt idx="62" formatCode="0.00">
                  <c:v>1.26</c:v>
                </c:pt>
                <c:pt idx="63" formatCode="0.00">
                  <c:v>2.2799999999999998</c:v>
                </c:pt>
                <c:pt idx="64" formatCode="0.00">
                  <c:v>1.94</c:v>
                </c:pt>
              </c:numCache>
            </c:numRef>
          </c:val>
          <c:smooth val="0"/>
          <c:extLst>
            <c:ext xmlns:c16="http://schemas.microsoft.com/office/drawing/2014/chart" uri="{C3380CC4-5D6E-409C-BE32-E72D297353CC}">
              <c16:uniqueId val="{00000004-183E-44D1-9595-8E8B93FB439D}"/>
            </c:ext>
          </c:extLst>
        </c:ser>
        <c:ser>
          <c:idx val="5"/>
          <c:order val="5"/>
          <c:tx>
            <c:strRef>
              <c:f>'videejie (2)'!$AX$1</c:f>
              <c:strCache>
                <c:ptCount val="1"/>
                <c:pt idx="0">
                  <c:v>P21</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(2)'!$AX$2:$AX$66</c:f>
              <c:numCache>
                <c:formatCode>General</c:formatCode>
                <c:ptCount val="65"/>
                <c:pt idx="11" formatCode="0.00">
                  <c:v>2.6349999999999998</c:v>
                </c:pt>
                <c:pt idx="12" formatCode="0.00">
                  <c:v>2.6549999999999998</c:v>
                </c:pt>
                <c:pt idx="13" formatCode="0.00">
                  <c:v>3.9449999999999998</c:v>
                </c:pt>
                <c:pt idx="14" formatCode="0.00">
                  <c:v>6.6349999999999998</c:v>
                </c:pt>
                <c:pt idx="15" formatCode="0.00">
                  <c:v>2.83</c:v>
                </c:pt>
                <c:pt idx="16" formatCode="0.00">
                  <c:v>4.7149999999999999</c:v>
                </c:pt>
                <c:pt idx="17" formatCode="0.00">
                  <c:v>4.6900000000000004</c:v>
                </c:pt>
                <c:pt idx="18" formatCode="0.00">
                  <c:v>5.585</c:v>
                </c:pt>
                <c:pt idx="19" formatCode="0.00">
                  <c:v>2.86</c:v>
                </c:pt>
                <c:pt idx="20" formatCode="0.00">
                  <c:v>3.32</c:v>
                </c:pt>
                <c:pt idx="21" formatCode="0.00">
                  <c:v>2.12</c:v>
                </c:pt>
                <c:pt idx="22" formatCode="0.00">
                  <c:v>4.2350000000000003</c:v>
                </c:pt>
                <c:pt idx="23" formatCode="0.00">
                  <c:v>3.3849999999999998</c:v>
                </c:pt>
                <c:pt idx="24" formatCode="0.00">
                  <c:v>2.06</c:v>
                </c:pt>
                <c:pt idx="25" formatCode="0.00">
                  <c:v>2.7549999999999999</c:v>
                </c:pt>
                <c:pt idx="26" formatCode="0.00">
                  <c:v>1.575</c:v>
                </c:pt>
                <c:pt idx="27" formatCode="0.00">
                  <c:v>2.13</c:v>
                </c:pt>
                <c:pt idx="28" formatCode="0.00">
                  <c:v>2.4049999999999998</c:v>
                </c:pt>
                <c:pt idx="29" formatCode="0.00">
                  <c:v>1.6</c:v>
                </c:pt>
                <c:pt idx="30" formatCode="0.00">
                  <c:v>3.2149999999999999</c:v>
                </c:pt>
                <c:pt idx="31" formatCode="0.00">
                  <c:v>1.655</c:v>
                </c:pt>
                <c:pt idx="32" formatCode="0.00">
                  <c:v>0.84499999999999997</c:v>
                </c:pt>
                <c:pt idx="33" formatCode="0.00">
                  <c:v>2.1850000000000001</c:v>
                </c:pt>
                <c:pt idx="34" formatCode="0.00">
                  <c:v>3.4</c:v>
                </c:pt>
                <c:pt idx="35" formatCode="0.00">
                  <c:v>3.07</c:v>
                </c:pt>
                <c:pt idx="36" formatCode="0.00">
                  <c:v>2.375</c:v>
                </c:pt>
                <c:pt idx="37" formatCode="0.00">
                  <c:v>2.5099999999999998</c:v>
                </c:pt>
                <c:pt idx="38" formatCode="0.00">
                  <c:v>2.2200000000000002</c:v>
                </c:pt>
                <c:pt idx="39" formatCode="0.00">
                  <c:v>2.02</c:v>
                </c:pt>
                <c:pt idx="40" formatCode="0.00">
                  <c:v>0.56999999999999995</c:v>
                </c:pt>
                <c:pt idx="41" formatCode="0.00">
                  <c:v>0.67500000000000004</c:v>
                </c:pt>
                <c:pt idx="42" formatCode="0.00">
                  <c:v>1.7050000000000001</c:v>
                </c:pt>
                <c:pt idx="43" formatCode="0.00">
                  <c:v>0.73499999999999999</c:v>
                </c:pt>
                <c:pt idx="44" formatCode="0.00">
                  <c:v>2.6949999999999998</c:v>
                </c:pt>
                <c:pt idx="45" formatCode="0.00">
                  <c:v>1.1950000000000001</c:v>
                </c:pt>
                <c:pt idx="46" formatCode="0.00">
                  <c:v>0.40500000000000003</c:v>
                </c:pt>
                <c:pt idx="47" formatCode="0.00">
                  <c:v>0.53</c:v>
                </c:pt>
                <c:pt idx="48" formatCode="0.00">
                  <c:v>0.33</c:v>
                </c:pt>
                <c:pt idx="49" formatCode="0.00">
                  <c:v>0.28499999999999998</c:v>
                </c:pt>
                <c:pt idx="50" formatCode="0.00">
                  <c:v>0.82499999999999996</c:v>
                </c:pt>
                <c:pt idx="51" formatCode="0.00">
                  <c:v>0.44500000000000001</c:v>
                </c:pt>
                <c:pt idx="52" formatCode="0.00">
                  <c:v>0.39</c:v>
                </c:pt>
                <c:pt idx="53" formatCode="0.00">
                  <c:v>0.16500000000000001</c:v>
                </c:pt>
                <c:pt idx="54" formatCode="0.00">
                  <c:v>0.185</c:v>
                </c:pt>
                <c:pt idx="55" formatCode="0.00">
                  <c:v>0.1</c:v>
                </c:pt>
                <c:pt idx="56" formatCode="0.00">
                  <c:v>0.16</c:v>
                </c:pt>
                <c:pt idx="57" formatCode="0.00">
                  <c:v>0.16</c:v>
                </c:pt>
                <c:pt idx="58" formatCode="0.00">
                  <c:v>0.30499999999999999</c:v>
                </c:pt>
                <c:pt idx="59" formatCode="0.00">
                  <c:v>0.93</c:v>
                </c:pt>
                <c:pt idx="60" formatCode="0.00">
                  <c:v>0.55000000000000004</c:v>
                </c:pt>
                <c:pt idx="61" formatCode="0.00">
                  <c:v>0.53</c:v>
                </c:pt>
                <c:pt idx="62" formatCode="0.00">
                  <c:v>1.2549999999999999</c:v>
                </c:pt>
                <c:pt idx="63" formatCode="0.00">
                  <c:v>1.37</c:v>
                </c:pt>
                <c:pt idx="64" formatCode="0.00">
                  <c:v>1.145</c:v>
                </c:pt>
              </c:numCache>
            </c:numRef>
          </c:val>
          <c:smooth val="0"/>
          <c:extLst>
            <c:ext xmlns:c16="http://schemas.microsoft.com/office/drawing/2014/chart" uri="{C3380CC4-5D6E-409C-BE32-E72D297353CC}">
              <c16:uniqueId val="{00000005-183E-44D1-9595-8E8B93FB439D}"/>
            </c:ext>
          </c:extLst>
        </c:ser>
        <c:ser>
          <c:idx val="6"/>
          <c:order val="6"/>
          <c:tx>
            <c:strRef>
              <c:f>'videejie (2)'!$AY$1</c:f>
              <c:strCache>
                <c:ptCount val="1"/>
                <c:pt idx="0">
                  <c:v>P22</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(2)'!$AY$2:$AY$66</c:f>
              <c:numCache>
                <c:formatCode>0.00</c:formatCode>
                <c:ptCount val="65"/>
                <c:pt idx="0">
                  <c:v>0.45500000000000002</c:v>
                </c:pt>
                <c:pt idx="1">
                  <c:v>1.81</c:v>
                </c:pt>
                <c:pt idx="2">
                  <c:v>4.1349999999999998</c:v>
                </c:pt>
                <c:pt idx="3">
                  <c:v>4.62</c:v>
                </c:pt>
                <c:pt idx="4">
                  <c:v>7.4</c:v>
                </c:pt>
                <c:pt idx="5">
                  <c:v>7.1349999999999998</c:v>
                </c:pt>
                <c:pt idx="6">
                  <c:v>6.415</c:v>
                </c:pt>
                <c:pt idx="7">
                  <c:v>5.5250000000000004</c:v>
                </c:pt>
                <c:pt idx="8">
                  <c:v>6.335</c:v>
                </c:pt>
                <c:pt idx="9">
                  <c:v>3.86</c:v>
                </c:pt>
                <c:pt idx="10">
                  <c:v>2.74</c:v>
                </c:pt>
                <c:pt idx="11">
                  <c:v>4.4400000000000004</c:v>
                </c:pt>
                <c:pt idx="12">
                  <c:v>2.9950000000000001</c:v>
                </c:pt>
                <c:pt idx="13">
                  <c:v>2.2400000000000002</c:v>
                </c:pt>
                <c:pt idx="14">
                  <c:v>4.22</c:v>
                </c:pt>
                <c:pt idx="15">
                  <c:v>3.48</c:v>
                </c:pt>
                <c:pt idx="16">
                  <c:v>2.4700000000000002</c:v>
                </c:pt>
                <c:pt idx="17">
                  <c:v>3.14</c:v>
                </c:pt>
                <c:pt idx="18">
                  <c:v>3.4550000000000001</c:v>
                </c:pt>
                <c:pt idx="19">
                  <c:v>2.81</c:v>
                </c:pt>
                <c:pt idx="20">
                  <c:v>2.2749999999999999</c:v>
                </c:pt>
                <c:pt idx="21">
                  <c:v>3.17</c:v>
                </c:pt>
                <c:pt idx="22">
                  <c:v>2.5249999999999999</c:v>
                </c:pt>
                <c:pt idx="23">
                  <c:v>3.2650000000000001</c:v>
                </c:pt>
                <c:pt idx="24">
                  <c:v>1.7749999999999999</c:v>
                </c:pt>
                <c:pt idx="25">
                  <c:v>1.88</c:v>
                </c:pt>
                <c:pt idx="26">
                  <c:v>1.0249999999999999</c:v>
                </c:pt>
                <c:pt idx="27">
                  <c:v>2.9649999999999999</c:v>
                </c:pt>
                <c:pt idx="28">
                  <c:v>1.4350000000000001</c:v>
                </c:pt>
                <c:pt idx="29">
                  <c:v>1.02</c:v>
                </c:pt>
                <c:pt idx="30">
                  <c:v>3.08</c:v>
                </c:pt>
                <c:pt idx="31">
                  <c:v>3.8</c:v>
                </c:pt>
                <c:pt idx="32">
                  <c:v>2.2650000000000001</c:v>
                </c:pt>
                <c:pt idx="33">
                  <c:v>1.175</c:v>
                </c:pt>
                <c:pt idx="34">
                  <c:v>2.4550000000000001</c:v>
                </c:pt>
                <c:pt idx="35">
                  <c:v>2</c:v>
                </c:pt>
                <c:pt idx="36">
                  <c:v>1.135</c:v>
                </c:pt>
                <c:pt idx="37">
                  <c:v>1.7549999999999999</c:v>
                </c:pt>
                <c:pt idx="38">
                  <c:v>2.34</c:v>
                </c:pt>
                <c:pt idx="39">
                  <c:v>2.335</c:v>
                </c:pt>
                <c:pt idx="40">
                  <c:v>0.8</c:v>
                </c:pt>
                <c:pt idx="41">
                  <c:v>0.64</c:v>
                </c:pt>
                <c:pt idx="42">
                  <c:v>1.4650000000000001</c:v>
                </c:pt>
                <c:pt idx="43">
                  <c:v>1.1499999999999999</c:v>
                </c:pt>
                <c:pt idx="44">
                  <c:v>3.145</c:v>
                </c:pt>
                <c:pt idx="45">
                  <c:v>2.56</c:v>
                </c:pt>
                <c:pt idx="46">
                  <c:v>1.44</c:v>
                </c:pt>
                <c:pt idx="47">
                  <c:v>1.31</c:v>
                </c:pt>
                <c:pt idx="48">
                  <c:v>0.72499999999999998</c:v>
                </c:pt>
                <c:pt idx="49">
                  <c:v>2.2400000000000002</c:v>
                </c:pt>
                <c:pt idx="50">
                  <c:v>1.51</c:v>
                </c:pt>
                <c:pt idx="51">
                  <c:v>1.2450000000000001</c:v>
                </c:pt>
                <c:pt idx="52">
                  <c:v>1.4950000000000001</c:v>
                </c:pt>
                <c:pt idx="53">
                  <c:v>0.48499999999999999</c:v>
                </c:pt>
                <c:pt idx="54">
                  <c:v>0.73</c:v>
                </c:pt>
                <c:pt idx="55">
                  <c:v>0.44500000000000001</c:v>
                </c:pt>
                <c:pt idx="56">
                  <c:v>0.25</c:v>
                </c:pt>
                <c:pt idx="57">
                  <c:v>1.145</c:v>
                </c:pt>
                <c:pt idx="58">
                  <c:v>0.73499999999999999</c:v>
                </c:pt>
                <c:pt idx="59">
                  <c:v>0.79</c:v>
                </c:pt>
                <c:pt idx="60">
                  <c:v>0.94</c:v>
                </c:pt>
                <c:pt idx="61">
                  <c:v>0.51500000000000001</c:v>
                </c:pt>
                <c:pt idx="62">
                  <c:v>0.20499999999999999</c:v>
                </c:pt>
                <c:pt idx="63">
                  <c:v>0.44</c:v>
                </c:pt>
                <c:pt idx="64">
                  <c:v>0.52</c:v>
                </c:pt>
              </c:numCache>
            </c:numRef>
          </c:val>
          <c:smooth val="0"/>
          <c:extLst>
            <c:ext xmlns:c16="http://schemas.microsoft.com/office/drawing/2014/chart" uri="{C3380CC4-5D6E-409C-BE32-E72D297353CC}">
              <c16:uniqueId val="{00000006-183E-44D1-9595-8E8B93FB439D}"/>
            </c:ext>
          </c:extLst>
        </c:ser>
        <c:ser>
          <c:idx val="7"/>
          <c:order val="7"/>
          <c:tx>
            <c:strRef>
              <c:f>'videejie (2)'!$AZ$1</c:f>
              <c:strCache>
                <c:ptCount val="1"/>
                <c:pt idx="0">
                  <c:v>P24</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(2)'!$AZ$2:$AZ$66</c:f>
              <c:numCache>
                <c:formatCode>General</c:formatCode>
                <c:ptCount val="65"/>
                <c:pt idx="32" formatCode="0.00">
                  <c:v>3.81</c:v>
                </c:pt>
                <c:pt idx="33" formatCode="0.00">
                  <c:v>3.83</c:v>
                </c:pt>
                <c:pt idx="34" formatCode="0.00">
                  <c:v>3.92</c:v>
                </c:pt>
                <c:pt idx="35" formatCode="0.00">
                  <c:v>3.3</c:v>
                </c:pt>
                <c:pt idx="36" formatCode="0.00">
                  <c:v>1.1599999999999999</c:v>
                </c:pt>
                <c:pt idx="37" formatCode="0.00">
                  <c:v>1.85</c:v>
                </c:pt>
                <c:pt idx="38" formatCode="0.00">
                  <c:v>2.68</c:v>
                </c:pt>
                <c:pt idx="39" formatCode="0.00">
                  <c:v>2.57</c:v>
                </c:pt>
                <c:pt idx="40" formatCode="0.00">
                  <c:v>0.34</c:v>
                </c:pt>
                <c:pt idx="41" formatCode="0.00">
                  <c:v>1.23</c:v>
                </c:pt>
                <c:pt idx="42" formatCode="0.00">
                  <c:v>5.1100000000000003</c:v>
                </c:pt>
                <c:pt idx="43" formatCode="0.00">
                  <c:v>0.97</c:v>
                </c:pt>
                <c:pt idx="44" formatCode="0.00">
                  <c:v>3.51</c:v>
                </c:pt>
                <c:pt idx="45" formatCode="0.00">
                  <c:v>4.9400000000000004</c:v>
                </c:pt>
                <c:pt idx="46" formatCode="0.00">
                  <c:v>2.52</c:v>
                </c:pt>
                <c:pt idx="47" formatCode="0.00">
                  <c:v>5.41</c:v>
                </c:pt>
                <c:pt idx="48" formatCode="0.00">
                  <c:v>5.85</c:v>
                </c:pt>
                <c:pt idx="49" formatCode="0.00">
                  <c:v>5.61</c:v>
                </c:pt>
                <c:pt idx="50" formatCode="0.00">
                  <c:v>5.52</c:v>
                </c:pt>
                <c:pt idx="51" formatCode="0.00">
                  <c:v>4.18</c:v>
                </c:pt>
                <c:pt idx="52" formatCode="0.00">
                  <c:v>6.39</c:v>
                </c:pt>
                <c:pt idx="53" formatCode="0.00">
                  <c:v>3.68</c:v>
                </c:pt>
                <c:pt idx="54" formatCode="0.00">
                  <c:v>4.51</c:v>
                </c:pt>
                <c:pt idx="55" formatCode="0.00">
                  <c:v>4.7300000000000004</c:v>
                </c:pt>
                <c:pt idx="56" formatCode="0.00">
                  <c:v>3.62</c:v>
                </c:pt>
                <c:pt idx="57" formatCode="0.00">
                  <c:v>3.69</c:v>
                </c:pt>
                <c:pt idx="58" formatCode="0.00">
                  <c:v>1.95</c:v>
                </c:pt>
                <c:pt idx="59" formatCode="0.00">
                  <c:v>4.32</c:v>
                </c:pt>
                <c:pt idx="60" formatCode="0.00">
                  <c:v>2.0299999999999998</c:v>
                </c:pt>
                <c:pt idx="61" formatCode="0.00">
                  <c:v>1.88</c:v>
                </c:pt>
                <c:pt idx="62" formatCode="0.00">
                  <c:v>2.2599999999999998</c:v>
                </c:pt>
                <c:pt idx="63" formatCode="0.00">
                  <c:v>5.96</c:v>
                </c:pt>
                <c:pt idx="64" formatCode="0.00">
                  <c:v>0</c:v>
                </c:pt>
              </c:numCache>
            </c:numRef>
          </c:val>
          <c:smooth val="0"/>
          <c:extLst>
            <c:ext xmlns:c16="http://schemas.microsoft.com/office/drawing/2014/chart" uri="{C3380CC4-5D6E-409C-BE32-E72D297353CC}">
              <c16:uniqueId val="{00000007-183E-44D1-9595-8E8B93FB439D}"/>
            </c:ext>
          </c:extLst>
        </c:ser>
        <c:ser>
          <c:idx val="8"/>
          <c:order val="8"/>
          <c:tx>
            <c:strRef>
              <c:f>'videejie (2)'!$BA$1</c:f>
              <c:strCache>
                <c:ptCount val="1"/>
                <c:pt idx="0">
                  <c:v>P25</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(2)'!$BA$2:$BA$66</c:f>
              <c:numCache>
                <c:formatCode>0.00</c:formatCode>
                <c:ptCount val="65"/>
                <c:pt idx="0">
                  <c:v>0.30499999999999999</c:v>
                </c:pt>
                <c:pt idx="1">
                  <c:v>2.7450000000000001</c:v>
                </c:pt>
                <c:pt idx="2">
                  <c:v>4.2850000000000001</c:v>
                </c:pt>
                <c:pt idx="3">
                  <c:v>3.84</c:v>
                </c:pt>
                <c:pt idx="4">
                  <c:v>6.5549999999999997</c:v>
                </c:pt>
                <c:pt idx="5">
                  <c:v>5.6349999999999998</c:v>
                </c:pt>
                <c:pt idx="6">
                  <c:v>6.3449999999999998</c:v>
                </c:pt>
                <c:pt idx="7">
                  <c:v>6.12</c:v>
                </c:pt>
                <c:pt idx="8">
                  <c:v>6.4249999999999998</c:v>
                </c:pt>
                <c:pt idx="9">
                  <c:v>3.16</c:v>
                </c:pt>
                <c:pt idx="10">
                  <c:v>3.8</c:v>
                </c:pt>
                <c:pt idx="11">
                  <c:v>5.54</c:v>
                </c:pt>
                <c:pt idx="12">
                  <c:v>3.8250000000000002</c:v>
                </c:pt>
                <c:pt idx="13">
                  <c:v>3.145</c:v>
                </c:pt>
                <c:pt idx="14">
                  <c:v>6.5949999999999998</c:v>
                </c:pt>
                <c:pt idx="15">
                  <c:v>3.49</c:v>
                </c:pt>
                <c:pt idx="16">
                  <c:v>3.3149999999999999</c:v>
                </c:pt>
                <c:pt idx="17">
                  <c:v>4.05</c:v>
                </c:pt>
                <c:pt idx="18">
                  <c:v>3.4750000000000001</c:v>
                </c:pt>
                <c:pt idx="19">
                  <c:v>2.5350000000000001</c:v>
                </c:pt>
                <c:pt idx="20">
                  <c:v>2.2050000000000001</c:v>
                </c:pt>
                <c:pt idx="21">
                  <c:v>4.09</c:v>
                </c:pt>
                <c:pt idx="22">
                  <c:v>2.86</c:v>
                </c:pt>
                <c:pt idx="23">
                  <c:v>2.5499999999999998</c:v>
                </c:pt>
                <c:pt idx="24">
                  <c:v>2.4900000000000002</c:v>
                </c:pt>
                <c:pt idx="25">
                  <c:v>3.0649999999999999</c:v>
                </c:pt>
                <c:pt idx="26">
                  <c:v>2.4550000000000001</c:v>
                </c:pt>
                <c:pt idx="27">
                  <c:v>3.2</c:v>
                </c:pt>
                <c:pt idx="28">
                  <c:v>2.4300000000000002</c:v>
                </c:pt>
                <c:pt idx="29">
                  <c:v>1.75</c:v>
                </c:pt>
                <c:pt idx="30">
                  <c:v>5.0149999999999997</c:v>
                </c:pt>
                <c:pt idx="31">
                  <c:v>5.16</c:v>
                </c:pt>
                <c:pt idx="32">
                  <c:v>2.5750000000000002</c:v>
                </c:pt>
                <c:pt idx="33">
                  <c:v>2.4550000000000001</c:v>
                </c:pt>
                <c:pt idx="34">
                  <c:v>3.79</c:v>
                </c:pt>
                <c:pt idx="35">
                  <c:v>3.0950000000000002</c:v>
                </c:pt>
                <c:pt idx="36">
                  <c:v>2.085</c:v>
                </c:pt>
                <c:pt idx="37">
                  <c:v>3.2349999999999999</c:v>
                </c:pt>
                <c:pt idx="38">
                  <c:v>3.415</c:v>
                </c:pt>
                <c:pt idx="39">
                  <c:v>2.5550000000000002</c:v>
                </c:pt>
                <c:pt idx="40">
                  <c:v>0.84</c:v>
                </c:pt>
                <c:pt idx="41">
                  <c:v>1</c:v>
                </c:pt>
                <c:pt idx="42">
                  <c:v>2.72</c:v>
                </c:pt>
                <c:pt idx="43">
                  <c:v>1.175</c:v>
                </c:pt>
                <c:pt idx="44">
                  <c:v>1.84</c:v>
                </c:pt>
                <c:pt idx="45">
                  <c:v>1.75</c:v>
                </c:pt>
                <c:pt idx="46">
                  <c:v>0.6</c:v>
                </c:pt>
                <c:pt idx="47">
                  <c:v>1.595</c:v>
                </c:pt>
                <c:pt idx="48">
                  <c:v>1.29</c:v>
                </c:pt>
                <c:pt idx="49">
                  <c:v>4.2050000000000001</c:v>
                </c:pt>
                <c:pt idx="50">
                  <c:v>1.4</c:v>
                </c:pt>
                <c:pt idx="51">
                  <c:v>2.15</c:v>
                </c:pt>
                <c:pt idx="52">
                  <c:v>2.4649999999999999</c:v>
                </c:pt>
                <c:pt idx="53">
                  <c:v>0.995</c:v>
                </c:pt>
                <c:pt idx="54">
                  <c:v>0.90500000000000003</c:v>
                </c:pt>
                <c:pt idx="55">
                  <c:v>1.335</c:v>
                </c:pt>
                <c:pt idx="56">
                  <c:v>0.39</c:v>
                </c:pt>
                <c:pt idx="57">
                  <c:v>0.745</c:v>
                </c:pt>
                <c:pt idx="58">
                  <c:v>1.18</c:v>
                </c:pt>
                <c:pt idx="59">
                  <c:v>0.66500000000000004</c:v>
                </c:pt>
                <c:pt idx="60">
                  <c:v>1.01</c:v>
                </c:pt>
                <c:pt idx="61">
                  <c:v>0.33500000000000002</c:v>
                </c:pt>
                <c:pt idx="62">
                  <c:v>0.28499999999999998</c:v>
                </c:pt>
                <c:pt idx="63">
                  <c:v>0.255</c:v>
                </c:pt>
                <c:pt idx="64">
                  <c:v>0.435</c:v>
                </c:pt>
              </c:numCache>
            </c:numRef>
          </c:val>
          <c:smooth val="0"/>
          <c:extLst>
            <c:ext xmlns:c16="http://schemas.microsoft.com/office/drawing/2014/chart" uri="{C3380CC4-5D6E-409C-BE32-E72D297353CC}">
              <c16:uniqueId val="{00000008-183E-44D1-9595-8E8B93FB439D}"/>
            </c:ext>
          </c:extLst>
        </c:ser>
        <c:ser>
          <c:idx val="9"/>
          <c:order val="9"/>
          <c:tx>
            <c:strRef>
              <c:f>'videejie (2)'!$BB$1</c:f>
              <c:strCache>
                <c:ptCount val="1"/>
                <c:pt idx="0">
                  <c:v>P26</c:v>
                </c:pt>
              </c:strCache>
            </c:strRef>
          </c:tx>
          <c:spPr>
            <a:ln>
              <a:solidFill>
                <a:sysClr val="window" lastClr="FFFFFF">
                  <a:lumMod val="75000"/>
                </a:sysClr>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(2)'!$BB$2:$BB$66</c:f>
              <c:numCache>
                <c:formatCode>0.00</c:formatCode>
                <c:ptCount val="65"/>
                <c:pt idx="0">
                  <c:v>1.5549999999999999</c:v>
                </c:pt>
                <c:pt idx="1">
                  <c:v>2.6749999999999998</c:v>
                </c:pt>
                <c:pt idx="2">
                  <c:v>5.4850000000000003</c:v>
                </c:pt>
                <c:pt idx="3">
                  <c:v>3.2050000000000001</c:v>
                </c:pt>
                <c:pt idx="4">
                  <c:v>7.1449999999999996</c:v>
                </c:pt>
                <c:pt idx="5">
                  <c:v>5.93</c:v>
                </c:pt>
                <c:pt idx="6">
                  <c:v>6.2</c:v>
                </c:pt>
                <c:pt idx="7">
                  <c:v>6.55</c:v>
                </c:pt>
                <c:pt idx="8">
                  <c:v>7.18</c:v>
                </c:pt>
                <c:pt idx="9">
                  <c:v>3.7349999999999999</c:v>
                </c:pt>
                <c:pt idx="10">
                  <c:v>5.2149999999999999</c:v>
                </c:pt>
                <c:pt idx="11">
                  <c:v>6.5</c:v>
                </c:pt>
                <c:pt idx="12">
                  <c:v>5.0199999999999996</c:v>
                </c:pt>
                <c:pt idx="13">
                  <c:v>4.3949999999999996</c:v>
                </c:pt>
                <c:pt idx="14">
                  <c:v>6.49</c:v>
                </c:pt>
                <c:pt idx="15">
                  <c:v>3.73</c:v>
                </c:pt>
                <c:pt idx="16">
                  <c:v>4.1900000000000004</c:v>
                </c:pt>
                <c:pt idx="17">
                  <c:v>5.1150000000000002</c:v>
                </c:pt>
                <c:pt idx="18">
                  <c:v>4.335</c:v>
                </c:pt>
                <c:pt idx="19">
                  <c:v>3.4950000000000001</c:v>
                </c:pt>
                <c:pt idx="20">
                  <c:v>2.585</c:v>
                </c:pt>
                <c:pt idx="21">
                  <c:v>5.1349999999999998</c:v>
                </c:pt>
                <c:pt idx="22">
                  <c:v>3.39</c:v>
                </c:pt>
                <c:pt idx="23">
                  <c:v>4</c:v>
                </c:pt>
                <c:pt idx="24">
                  <c:v>4.2050000000000001</c:v>
                </c:pt>
                <c:pt idx="25">
                  <c:v>3.59</c:v>
                </c:pt>
                <c:pt idx="26">
                  <c:v>3.3250000000000002</c:v>
                </c:pt>
                <c:pt idx="27">
                  <c:v>4.3499999999999996</c:v>
                </c:pt>
                <c:pt idx="28">
                  <c:v>4.18</c:v>
                </c:pt>
                <c:pt idx="29">
                  <c:v>3.4049999999999998</c:v>
                </c:pt>
                <c:pt idx="30">
                  <c:v>5.6150000000000002</c:v>
                </c:pt>
                <c:pt idx="31">
                  <c:v>5.0449999999999999</c:v>
                </c:pt>
                <c:pt idx="32">
                  <c:v>3.2450000000000001</c:v>
                </c:pt>
                <c:pt idx="33">
                  <c:v>2.2749999999999999</c:v>
                </c:pt>
                <c:pt idx="34">
                  <c:v>4.67</c:v>
                </c:pt>
                <c:pt idx="35">
                  <c:v>3.7949999999999999</c:v>
                </c:pt>
                <c:pt idx="36">
                  <c:v>2.42</c:v>
                </c:pt>
                <c:pt idx="37">
                  <c:v>3.2949999999999999</c:v>
                </c:pt>
                <c:pt idx="38">
                  <c:v>3.71</c:v>
                </c:pt>
                <c:pt idx="39">
                  <c:v>3.05</c:v>
                </c:pt>
                <c:pt idx="40">
                  <c:v>1.18</c:v>
                </c:pt>
                <c:pt idx="41">
                  <c:v>2.48</c:v>
                </c:pt>
                <c:pt idx="42">
                  <c:v>3.0150000000000001</c:v>
                </c:pt>
                <c:pt idx="43">
                  <c:v>1.885</c:v>
                </c:pt>
                <c:pt idx="44">
                  <c:v>5.4749999999999996</c:v>
                </c:pt>
                <c:pt idx="45">
                  <c:v>2.605</c:v>
                </c:pt>
                <c:pt idx="46">
                  <c:v>1.0649999999999999</c:v>
                </c:pt>
                <c:pt idx="47">
                  <c:v>1.87</c:v>
                </c:pt>
                <c:pt idx="48">
                  <c:v>1.36</c:v>
                </c:pt>
                <c:pt idx="49">
                  <c:v>3.2850000000000001</c:v>
                </c:pt>
                <c:pt idx="50">
                  <c:v>2.085</c:v>
                </c:pt>
                <c:pt idx="51">
                  <c:v>2.8450000000000002</c:v>
                </c:pt>
                <c:pt idx="52">
                  <c:v>3.17</c:v>
                </c:pt>
                <c:pt idx="53">
                  <c:v>0.7</c:v>
                </c:pt>
                <c:pt idx="54">
                  <c:v>1.31</c:v>
                </c:pt>
                <c:pt idx="55">
                  <c:v>1.585</c:v>
                </c:pt>
                <c:pt idx="56">
                  <c:v>0.36499999999999999</c:v>
                </c:pt>
                <c:pt idx="57">
                  <c:v>0.82</c:v>
                </c:pt>
                <c:pt idx="58">
                  <c:v>1.5549999999999999</c:v>
                </c:pt>
                <c:pt idx="59">
                  <c:v>1.27</c:v>
                </c:pt>
                <c:pt idx="60">
                  <c:v>1.9950000000000001</c:v>
                </c:pt>
                <c:pt idx="61">
                  <c:v>1.08</c:v>
                </c:pt>
                <c:pt idx="62">
                  <c:v>0.505</c:v>
                </c:pt>
                <c:pt idx="63">
                  <c:v>0.96499999999999997</c:v>
                </c:pt>
                <c:pt idx="64">
                  <c:v>0.84499999999999997</c:v>
                </c:pt>
              </c:numCache>
            </c:numRef>
          </c:val>
          <c:smooth val="0"/>
          <c:extLst>
            <c:ext xmlns:c16="http://schemas.microsoft.com/office/drawing/2014/chart" uri="{C3380CC4-5D6E-409C-BE32-E72D297353CC}">
              <c16:uniqueId val="{00000009-183E-44D1-9595-8E8B93FB439D}"/>
            </c:ext>
          </c:extLst>
        </c:ser>
        <c:ser>
          <c:idx val="10"/>
          <c:order val="10"/>
          <c:tx>
            <c:strRef>
              <c:f>'videejie (2)'!$BC$1</c:f>
              <c:strCache>
                <c:ptCount val="1"/>
                <c:pt idx="0">
                  <c:v>SKD</c:v>
                </c:pt>
              </c:strCache>
            </c:strRef>
          </c:tx>
          <c:spPr>
            <a:ln>
              <a:solidFill>
                <a:schemeClr val="tx1"/>
              </a:solidFill>
            </a:ln>
          </c:spPr>
          <c:marker>
            <c:symbol val="none"/>
          </c:marker>
          <c:cat>
            <c:numRef>
              <c:f>'videejie (2)'!$AR$2:$AR$66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'videejie (2)'!$BC$2:$BC$66</c:f>
              <c:numCache>
                <c:formatCode>0.00</c:formatCode>
                <c:ptCount val="65"/>
                <c:pt idx="0">
                  <c:v>0.64624999999999999</c:v>
                </c:pt>
                <c:pt idx="1">
                  <c:v>2.4325000000000001</c:v>
                </c:pt>
                <c:pt idx="2">
                  <c:v>4.4524999999999997</c:v>
                </c:pt>
                <c:pt idx="3">
                  <c:v>4.2037500000000003</c:v>
                </c:pt>
                <c:pt idx="4">
                  <c:v>7.1550000000000002</c:v>
                </c:pt>
                <c:pt idx="5">
                  <c:v>5.2320000000000002</c:v>
                </c:pt>
                <c:pt idx="6">
                  <c:v>5.0987499999999999</c:v>
                </c:pt>
                <c:pt idx="7">
                  <c:v>5.6837499999999999</c:v>
                </c:pt>
                <c:pt idx="8">
                  <c:v>6.4412500000000001</c:v>
                </c:pt>
                <c:pt idx="9">
                  <c:v>6.1737500000000001</c:v>
                </c:pt>
                <c:pt idx="10">
                  <c:v>5.9012500000000001</c:v>
                </c:pt>
                <c:pt idx="11">
                  <c:v>7.1683333333333339</c:v>
                </c:pt>
                <c:pt idx="12">
                  <c:v>5.2205555555555554</c:v>
                </c:pt>
                <c:pt idx="13">
                  <c:v>4.3361111111111112</c:v>
                </c:pt>
                <c:pt idx="14">
                  <c:v>6.3605555555555551</c:v>
                </c:pt>
                <c:pt idx="15">
                  <c:v>4.1150000000000002</c:v>
                </c:pt>
                <c:pt idx="16">
                  <c:v>4.1205555555555557</c:v>
                </c:pt>
                <c:pt idx="17">
                  <c:v>4.496666666666667</c:v>
                </c:pt>
                <c:pt idx="18">
                  <c:v>4.5866666666666669</c:v>
                </c:pt>
                <c:pt idx="19">
                  <c:v>2.7233333333333332</c:v>
                </c:pt>
                <c:pt idx="20">
                  <c:v>2.8211111111111107</c:v>
                </c:pt>
                <c:pt idx="21">
                  <c:v>3.9527777777777775</c:v>
                </c:pt>
                <c:pt idx="22">
                  <c:v>3.6622222222222223</c:v>
                </c:pt>
                <c:pt idx="23">
                  <c:v>3.2133333333333329</c:v>
                </c:pt>
                <c:pt idx="24">
                  <c:v>2.2283333333333335</c:v>
                </c:pt>
                <c:pt idx="25">
                  <c:v>2.7855555555555553</c:v>
                </c:pt>
                <c:pt idx="26">
                  <c:v>2.3811111111111112</c:v>
                </c:pt>
                <c:pt idx="27">
                  <c:v>3.0049999999999999</c:v>
                </c:pt>
                <c:pt idx="28">
                  <c:v>2.8488888888888892</c:v>
                </c:pt>
                <c:pt idx="29">
                  <c:v>2.2599999999999998</c:v>
                </c:pt>
                <c:pt idx="30">
                  <c:v>3.7822222222222224</c:v>
                </c:pt>
                <c:pt idx="31">
                  <c:v>3.2327777777777778</c:v>
                </c:pt>
                <c:pt idx="32">
                  <c:v>2.5065</c:v>
                </c:pt>
                <c:pt idx="33">
                  <c:v>2.4245000000000001</c:v>
                </c:pt>
                <c:pt idx="34">
                  <c:v>3.2285000000000004</c:v>
                </c:pt>
                <c:pt idx="35">
                  <c:v>2.8530000000000002</c:v>
                </c:pt>
                <c:pt idx="36">
                  <c:v>1.5905</c:v>
                </c:pt>
                <c:pt idx="37">
                  <c:v>2.1205000000000003</c:v>
                </c:pt>
                <c:pt idx="38">
                  <c:v>2.4394999999999998</c:v>
                </c:pt>
                <c:pt idx="39">
                  <c:v>2.5550000000000002</c:v>
                </c:pt>
                <c:pt idx="40">
                  <c:v>0.76500000000000001</c:v>
                </c:pt>
                <c:pt idx="41">
                  <c:v>1.228</c:v>
                </c:pt>
                <c:pt idx="42">
                  <c:v>2.3050000000000002</c:v>
                </c:pt>
                <c:pt idx="43">
                  <c:v>1.2915000000000001</c:v>
                </c:pt>
                <c:pt idx="44">
                  <c:v>3.2430000000000003</c:v>
                </c:pt>
                <c:pt idx="45">
                  <c:v>2.4735</c:v>
                </c:pt>
                <c:pt idx="46">
                  <c:v>1.069</c:v>
                </c:pt>
                <c:pt idx="47">
                  <c:v>1.9380000000000002</c:v>
                </c:pt>
                <c:pt idx="48">
                  <c:v>1.506</c:v>
                </c:pt>
                <c:pt idx="49">
                  <c:v>2.4325000000000001</c:v>
                </c:pt>
                <c:pt idx="50">
                  <c:v>1.702</c:v>
                </c:pt>
                <c:pt idx="51">
                  <c:v>1.7080000000000002</c:v>
                </c:pt>
                <c:pt idx="52">
                  <c:v>2.2109999999999999</c:v>
                </c:pt>
                <c:pt idx="53">
                  <c:v>1.1465000000000001</c:v>
                </c:pt>
                <c:pt idx="54">
                  <c:v>1.3180000000000001</c:v>
                </c:pt>
                <c:pt idx="55">
                  <c:v>1.466</c:v>
                </c:pt>
                <c:pt idx="56">
                  <c:v>1.085</c:v>
                </c:pt>
                <c:pt idx="57">
                  <c:v>1.3185</c:v>
                </c:pt>
                <c:pt idx="58">
                  <c:v>1.2745</c:v>
                </c:pt>
                <c:pt idx="59">
                  <c:v>1.9550000000000001</c:v>
                </c:pt>
                <c:pt idx="60">
                  <c:v>2.0965000000000003</c:v>
                </c:pt>
                <c:pt idx="61">
                  <c:v>1.2785</c:v>
                </c:pt>
                <c:pt idx="62">
                  <c:v>1.2830000000000001</c:v>
                </c:pt>
                <c:pt idx="63">
                  <c:v>2.2111111111111112</c:v>
                </c:pt>
                <c:pt idx="64">
                  <c:v>1.46</c:v>
                </c:pt>
              </c:numCache>
            </c:numRef>
          </c:val>
          <c:smooth val="0"/>
          <c:extLst>
            <c:ext xmlns:c16="http://schemas.microsoft.com/office/drawing/2014/chart" uri="{C3380CC4-5D6E-409C-BE32-E72D297353CC}">
              <c16:uniqueId val="{0000000A-183E-44D1-9595-8E8B93FB439D}"/>
            </c:ext>
          </c:extLst>
        </c:ser>
        <c:dLbls>
          <c:showLegendKey val="0"/>
          <c:showVal val="0"/>
          <c:showCatName val="0"/>
          <c:showSerName val="0"/>
          <c:showPercent val="0"/>
          <c:showBubbleSize val="0"/>
        </c:dLbls>
        <c:smooth val="0"/>
        <c:axId val="73731072"/>
        <c:axId val="140279104"/>
      </c:lineChart>
      <c:catAx>
        <c:axId val="73731072"/>
        <c:scaling>
          <c:orientation val="minMax"/>
        </c:scaling>
        <c:delete val="0"/>
        <c:axPos val="b"/>
        <c:numFmt formatCode="General" sourceLinked="1"/>
        <c:majorTickMark val="out"/>
        <c:minorTickMark val="none"/>
        <c:tickLblPos val="nextTo"/>
        <c:txPr>
          <a:bodyPr rot="-5400000" vert="horz"/>
          <a:lstStyle/>
          <a:p>
            <a:pPr>
              <a:defRPr/>
            </a:pPr>
            <a:endParaRPr lang="lv-LV"/>
          </a:p>
        </c:txPr>
        <c:crossAx val="140279104"/>
        <c:crosses val="autoZero"/>
        <c:auto val="1"/>
        <c:lblAlgn val="ctr"/>
        <c:lblOffset val="100"/>
        <c:noMultiLvlLbl val="0"/>
      </c:catAx>
      <c:valAx>
        <c:axId val="140279104"/>
        <c:scaling>
          <c:orientation val="minMax"/>
          <c:max val="16"/>
          <c:min val="0"/>
        </c:scaling>
        <c:delete val="0"/>
        <c:axPos val="l"/>
        <c:title>
          <c:tx>
            <c:rich>
              <a:bodyPr rot="-5400000" vert="horz"/>
              <a:lstStyle/>
              <a:p>
                <a:pPr>
                  <a:defRPr sz="2100">
                    <a:latin typeface="Times New Roman" panose="02020603050405020304" pitchFamily="18" charset="0"/>
                    <a:cs typeface="Times New Roman" panose="02020603050405020304" pitchFamily="18" charset="0"/>
                  </a:defRPr>
                </a:pPr>
                <a:r>
                  <a:rPr lang="lv-LV" sz="2000" dirty="0">
                    <a:latin typeface="Times New Roman" panose="02020603050405020304" pitchFamily="18" charset="0"/>
                    <a:cs typeface="Times New Roman" panose="02020603050405020304" pitchFamily="18" charset="0"/>
                  </a:rPr>
                  <a:t>Gadskārtu sēriju platums, mm</a:t>
                </a:r>
              </a:p>
              <a:p>
                <a:pPr>
                  <a:defRPr sz="2100">
                    <a:latin typeface="Times New Roman" panose="02020603050405020304" pitchFamily="18" charset="0"/>
                    <a:cs typeface="Times New Roman" panose="02020603050405020304" pitchFamily="18" charset="0"/>
                  </a:defRPr>
                </a:pPr>
                <a:r>
                  <a:rPr lang="lv-LV" sz="2000" i="1" dirty="0" err="1">
                    <a:latin typeface="Times New Roman" panose="02020603050405020304" pitchFamily="18" charset="0"/>
                    <a:cs typeface="Times New Roman" panose="02020603050405020304" pitchFamily="18" charset="0"/>
                  </a:rPr>
                  <a:t>Tree</a:t>
                </a:r>
                <a:r>
                  <a:rPr lang="lv-LV" sz="2000" i="1" dirty="0">
                    <a:latin typeface="Times New Roman" panose="02020603050405020304" pitchFamily="18" charset="0"/>
                    <a:cs typeface="Times New Roman" panose="02020603050405020304" pitchFamily="18" charset="0"/>
                  </a:rPr>
                  <a:t> ring </a:t>
                </a:r>
                <a:r>
                  <a:rPr lang="lv-LV" sz="2000" i="1" dirty="0" err="1">
                    <a:latin typeface="Times New Roman" panose="02020603050405020304" pitchFamily="18" charset="0"/>
                    <a:cs typeface="Times New Roman" panose="02020603050405020304" pitchFamily="18" charset="0"/>
                  </a:rPr>
                  <a:t>width</a:t>
                </a:r>
                <a:r>
                  <a:rPr lang="lv-LV" sz="2000" i="1" dirty="0">
                    <a:latin typeface="Times New Roman" panose="02020603050405020304" pitchFamily="18" charset="0"/>
                    <a:cs typeface="Times New Roman" panose="02020603050405020304" pitchFamily="18" charset="0"/>
                  </a:rPr>
                  <a:t>, mm </a:t>
                </a:r>
                <a:endParaRPr lang="en-US" sz="2000" i="1" dirty="0">
                  <a:latin typeface="Times New Roman" panose="02020603050405020304" pitchFamily="18" charset="0"/>
                  <a:cs typeface="Times New Roman" panose="02020603050405020304" pitchFamily="18" charset="0"/>
                </a:endParaRPr>
              </a:p>
            </c:rich>
          </c:tx>
          <c:overlay val="0"/>
        </c:title>
        <c:numFmt formatCode="0" sourceLinked="0"/>
        <c:majorTickMark val="out"/>
        <c:minorTickMark val="none"/>
        <c:tickLblPos val="nextTo"/>
        <c:txPr>
          <a:bodyPr/>
          <a:lstStyle/>
          <a:p>
            <a:pPr>
              <a:defRPr sz="1800">
                <a:latin typeface="Times New Roman" panose="02020603050405020304" pitchFamily="18" charset="0"/>
                <a:cs typeface="Times New Roman" panose="02020603050405020304" pitchFamily="18" charset="0"/>
              </a:defRPr>
            </a:pPr>
            <a:endParaRPr lang="lv-LV"/>
          </a:p>
        </c:txPr>
        <c:crossAx val="73731072"/>
        <c:crosses val="autoZero"/>
        <c:crossBetween val="between"/>
        <c:majorUnit val="4"/>
      </c:valAx>
    </c:plotArea>
    <c:plotVisOnly val="1"/>
    <c:dispBlanksAs val="gap"/>
    <c:showDLblsOverMax val="0"/>
  </c:chart>
  <c:spPr>
    <a:ln>
      <a:noFill/>
    </a:ln>
  </c:spPr>
  <c:txPr>
    <a:bodyPr/>
    <a:lstStyle/>
    <a:p>
      <a:pPr>
        <a:defRPr b="0">
          <a:latin typeface="Arial" pitchFamily="34" charset="0"/>
          <a:cs typeface="Arial" pitchFamily="34" charset="0"/>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08292019053177"/>
          <c:y val="4.5380618445179509E-2"/>
          <c:w val="0.64644393409157197"/>
          <c:h val="0.7058255146545579"/>
        </c:manualLayout>
      </c:layout>
      <c:barChart>
        <c:barDir val="col"/>
        <c:grouping val="percentStacked"/>
        <c:varyColors val="0"/>
        <c:ser>
          <c:idx val="0"/>
          <c:order val="0"/>
          <c:tx>
            <c:strRef>
              <c:f>Fig6_Kalsnava_lapas_bez1g!$C$45</c:f>
              <c:strCache>
                <c:ptCount val="1"/>
                <c:pt idx="0">
                  <c:v>0L</c:v>
                </c:pt>
              </c:strCache>
            </c:strRef>
          </c:tx>
          <c:spPr>
            <a:pattFill prst="ltUpDiag">
              <a:fgClr>
                <a:schemeClr val="tx1"/>
              </a:fgClr>
              <a:bgClr>
                <a:schemeClr val="accent6">
                  <a:lumMod val="20000"/>
                  <a:lumOff val="80000"/>
                </a:schemeClr>
              </a:bgClr>
            </a:pattFill>
            <a:ln>
              <a:solidFill>
                <a:schemeClr val="tx1"/>
              </a:solidFill>
            </a:ln>
          </c:spPr>
          <c:invertIfNegative val="0"/>
          <c:cat>
            <c:strRef>
              <c:f>Fig6_Kalsnava_lapas_bez1g!$B$46:$B$50</c:f>
              <c:strCache>
                <c:ptCount val="5"/>
                <c:pt idx="0">
                  <c:v>Clones from Italy</c:v>
                </c:pt>
                <c:pt idx="1">
                  <c:v>Clones from Latvia</c:v>
                </c:pt>
                <c:pt idx="2">
                  <c:v>Clones from Sweden</c:v>
                </c:pt>
                <c:pt idx="3">
                  <c:v>Clones from Germany</c:v>
                </c:pt>
                <c:pt idx="4">
                  <c:v>Clone OP42</c:v>
                </c:pt>
              </c:strCache>
            </c:strRef>
          </c:cat>
          <c:val>
            <c:numRef>
              <c:f>Fig6_Kalsnava_lapas_bez1g!$C$46:$C$50</c:f>
              <c:numCache>
                <c:formatCode>General</c:formatCode>
                <c:ptCount val="5"/>
                <c:pt idx="0">
                  <c:v>0</c:v>
                </c:pt>
                <c:pt idx="1">
                  <c:v>40</c:v>
                </c:pt>
                <c:pt idx="2">
                  <c:v>51</c:v>
                </c:pt>
                <c:pt idx="3">
                  <c:v>202</c:v>
                </c:pt>
                <c:pt idx="4">
                  <c:v>0</c:v>
                </c:pt>
              </c:numCache>
            </c:numRef>
          </c:val>
          <c:extLst>
            <c:ext xmlns:c16="http://schemas.microsoft.com/office/drawing/2014/chart" uri="{C3380CC4-5D6E-409C-BE32-E72D297353CC}">
              <c16:uniqueId val="{00000000-5F4C-4AB2-ADA6-C3F45C64A4B3}"/>
            </c:ext>
          </c:extLst>
        </c:ser>
        <c:ser>
          <c:idx val="1"/>
          <c:order val="1"/>
          <c:tx>
            <c:strRef>
              <c:f>Fig6_Kalsnava_lapas_bez1g!$D$45</c:f>
              <c:strCache>
                <c:ptCount val="1"/>
                <c:pt idx="0">
                  <c:v>1L</c:v>
                </c:pt>
              </c:strCache>
            </c:strRef>
          </c:tx>
          <c:spPr>
            <a:solidFill>
              <a:schemeClr val="accent6">
                <a:lumMod val="40000"/>
                <a:lumOff val="60000"/>
              </a:schemeClr>
            </a:solidFill>
            <a:ln>
              <a:solidFill>
                <a:schemeClr val="tx1"/>
              </a:solidFill>
            </a:ln>
          </c:spPr>
          <c:invertIfNegative val="0"/>
          <c:cat>
            <c:strRef>
              <c:f>Fig6_Kalsnava_lapas_bez1g!$B$46:$B$50</c:f>
              <c:strCache>
                <c:ptCount val="5"/>
                <c:pt idx="0">
                  <c:v>Clones from Italy</c:v>
                </c:pt>
                <c:pt idx="1">
                  <c:v>Clones from Latvia</c:v>
                </c:pt>
                <c:pt idx="2">
                  <c:v>Clones from Sweden</c:v>
                </c:pt>
                <c:pt idx="3">
                  <c:v>Clones from Germany</c:v>
                </c:pt>
                <c:pt idx="4">
                  <c:v>Clone OP42</c:v>
                </c:pt>
              </c:strCache>
            </c:strRef>
          </c:cat>
          <c:val>
            <c:numRef>
              <c:f>Fig6_Kalsnava_lapas_bez1g!$D$46:$D$50</c:f>
              <c:numCache>
                <c:formatCode>General</c:formatCode>
                <c:ptCount val="5"/>
                <c:pt idx="0">
                  <c:v>3</c:v>
                </c:pt>
                <c:pt idx="1">
                  <c:v>0</c:v>
                </c:pt>
                <c:pt idx="2">
                  <c:v>50</c:v>
                </c:pt>
                <c:pt idx="3">
                  <c:v>0</c:v>
                </c:pt>
                <c:pt idx="4">
                  <c:v>0</c:v>
                </c:pt>
              </c:numCache>
            </c:numRef>
          </c:val>
          <c:extLst>
            <c:ext xmlns:c16="http://schemas.microsoft.com/office/drawing/2014/chart" uri="{C3380CC4-5D6E-409C-BE32-E72D297353CC}">
              <c16:uniqueId val="{00000001-5F4C-4AB2-ADA6-C3F45C64A4B3}"/>
            </c:ext>
          </c:extLst>
        </c:ser>
        <c:ser>
          <c:idx val="2"/>
          <c:order val="2"/>
          <c:tx>
            <c:strRef>
              <c:f>Fig6_Kalsnava_lapas_bez1g!$E$45</c:f>
              <c:strCache>
                <c:ptCount val="1"/>
                <c:pt idx="0">
                  <c:v>2L</c:v>
                </c:pt>
              </c:strCache>
            </c:strRef>
          </c:tx>
          <c:spPr>
            <a:solidFill>
              <a:schemeClr val="accent6">
                <a:lumMod val="60000"/>
                <a:lumOff val="40000"/>
              </a:schemeClr>
            </a:solidFill>
            <a:ln>
              <a:solidFill>
                <a:schemeClr val="tx1"/>
              </a:solidFill>
            </a:ln>
          </c:spPr>
          <c:invertIfNegative val="0"/>
          <c:cat>
            <c:strRef>
              <c:f>Fig6_Kalsnava_lapas_bez1g!$B$46:$B$50</c:f>
              <c:strCache>
                <c:ptCount val="5"/>
                <c:pt idx="0">
                  <c:v>Clones from Italy</c:v>
                </c:pt>
                <c:pt idx="1">
                  <c:v>Clones from Latvia</c:v>
                </c:pt>
                <c:pt idx="2">
                  <c:v>Clones from Sweden</c:v>
                </c:pt>
                <c:pt idx="3">
                  <c:v>Clones from Germany</c:v>
                </c:pt>
                <c:pt idx="4">
                  <c:v>Clone OP42</c:v>
                </c:pt>
              </c:strCache>
            </c:strRef>
          </c:cat>
          <c:val>
            <c:numRef>
              <c:f>Fig6_Kalsnava_lapas_bez1g!$E$46:$E$50</c:f>
              <c:numCache>
                <c:formatCode>General</c:formatCode>
                <c:ptCount val="5"/>
                <c:pt idx="0">
                  <c:v>35</c:v>
                </c:pt>
                <c:pt idx="1">
                  <c:v>0</c:v>
                </c:pt>
                <c:pt idx="2">
                  <c:v>16</c:v>
                </c:pt>
                <c:pt idx="3">
                  <c:v>0</c:v>
                </c:pt>
                <c:pt idx="4">
                  <c:v>0</c:v>
                </c:pt>
              </c:numCache>
            </c:numRef>
          </c:val>
          <c:extLst>
            <c:ext xmlns:c16="http://schemas.microsoft.com/office/drawing/2014/chart" uri="{C3380CC4-5D6E-409C-BE32-E72D297353CC}">
              <c16:uniqueId val="{00000002-5F4C-4AB2-ADA6-C3F45C64A4B3}"/>
            </c:ext>
          </c:extLst>
        </c:ser>
        <c:ser>
          <c:idx val="3"/>
          <c:order val="3"/>
          <c:tx>
            <c:strRef>
              <c:f>Fig6_Kalsnava_lapas_bez1g!$F$45</c:f>
              <c:strCache>
                <c:ptCount val="1"/>
                <c:pt idx="0">
                  <c:v>3L</c:v>
                </c:pt>
              </c:strCache>
            </c:strRef>
          </c:tx>
          <c:spPr>
            <a:solidFill>
              <a:schemeClr val="accent6">
                <a:lumMod val="75000"/>
              </a:schemeClr>
            </a:solidFill>
            <a:ln>
              <a:solidFill>
                <a:schemeClr val="tx1"/>
              </a:solidFill>
            </a:ln>
          </c:spPr>
          <c:invertIfNegative val="0"/>
          <c:cat>
            <c:strRef>
              <c:f>Fig6_Kalsnava_lapas_bez1g!$B$46:$B$50</c:f>
              <c:strCache>
                <c:ptCount val="5"/>
                <c:pt idx="0">
                  <c:v>Clones from Italy</c:v>
                </c:pt>
                <c:pt idx="1">
                  <c:v>Clones from Latvia</c:v>
                </c:pt>
                <c:pt idx="2">
                  <c:v>Clones from Sweden</c:v>
                </c:pt>
                <c:pt idx="3">
                  <c:v>Clones from Germany</c:v>
                </c:pt>
                <c:pt idx="4">
                  <c:v>Clone OP42</c:v>
                </c:pt>
              </c:strCache>
            </c:strRef>
          </c:cat>
          <c:val>
            <c:numRef>
              <c:f>Fig6_Kalsnava_lapas_bez1g!$F$46:$F$50</c:f>
              <c:numCache>
                <c:formatCode>General</c:formatCode>
                <c:ptCount val="5"/>
                <c:pt idx="0">
                  <c:v>73</c:v>
                </c:pt>
                <c:pt idx="1">
                  <c:v>0</c:v>
                </c:pt>
                <c:pt idx="2">
                  <c:v>1</c:v>
                </c:pt>
                <c:pt idx="3">
                  <c:v>5</c:v>
                </c:pt>
                <c:pt idx="4">
                  <c:v>1</c:v>
                </c:pt>
              </c:numCache>
            </c:numRef>
          </c:val>
          <c:extLst>
            <c:ext xmlns:c16="http://schemas.microsoft.com/office/drawing/2014/chart" uri="{C3380CC4-5D6E-409C-BE32-E72D297353CC}">
              <c16:uniqueId val="{00000003-5F4C-4AB2-ADA6-C3F45C64A4B3}"/>
            </c:ext>
          </c:extLst>
        </c:ser>
        <c:ser>
          <c:idx val="4"/>
          <c:order val="4"/>
          <c:tx>
            <c:strRef>
              <c:f>Fig6_Kalsnava_lapas_bez1g!$G$45</c:f>
              <c:strCache>
                <c:ptCount val="1"/>
                <c:pt idx="0">
                  <c:v>4L</c:v>
                </c:pt>
              </c:strCache>
            </c:strRef>
          </c:tx>
          <c:spPr>
            <a:solidFill>
              <a:schemeClr val="accent6">
                <a:lumMod val="50000"/>
              </a:schemeClr>
            </a:solidFill>
            <a:ln>
              <a:solidFill>
                <a:schemeClr val="tx1"/>
              </a:solidFill>
            </a:ln>
          </c:spPr>
          <c:invertIfNegative val="0"/>
          <c:cat>
            <c:strRef>
              <c:f>Fig6_Kalsnava_lapas_bez1g!$B$46:$B$50</c:f>
              <c:strCache>
                <c:ptCount val="5"/>
                <c:pt idx="0">
                  <c:v>Clones from Italy</c:v>
                </c:pt>
                <c:pt idx="1">
                  <c:v>Clones from Latvia</c:v>
                </c:pt>
                <c:pt idx="2">
                  <c:v>Clones from Sweden</c:v>
                </c:pt>
                <c:pt idx="3">
                  <c:v>Clones from Germany</c:v>
                </c:pt>
                <c:pt idx="4">
                  <c:v>Clone OP42</c:v>
                </c:pt>
              </c:strCache>
            </c:strRef>
          </c:cat>
          <c:val>
            <c:numRef>
              <c:f>Fig6_Kalsnava_lapas_bez1g!$G$46:$G$50</c:f>
              <c:numCache>
                <c:formatCode>General</c:formatCode>
                <c:ptCount val="5"/>
                <c:pt idx="0">
                  <c:v>0</c:v>
                </c:pt>
                <c:pt idx="1">
                  <c:v>0</c:v>
                </c:pt>
                <c:pt idx="2">
                  <c:v>62</c:v>
                </c:pt>
                <c:pt idx="3">
                  <c:v>110</c:v>
                </c:pt>
                <c:pt idx="4">
                  <c:v>26</c:v>
                </c:pt>
              </c:numCache>
            </c:numRef>
          </c:val>
          <c:extLst>
            <c:ext xmlns:c16="http://schemas.microsoft.com/office/drawing/2014/chart" uri="{C3380CC4-5D6E-409C-BE32-E72D297353CC}">
              <c16:uniqueId val="{00000004-5F4C-4AB2-ADA6-C3F45C64A4B3}"/>
            </c:ext>
          </c:extLst>
        </c:ser>
        <c:dLbls>
          <c:showLegendKey val="0"/>
          <c:showVal val="0"/>
          <c:showCatName val="0"/>
          <c:showSerName val="0"/>
          <c:showPercent val="0"/>
          <c:showBubbleSize val="0"/>
        </c:dLbls>
        <c:gapWidth val="150"/>
        <c:overlap val="100"/>
        <c:axId val="85799424"/>
        <c:axId val="101335040"/>
      </c:barChart>
      <c:scatterChart>
        <c:scatterStyle val="lineMarker"/>
        <c:varyColors val="0"/>
        <c:ser>
          <c:idx val="5"/>
          <c:order val="5"/>
          <c:tx>
            <c:strRef>
              <c:f>Fig6_Kalsnava_lapas_bez1g!$H$45</c:f>
              <c:strCache>
                <c:ptCount val="1"/>
                <c:pt idx="0">
                  <c:v>Number of trees</c:v>
                </c:pt>
              </c:strCache>
            </c:strRef>
          </c:tx>
          <c:spPr>
            <a:ln w="28575">
              <a:noFill/>
            </a:ln>
          </c:spPr>
          <c:marker>
            <c:spPr>
              <a:solidFill>
                <a:schemeClr val="tx1">
                  <a:lumMod val="75000"/>
                  <a:lumOff val="25000"/>
                </a:schemeClr>
              </a:solidFill>
              <a:ln>
                <a:solidFill>
                  <a:schemeClr val="tx1"/>
                </a:solidFill>
              </a:ln>
            </c:spPr>
          </c:marker>
          <c:yVal>
            <c:numRef>
              <c:f>Fig6_Kalsnava_lapas_bez1g!$H$46:$H$50</c:f>
              <c:numCache>
                <c:formatCode>General</c:formatCode>
                <c:ptCount val="5"/>
                <c:pt idx="0">
                  <c:v>111</c:v>
                </c:pt>
                <c:pt idx="1">
                  <c:v>40</c:v>
                </c:pt>
                <c:pt idx="2">
                  <c:v>180</c:v>
                </c:pt>
                <c:pt idx="3">
                  <c:v>317</c:v>
                </c:pt>
                <c:pt idx="4">
                  <c:v>27</c:v>
                </c:pt>
              </c:numCache>
            </c:numRef>
          </c:yVal>
          <c:smooth val="0"/>
          <c:extLst>
            <c:ext xmlns:c16="http://schemas.microsoft.com/office/drawing/2014/chart" uri="{C3380CC4-5D6E-409C-BE32-E72D297353CC}">
              <c16:uniqueId val="{00000005-5F4C-4AB2-ADA6-C3F45C64A4B3}"/>
            </c:ext>
          </c:extLst>
        </c:ser>
        <c:dLbls>
          <c:showLegendKey val="0"/>
          <c:showVal val="0"/>
          <c:showCatName val="0"/>
          <c:showSerName val="0"/>
          <c:showPercent val="0"/>
          <c:showBubbleSize val="0"/>
        </c:dLbls>
        <c:axId val="101336192"/>
        <c:axId val="101335616"/>
      </c:scatterChart>
      <c:catAx>
        <c:axId val="85799424"/>
        <c:scaling>
          <c:orientation val="minMax"/>
        </c:scaling>
        <c:delete val="0"/>
        <c:axPos val="b"/>
        <c:numFmt formatCode="General"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lv-LV"/>
          </a:p>
        </c:txPr>
        <c:crossAx val="101335040"/>
        <c:crosses val="autoZero"/>
        <c:auto val="1"/>
        <c:lblAlgn val="ctr"/>
        <c:lblOffset val="100"/>
        <c:noMultiLvlLbl val="0"/>
      </c:catAx>
      <c:valAx>
        <c:axId val="101335040"/>
        <c:scaling>
          <c:orientation val="minMax"/>
        </c:scaling>
        <c:delete val="0"/>
        <c:axPos val="l"/>
        <c:title>
          <c:tx>
            <c:rich>
              <a:bodyPr rot="-5400000" vert="horz"/>
              <a:lstStyle/>
              <a:p>
                <a:pPr>
                  <a:defRPr sz="1600" b="0">
                    <a:latin typeface="Arial" panose="020B0604020202020204" pitchFamily="34" charset="0"/>
                    <a:cs typeface="Arial" panose="020B0604020202020204" pitchFamily="34" charset="0"/>
                  </a:defRPr>
                </a:pPr>
                <a:r>
                  <a:rPr lang="lv-LV" sz="1600" b="0" dirty="0">
                    <a:latin typeface="Arial" panose="020B0604020202020204" pitchFamily="34" charset="0"/>
                    <a:cs typeface="Arial" panose="020B0604020202020204" pitchFamily="34" charset="0"/>
                  </a:rPr>
                  <a:t>Koku īpatsvars</a:t>
                </a:r>
                <a:r>
                  <a:rPr lang="lv-LV" sz="1600" b="0" baseline="0" dirty="0">
                    <a:latin typeface="Arial" panose="020B0604020202020204" pitchFamily="34" charset="0"/>
                    <a:cs typeface="Arial" panose="020B0604020202020204" pitchFamily="34" charset="0"/>
                  </a:rPr>
                  <a:t> lapu bojājumu klasē</a:t>
                </a:r>
              </a:p>
              <a:p>
                <a:pPr>
                  <a:defRPr sz="1600" b="0">
                    <a:latin typeface="Arial" panose="020B0604020202020204" pitchFamily="34" charset="0"/>
                    <a:cs typeface="Arial" panose="020B0604020202020204" pitchFamily="34" charset="0"/>
                  </a:defRPr>
                </a:pPr>
                <a:r>
                  <a:rPr lang="lv-LV" sz="1600" b="0" i="1" baseline="0" dirty="0" err="1">
                    <a:latin typeface="Arial" panose="020B0604020202020204" pitchFamily="34" charset="0"/>
                    <a:cs typeface="Arial" panose="020B0604020202020204" pitchFamily="34" charset="0"/>
                  </a:rPr>
                  <a:t>Proportion</a:t>
                </a:r>
                <a:r>
                  <a:rPr lang="lv-LV" sz="1600" b="0" i="1" baseline="0" dirty="0">
                    <a:latin typeface="Arial" panose="020B0604020202020204" pitchFamily="34" charset="0"/>
                    <a:cs typeface="Arial" panose="020B0604020202020204" pitchFamily="34" charset="0"/>
                  </a:rPr>
                  <a:t> </a:t>
                </a:r>
                <a:r>
                  <a:rPr lang="lv-LV" sz="1600" b="0" i="1" baseline="0" dirty="0" err="1">
                    <a:latin typeface="Arial" panose="020B0604020202020204" pitchFamily="34" charset="0"/>
                    <a:cs typeface="Arial" panose="020B0604020202020204" pitchFamily="34" charset="0"/>
                  </a:rPr>
                  <a:t>of</a:t>
                </a:r>
                <a:r>
                  <a:rPr lang="lv-LV" sz="1600" b="0" i="1" baseline="0" dirty="0">
                    <a:latin typeface="Arial" panose="020B0604020202020204" pitchFamily="34" charset="0"/>
                    <a:cs typeface="Arial" panose="020B0604020202020204" pitchFamily="34" charset="0"/>
                  </a:rPr>
                  <a:t> </a:t>
                </a:r>
                <a:r>
                  <a:rPr lang="lv-LV" sz="1600" b="0" i="1" baseline="0" dirty="0" err="1">
                    <a:latin typeface="Arial" panose="020B0604020202020204" pitchFamily="34" charset="0"/>
                    <a:cs typeface="Arial" panose="020B0604020202020204" pitchFamily="34" charset="0"/>
                  </a:rPr>
                  <a:t>trees</a:t>
                </a:r>
                <a:r>
                  <a:rPr lang="lv-LV" sz="1600" b="0" i="1" baseline="0" dirty="0">
                    <a:latin typeface="Arial" panose="020B0604020202020204" pitchFamily="34" charset="0"/>
                    <a:cs typeface="Arial" panose="020B0604020202020204" pitchFamily="34" charset="0"/>
                  </a:rPr>
                  <a:t> per </a:t>
                </a:r>
                <a:r>
                  <a:rPr lang="lv-LV" sz="1600" b="0" i="1" baseline="0" dirty="0" err="1">
                    <a:latin typeface="Arial" panose="020B0604020202020204" pitchFamily="34" charset="0"/>
                    <a:cs typeface="Arial" panose="020B0604020202020204" pitchFamily="34" charset="0"/>
                  </a:rPr>
                  <a:t>damage</a:t>
                </a:r>
                <a:r>
                  <a:rPr lang="lv-LV" sz="1600" b="0" i="1" baseline="0" dirty="0">
                    <a:latin typeface="Arial" panose="020B0604020202020204" pitchFamily="34" charset="0"/>
                    <a:cs typeface="Arial" panose="020B0604020202020204" pitchFamily="34" charset="0"/>
                  </a:rPr>
                  <a:t> </a:t>
                </a:r>
                <a:r>
                  <a:rPr lang="lv-LV" sz="1600" b="0" i="1" baseline="0" dirty="0" err="1">
                    <a:latin typeface="Arial" panose="020B0604020202020204" pitchFamily="34" charset="0"/>
                    <a:cs typeface="Arial" panose="020B0604020202020204" pitchFamily="34" charset="0"/>
                  </a:rPr>
                  <a:t>grade</a:t>
                </a:r>
                <a:endParaRPr lang="en-US" sz="1600" b="0" i="1" dirty="0">
                  <a:latin typeface="Arial" panose="020B0604020202020204" pitchFamily="34" charset="0"/>
                  <a:cs typeface="Arial" panose="020B0604020202020204" pitchFamily="34" charset="0"/>
                </a:endParaRPr>
              </a:p>
            </c:rich>
          </c:tx>
          <c:overlay val="0"/>
        </c:title>
        <c:numFmt formatCode="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lv-LV"/>
          </a:p>
        </c:txPr>
        <c:crossAx val="85799424"/>
        <c:crosses val="autoZero"/>
        <c:crossBetween val="between"/>
        <c:majorUnit val="0.2"/>
      </c:valAx>
      <c:valAx>
        <c:axId val="101335616"/>
        <c:scaling>
          <c:orientation val="minMax"/>
        </c:scaling>
        <c:delete val="0"/>
        <c:axPos val="r"/>
        <c:title>
          <c:tx>
            <c:rich>
              <a:bodyPr rot="-5400000" vert="horz"/>
              <a:lstStyle/>
              <a:p>
                <a:pPr>
                  <a:defRPr sz="1600" b="0">
                    <a:latin typeface="Arial" panose="020B0604020202020204" pitchFamily="34" charset="0"/>
                    <a:cs typeface="Arial" panose="020B0604020202020204" pitchFamily="34" charset="0"/>
                  </a:defRPr>
                </a:pPr>
                <a:r>
                  <a:rPr lang="lv-LV" sz="1600" b="0" dirty="0">
                    <a:latin typeface="Arial" panose="020B0604020202020204" pitchFamily="34" charset="0"/>
                    <a:cs typeface="Arial" panose="020B0604020202020204" pitchFamily="34" charset="0"/>
                  </a:rPr>
                  <a:t>Koku</a:t>
                </a:r>
                <a:r>
                  <a:rPr lang="lv-LV" sz="1600" b="0" baseline="0" dirty="0">
                    <a:latin typeface="Arial" panose="020B0604020202020204" pitchFamily="34" charset="0"/>
                    <a:cs typeface="Arial" panose="020B0604020202020204" pitchFamily="34" charset="0"/>
                  </a:rPr>
                  <a:t> skaits</a:t>
                </a:r>
              </a:p>
              <a:p>
                <a:pPr>
                  <a:defRPr sz="1600" b="0">
                    <a:latin typeface="Arial" panose="020B0604020202020204" pitchFamily="34" charset="0"/>
                    <a:cs typeface="Arial" panose="020B0604020202020204" pitchFamily="34" charset="0"/>
                  </a:defRPr>
                </a:pPr>
                <a:r>
                  <a:rPr lang="lv-LV" sz="1600" b="0" i="1" baseline="0" dirty="0" err="1">
                    <a:latin typeface="Arial" panose="020B0604020202020204" pitchFamily="34" charset="0"/>
                    <a:cs typeface="Arial" panose="020B0604020202020204" pitchFamily="34" charset="0"/>
                  </a:rPr>
                  <a:t>Numberof</a:t>
                </a:r>
                <a:r>
                  <a:rPr lang="lv-LV" sz="1600" b="0" i="1" baseline="0" dirty="0">
                    <a:latin typeface="Arial" panose="020B0604020202020204" pitchFamily="34" charset="0"/>
                    <a:cs typeface="Arial" panose="020B0604020202020204" pitchFamily="34" charset="0"/>
                  </a:rPr>
                  <a:t> </a:t>
                </a:r>
                <a:r>
                  <a:rPr lang="lv-LV" sz="1600" b="0" i="1" baseline="0" dirty="0" err="1">
                    <a:latin typeface="Arial" panose="020B0604020202020204" pitchFamily="34" charset="0"/>
                    <a:cs typeface="Arial" panose="020B0604020202020204" pitchFamily="34" charset="0"/>
                  </a:rPr>
                  <a:t>trees</a:t>
                </a:r>
                <a:endParaRPr lang="en-US" sz="1600" b="0" i="1" dirty="0">
                  <a:latin typeface="Arial" panose="020B0604020202020204" pitchFamily="34" charset="0"/>
                  <a:cs typeface="Arial" panose="020B0604020202020204" pitchFamily="34" charset="0"/>
                </a:endParaRPr>
              </a:p>
            </c:rich>
          </c:tx>
          <c:layout>
            <c:manualLayout>
              <c:xMode val="edge"/>
              <c:yMode val="edge"/>
              <c:x val="0.9442642412753961"/>
              <c:y val="0.1907790333449251"/>
            </c:manualLayout>
          </c:layout>
          <c:overlay val="0"/>
        </c:title>
        <c:numFmt formatCode="General"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lv-LV"/>
          </a:p>
        </c:txPr>
        <c:crossAx val="101336192"/>
        <c:crosses val="max"/>
        <c:crossBetween val="midCat"/>
      </c:valAx>
      <c:valAx>
        <c:axId val="101336192"/>
        <c:scaling>
          <c:orientation val="minMax"/>
        </c:scaling>
        <c:delete val="1"/>
        <c:axPos val="b"/>
        <c:majorTickMark val="out"/>
        <c:minorTickMark val="none"/>
        <c:tickLblPos val="nextTo"/>
        <c:crossAx val="101335616"/>
        <c:crosses val="autoZero"/>
        <c:crossBetween val="midCat"/>
      </c:valAx>
    </c:plotArea>
    <c:legend>
      <c:legendPos val="b"/>
      <c:layout>
        <c:manualLayout>
          <c:xMode val="edge"/>
          <c:yMode val="edge"/>
          <c:x val="0.17407261592300963"/>
          <c:y val="0.93836781255171553"/>
          <c:w val="0.66574353553028098"/>
          <c:h val="4.7602024143812045E-2"/>
        </c:manualLayout>
      </c:layout>
      <c:overlay val="0"/>
      <c:txPr>
        <a:bodyPr/>
        <a:lstStyle/>
        <a:p>
          <a:pPr>
            <a:defRPr sz="1600">
              <a:latin typeface="Arial" panose="020B0604020202020204" pitchFamily="34" charset="0"/>
              <a:cs typeface="Arial" panose="020B0604020202020204" pitchFamily="34" charset="0"/>
            </a:defRPr>
          </a:pPr>
          <a:endParaRPr lang="lv-LV"/>
        </a:p>
      </c:txPr>
    </c:legend>
    <c:plotVisOnly val="1"/>
    <c:dispBlanksAs val="gap"/>
    <c:showDLblsOverMax val="0"/>
  </c:chart>
  <c:txPr>
    <a:bodyPr/>
    <a:lstStyle/>
    <a:p>
      <a:pPr algn="just">
        <a:defRPr>
          <a:latin typeface="Times New Roman" panose="02020603050405020304" pitchFamily="18" charset="0"/>
          <a:cs typeface="Times New Roman" panose="02020603050405020304" pitchFamily="18" charset="0"/>
        </a:defRPr>
      </a:pPr>
      <a:endParaRPr lang="lv-LV"/>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B3200F-B2FD-4287-8421-7412714D464E}" type="datetimeFigureOut">
              <a:rPr lang="en-GB" smtClean="0"/>
              <a:t>15/12/2020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06C46F-9B23-48F7-8143-29EC717A72CB}" type="slidenum">
              <a:rPr lang="en-GB" smtClean="0"/>
              <a:t>‹#›</a:t>
            </a:fld>
            <a:endParaRPr lang="en-GB"/>
          </a:p>
        </p:txBody>
      </p:sp>
    </p:spTree>
    <p:extLst>
      <p:ext uri="{BB962C8B-B14F-4D97-AF65-F5344CB8AC3E}">
        <p14:creationId xmlns:p14="http://schemas.microsoft.com/office/powerpoint/2010/main" val="417678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a:p>
        </p:txBody>
      </p:sp>
      <p:sp>
        <p:nvSpPr>
          <p:cNvPr id="4" name="Slide Number Placeholder 3"/>
          <p:cNvSpPr>
            <a:spLocks noGrp="1"/>
          </p:cNvSpPr>
          <p:nvPr>
            <p:ph type="sldNum" sz="quarter" idx="10"/>
          </p:nvPr>
        </p:nvSpPr>
        <p:spPr/>
        <p:txBody>
          <a:bodyPr/>
          <a:lstStyle/>
          <a:p>
            <a:fld id="{B87CCD25-F128-403D-B828-7FD6ECF8F260}" type="slidenum">
              <a:rPr lang="en-GB" smtClean="0"/>
              <a:t>1</a:t>
            </a:fld>
            <a:endParaRPr lang="en-GB"/>
          </a:p>
        </p:txBody>
      </p:sp>
    </p:spTree>
    <p:extLst>
      <p:ext uri="{BB962C8B-B14F-4D97-AF65-F5344CB8AC3E}">
        <p14:creationId xmlns:p14="http://schemas.microsoft.com/office/powerpoint/2010/main" val="185811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EEF75B-0404-4445-80B0-BE1F842BE47C}" type="slidenum">
              <a:rPr lang="lv-LV" altLang="lv-LV" smtClean="0">
                <a:latin typeface="Calibri" panose="020F0502020204030204" pitchFamily="34" charset="0"/>
              </a:rPr>
              <a:pPr/>
              <a:t>10</a:t>
            </a:fld>
            <a:endParaRPr lang="lv-LV" altLang="lv-LV">
              <a:latin typeface="Calibri" panose="020F0502020204030204" pitchFamily="34" charset="0"/>
            </a:endParaRPr>
          </a:p>
        </p:txBody>
      </p:sp>
    </p:spTree>
    <p:extLst>
      <p:ext uri="{BB962C8B-B14F-4D97-AF65-F5344CB8AC3E}">
        <p14:creationId xmlns:p14="http://schemas.microsoft.com/office/powerpoint/2010/main" val="257877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5B06C46F-9B23-48F7-8143-29EC717A72CB}" type="slidenum">
              <a:rPr lang="en-GB" smtClean="0"/>
              <a:t>11</a:t>
            </a:fld>
            <a:endParaRPr lang="en-GB"/>
          </a:p>
        </p:txBody>
      </p:sp>
    </p:spTree>
    <p:extLst>
      <p:ext uri="{BB962C8B-B14F-4D97-AF65-F5344CB8AC3E}">
        <p14:creationId xmlns:p14="http://schemas.microsoft.com/office/powerpoint/2010/main" val="310601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baseline="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F8711-0C10-47E6-9A67-6F0FA555B3E5}" type="slidenum">
              <a:rPr lang="lv-LV" altLang="lv-LV" smtClean="0"/>
              <a:pPr>
                <a:spcBef>
                  <a:spcPct val="0"/>
                </a:spcBef>
              </a:pPr>
              <a:t>12</a:t>
            </a:fld>
            <a:endParaRPr lang="lv-LV" altLang="lv-LV"/>
          </a:p>
        </p:txBody>
      </p:sp>
    </p:spTree>
    <p:extLst>
      <p:ext uri="{BB962C8B-B14F-4D97-AF65-F5344CB8AC3E}">
        <p14:creationId xmlns:p14="http://schemas.microsoft.com/office/powerpoint/2010/main" val="206150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aseline="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F8711-0C10-47E6-9A67-6F0FA555B3E5}" type="slidenum">
              <a:rPr lang="lv-LV" altLang="lv-LV" smtClean="0"/>
              <a:pPr>
                <a:spcBef>
                  <a:spcPct val="0"/>
                </a:spcBef>
              </a:pPr>
              <a:t>13</a:t>
            </a:fld>
            <a:endParaRPr lang="lv-LV" altLang="lv-LV"/>
          </a:p>
        </p:txBody>
      </p:sp>
    </p:spTree>
    <p:extLst>
      <p:ext uri="{BB962C8B-B14F-4D97-AF65-F5344CB8AC3E}">
        <p14:creationId xmlns:p14="http://schemas.microsoft.com/office/powerpoint/2010/main" val="350647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7632CC-2056-4370-A6E2-699DBFDE4DEA}" type="slidenum">
              <a:rPr lang="en-US" altLang="lv-LV" smtClean="0"/>
              <a:pPr>
                <a:spcBef>
                  <a:spcPct val="0"/>
                </a:spcBef>
              </a:pPr>
              <a:t>14</a:t>
            </a:fld>
            <a:endParaRPr lang="en-US" altLang="lv-LV"/>
          </a:p>
        </p:txBody>
      </p:sp>
    </p:spTree>
    <p:extLst>
      <p:ext uri="{BB962C8B-B14F-4D97-AF65-F5344CB8AC3E}">
        <p14:creationId xmlns:p14="http://schemas.microsoft.com/office/powerpoint/2010/main" val="241666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5B06C46F-9B23-48F7-8143-29EC717A72CB}" type="slidenum">
              <a:rPr lang="en-GB" smtClean="0"/>
              <a:t>2</a:t>
            </a:fld>
            <a:endParaRPr lang="en-GB"/>
          </a:p>
        </p:txBody>
      </p:sp>
    </p:spTree>
    <p:extLst>
      <p:ext uri="{BB962C8B-B14F-4D97-AF65-F5344CB8AC3E}">
        <p14:creationId xmlns:p14="http://schemas.microsoft.com/office/powerpoint/2010/main" val="164560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7CCD25-F128-403D-B828-7FD6ECF8F260}" type="slidenum">
              <a:rPr lang="en-GB" smtClean="0"/>
              <a:t>3</a:t>
            </a:fld>
            <a:endParaRPr lang="en-GB"/>
          </a:p>
        </p:txBody>
      </p:sp>
    </p:spTree>
    <p:extLst>
      <p:ext uri="{BB962C8B-B14F-4D97-AF65-F5344CB8AC3E}">
        <p14:creationId xmlns:p14="http://schemas.microsoft.com/office/powerpoint/2010/main" val="1287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0C7C83D8-3CBB-4EBD-9486-163D2637EC33}" type="slidenum">
              <a:rPr lang="en-GB" smtClean="0"/>
              <a:t>4</a:t>
            </a:fld>
            <a:endParaRPr lang="en-GB"/>
          </a:p>
        </p:txBody>
      </p:sp>
    </p:spTree>
    <p:extLst>
      <p:ext uri="{BB962C8B-B14F-4D97-AF65-F5344CB8AC3E}">
        <p14:creationId xmlns:p14="http://schemas.microsoft.com/office/powerpoint/2010/main" val="234179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altLang="lv-LV"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F8711-0C10-47E6-9A67-6F0FA555B3E5}" type="slidenum">
              <a:rPr lang="lv-LV" altLang="lv-LV" smtClean="0"/>
              <a:pPr>
                <a:spcBef>
                  <a:spcPct val="0"/>
                </a:spcBef>
              </a:pPr>
              <a:t>5</a:t>
            </a:fld>
            <a:endParaRPr lang="lv-LV" altLang="lv-LV"/>
          </a:p>
        </p:txBody>
      </p:sp>
    </p:spTree>
    <p:extLst>
      <p:ext uri="{BB962C8B-B14F-4D97-AF65-F5344CB8AC3E}">
        <p14:creationId xmlns:p14="http://schemas.microsoft.com/office/powerpoint/2010/main" val="12275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F8711-0C10-47E6-9A67-6F0FA555B3E5}" type="slidenum">
              <a:rPr lang="lv-LV" altLang="lv-LV" smtClean="0"/>
              <a:pPr>
                <a:spcBef>
                  <a:spcPct val="0"/>
                </a:spcBef>
              </a:pPr>
              <a:t>6</a:t>
            </a:fld>
            <a:endParaRPr lang="lv-LV" altLang="lv-LV"/>
          </a:p>
        </p:txBody>
      </p:sp>
    </p:spTree>
    <p:extLst>
      <p:ext uri="{BB962C8B-B14F-4D97-AF65-F5344CB8AC3E}">
        <p14:creationId xmlns:p14="http://schemas.microsoft.com/office/powerpoint/2010/main" val="128315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B06C46F-9B23-48F7-8143-29EC717A72CB}" type="slidenum">
              <a:rPr lang="en-GB" smtClean="0"/>
              <a:t>7</a:t>
            </a:fld>
            <a:endParaRPr lang="en-GB"/>
          </a:p>
        </p:txBody>
      </p:sp>
    </p:spTree>
    <p:extLst>
      <p:ext uri="{BB962C8B-B14F-4D97-AF65-F5344CB8AC3E}">
        <p14:creationId xmlns:p14="http://schemas.microsoft.com/office/powerpoint/2010/main" val="297399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5B06C46F-9B23-48F7-8143-29EC717A72CB}" type="slidenum">
              <a:rPr lang="en-GB" smtClean="0"/>
              <a:t>8</a:t>
            </a:fld>
            <a:endParaRPr lang="en-GB"/>
          </a:p>
        </p:txBody>
      </p:sp>
    </p:spTree>
    <p:extLst>
      <p:ext uri="{BB962C8B-B14F-4D97-AF65-F5344CB8AC3E}">
        <p14:creationId xmlns:p14="http://schemas.microsoft.com/office/powerpoint/2010/main" val="178207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B06C46F-9B23-48F7-8143-29EC717A72CB}" type="slidenum">
              <a:rPr lang="en-GB" smtClean="0"/>
              <a:t>9</a:t>
            </a:fld>
            <a:endParaRPr lang="en-GB"/>
          </a:p>
        </p:txBody>
      </p:sp>
    </p:spTree>
    <p:extLst>
      <p:ext uri="{BB962C8B-B14F-4D97-AF65-F5344CB8AC3E}">
        <p14:creationId xmlns:p14="http://schemas.microsoft.com/office/powerpoint/2010/main" val="184439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56BE82-C98C-4172-AE0F-4AFA906BC490}"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292797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56BE82-C98C-4172-AE0F-4AFA906BC490}"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410033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56BE82-C98C-4172-AE0F-4AFA906BC490}"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2288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56BE82-C98C-4172-AE0F-4AFA906BC490}"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412202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6BE82-C98C-4172-AE0F-4AFA906BC490}"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235801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56BE82-C98C-4172-AE0F-4AFA906BC490}"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382885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56BE82-C98C-4172-AE0F-4AFA906BC490}" type="datetimeFigureOut">
              <a:rPr lang="en-GB" smtClean="0"/>
              <a:t>15/12/2020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273438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56BE82-C98C-4172-AE0F-4AFA906BC490}"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404883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6BE82-C98C-4172-AE0F-4AFA906BC490}" type="datetimeFigureOut">
              <a:rPr lang="en-GB" smtClean="0"/>
              <a:t>15/12/2020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73367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6BE82-C98C-4172-AE0F-4AFA906BC490}"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310092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6BE82-C98C-4172-AE0F-4AFA906BC490}"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F2101-9B1B-42A7-8E76-32E69B290220}" type="slidenum">
              <a:rPr lang="en-GB" smtClean="0"/>
              <a:t>‹#›</a:t>
            </a:fld>
            <a:endParaRPr lang="en-GB"/>
          </a:p>
        </p:txBody>
      </p:sp>
    </p:spTree>
    <p:extLst>
      <p:ext uri="{BB962C8B-B14F-4D97-AF65-F5344CB8AC3E}">
        <p14:creationId xmlns:p14="http://schemas.microsoft.com/office/powerpoint/2010/main" val="50974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BE82-C98C-4172-AE0F-4AFA906BC490}" type="datetimeFigureOut">
              <a:rPr lang="en-GB" smtClean="0"/>
              <a:t>15/12/2020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2101-9B1B-42A7-8E76-32E69B290220}" type="slidenum">
              <a:rPr lang="en-GB" smtClean="0"/>
              <a:t>‹#›</a:t>
            </a:fld>
            <a:endParaRPr lang="en-GB"/>
          </a:p>
        </p:txBody>
      </p:sp>
    </p:spTree>
    <p:extLst>
      <p:ext uri="{BB962C8B-B14F-4D97-AF65-F5344CB8AC3E}">
        <p14:creationId xmlns:p14="http://schemas.microsoft.com/office/powerpoint/2010/main" val="70756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1.jpe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em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4900" y="1580650"/>
            <a:ext cx="9193386" cy="2240236"/>
          </a:xfrm>
        </p:spPr>
        <p:txBody>
          <a:bodyPr>
            <a:noAutofit/>
          </a:bodyPr>
          <a:lstStyle/>
          <a:p>
            <a:pPr>
              <a:spcBef>
                <a:spcPts val="1200"/>
              </a:spcBef>
              <a:spcAft>
                <a:spcPts val="1200"/>
              </a:spcAft>
            </a:pPr>
            <a:r>
              <a:rPr lang="lv-LV" sz="3800" b="1" dirty="0">
                <a:cs typeface="Times New Roman" panose="02020603050405020304" pitchFamily="18" charset="0"/>
              </a:rPr>
              <a:t>Piemērota meža reproduktīvā materiāla izvēle adaptācijas kontekstā: iespējas un riski</a:t>
            </a:r>
            <a:r>
              <a:rPr lang="lv-LV" sz="3800" dirty="0">
                <a:cs typeface="Times New Roman" panose="02020603050405020304" pitchFamily="18" charset="0"/>
              </a:rPr>
              <a:t/>
            </a:r>
            <a:br>
              <a:rPr lang="lv-LV" sz="3800" dirty="0">
                <a:cs typeface="Times New Roman" panose="02020603050405020304" pitchFamily="18" charset="0"/>
              </a:rPr>
            </a:br>
            <a:r>
              <a:rPr lang="en-US" sz="2800" i="1" dirty="0">
                <a:cs typeface="Times New Roman" panose="02020603050405020304" pitchFamily="18" charset="0"/>
              </a:rPr>
              <a:t>Selection of well-adapted forest reproductive material: opportunities and risks</a:t>
            </a:r>
            <a:endParaRPr lang="lv-LV" sz="2800" i="1" dirty="0">
              <a:cs typeface="Times New Roman" panose="02020603050405020304" pitchFamily="18" charset="0"/>
            </a:endParaRPr>
          </a:p>
        </p:txBody>
      </p:sp>
      <p:sp>
        <p:nvSpPr>
          <p:cNvPr id="3" name="Subtitle 2"/>
          <p:cNvSpPr>
            <a:spLocks noGrp="1"/>
          </p:cNvSpPr>
          <p:nvPr>
            <p:ph type="subTitle" idx="1"/>
          </p:nvPr>
        </p:nvSpPr>
        <p:spPr>
          <a:xfrm>
            <a:off x="2453911" y="4249651"/>
            <a:ext cx="9304375" cy="1479463"/>
          </a:xfrm>
        </p:spPr>
        <p:txBody>
          <a:bodyPr>
            <a:normAutofit/>
          </a:bodyPr>
          <a:lstStyle/>
          <a:p>
            <a:r>
              <a:rPr lang="lv-LV" sz="3100" dirty="0">
                <a:latin typeface="+mj-lt"/>
                <a:cs typeface="Times New Roman" panose="02020603050405020304" pitchFamily="18" charset="0"/>
              </a:rPr>
              <a:t>Silva Šēnhofa, </a:t>
            </a:r>
          </a:p>
          <a:p>
            <a:r>
              <a:rPr lang="lv-LV" dirty="0">
                <a:latin typeface="+mj-lt"/>
                <a:cs typeface="Times New Roman" panose="02020603050405020304" pitchFamily="18" charset="0"/>
              </a:rPr>
              <a:t>Baiba Jansone, Olga Miezīte, Solveiga Luguza, Pauls Zeltiņš</a:t>
            </a:r>
          </a:p>
        </p:txBody>
      </p:sp>
      <p:grpSp>
        <p:nvGrpSpPr>
          <p:cNvPr id="4" name="Group 2"/>
          <p:cNvGrpSpPr>
            <a:grpSpLocks/>
          </p:cNvGrpSpPr>
          <p:nvPr/>
        </p:nvGrpSpPr>
        <p:grpSpPr bwMode="auto">
          <a:xfrm>
            <a:off x="0" y="172815"/>
            <a:ext cx="12014201" cy="990600"/>
            <a:chOff x="703" y="6"/>
            <a:chExt cx="5905" cy="624"/>
          </a:xfrm>
        </p:grpSpPr>
        <p:pic>
          <p:nvPicPr>
            <p:cNvPr id="5" name="Picture 3" descr="log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oform_el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2916164" y="5979735"/>
            <a:ext cx="8490857" cy="6915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v-LV" sz="1400" b="1" dirty="0">
                <a:cs typeface="Times New Roman" panose="02020603050405020304" pitchFamily="18" charset="0"/>
              </a:rPr>
              <a:t>EIROPAS ZAĻAIS KURSS BIOEKONOMIKAS ATTĪSTĪBAI</a:t>
            </a:r>
          </a:p>
          <a:p>
            <a:r>
              <a:rPr lang="lv-LV" sz="1400" dirty="0">
                <a:cs typeface="Times New Roman" panose="02020603050405020304" pitchFamily="18" charset="0"/>
              </a:rPr>
              <a:t>Latvijas Lauksaimniecības universitāte</a:t>
            </a:r>
          </a:p>
          <a:p>
            <a:r>
              <a:rPr lang="lv-LV" sz="1400" dirty="0">
                <a:cs typeface="Times New Roman" panose="02020603050405020304" pitchFamily="18" charset="0"/>
              </a:rPr>
              <a:t>2020. gada 17. decembris</a:t>
            </a:r>
          </a:p>
        </p:txBody>
      </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
        <p:nvSpPr>
          <p:cNvPr id="7" name="TextBox 6"/>
          <p:cNvSpPr txBox="1"/>
          <p:nvPr/>
        </p:nvSpPr>
        <p:spPr>
          <a:xfrm>
            <a:off x="1" y="-27486"/>
            <a:ext cx="9231086" cy="1107996"/>
          </a:xfrm>
          <a:prstGeom prst="rect">
            <a:avLst/>
          </a:prstGeom>
          <a:noFill/>
        </p:spPr>
        <p:txBody>
          <a:bodyPr wrap="square" rtlCol="0">
            <a:spAutoFit/>
          </a:bodyPr>
          <a:lstStyle/>
          <a:p>
            <a:r>
              <a:rPr lang="lv-LV" sz="2200" dirty="0">
                <a:cs typeface="Times New Roman" panose="02020603050405020304" pitchFamily="18" charset="0"/>
              </a:rPr>
              <a:t>Pētījumi īstenoti Latvijas Lauksaimniecības universitātes un Latvijas Valsts mežzinātnes institūta “Silava” Memoranda par sadarbību Latvijas meža nozares augstākās izglītības un mežzinātnes attīstībā ietvaros </a:t>
            </a:r>
          </a:p>
        </p:txBody>
      </p:sp>
      <p:pic>
        <p:nvPicPr>
          <p:cNvPr id="1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1" y="1521407"/>
            <a:ext cx="2093913"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67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745101-0340-44DA-B78D-74416A71CD37}"/>
              </a:ext>
            </a:extLst>
          </p:cNvPr>
          <p:cNvGraphicFramePr>
            <a:graphicFrameLocks noGrp="1"/>
          </p:cNvGraphicFramePr>
          <p:nvPr>
            <p:ph idx="4294967295"/>
            <p:extLst>
              <p:ext uri="{D42A27DB-BD31-4B8C-83A1-F6EECF244321}">
                <p14:modId xmlns:p14="http://schemas.microsoft.com/office/powerpoint/2010/main" val="3296215133"/>
              </p:ext>
            </p:extLst>
          </p:nvPr>
        </p:nvGraphicFramePr>
        <p:xfrm>
          <a:off x="1836738" y="1222224"/>
          <a:ext cx="8229600" cy="4048638"/>
        </p:xfrm>
        <a:graphic>
          <a:graphicData uri="http://schemas.openxmlformats.org/drawingml/2006/chart">
            <c:chart xmlns:c="http://schemas.openxmlformats.org/drawingml/2006/chart" xmlns:r="http://schemas.openxmlformats.org/officeDocument/2006/relationships" r:id="rId3"/>
          </a:graphicData>
        </a:graphic>
      </p:graphicFrame>
      <p:sp>
        <p:nvSpPr>
          <p:cNvPr id="51205" name="Rectangle 8"/>
          <p:cNvSpPr>
            <a:spLocks noChangeArrowheads="1"/>
          </p:cNvSpPr>
          <p:nvPr/>
        </p:nvSpPr>
        <p:spPr bwMode="auto">
          <a:xfrm>
            <a:off x="824345" y="5280386"/>
            <a:ext cx="1051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lv-LV" altLang="lv-LV" sz="2400" dirty="0">
                <a:latin typeface="Times New Roman" panose="02020603050405020304" pitchFamily="18" charset="0"/>
                <a:cs typeface="Times New Roman" panose="02020603050405020304" pitchFamily="18" charset="0"/>
              </a:rPr>
              <a:t>Iespējams identificēt klonus ar zemu sala bojājumu varbūtību;</a:t>
            </a:r>
          </a:p>
          <a:p>
            <a:pPr marL="0" indent="0">
              <a:spcBef>
                <a:spcPct val="0"/>
              </a:spcBef>
              <a:buNone/>
            </a:pPr>
            <a:r>
              <a:rPr lang="lv-LV" altLang="lv-LV" sz="2400" dirty="0">
                <a:latin typeface="Times New Roman" panose="02020603050405020304" pitchFamily="18" charset="0"/>
                <a:cs typeface="Times New Roman" panose="02020603050405020304" pitchFamily="18" charset="0"/>
              </a:rPr>
              <a:t>Šai pazīmei nav ciešas korelācijas ar kopējo pieaugumu</a:t>
            </a:r>
            <a:endParaRPr lang="en-GB" altLang="lv-LV" sz="2400" dirty="0">
              <a:latin typeface="Times New Roman" panose="02020603050405020304" pitchFamily="18" charset="0"/>
              <a:cs typeface="Times New Roman" panose="02020603050405020304" pitchFamily="18" charset="0"/>
            </a:endParaRPr>
          </a:p>
        </p:txBody>
      </p:sp>
      <p:sp>
        <p:nvSpPr>
          <p:cNvPr id="51207" name="TextBox 1"/>
          <p:cNvSpPr txBox="1">
            <a:spLocks noChangeArrowheads="1"/>
          </p:cNvSpPr>
          <p:nvPr/>
        </p:nvSpPr>
        <p:spPr bwMode="auto">
          <a:xfrm>
            <a:off x="7021514" y="4983885"/>
            <a:ext cx="273208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lv-LV" altLang="lv-LV" sz="1400" dirty="0">
                <a:latin typeface="Arial" panose="020B0604020202020204" pitchFamily="34" charset="0"/>
              </a:rPr>
              <a:t>Koku skaits / </a:t>
            </a:r>
            <a:r>
              <a:rPr lang="lv-LV" altLang="lv-LV" sz="1400" dirty="0" err="1">
                <a:latin typeface="Arial" panose="020B0604020202020204" pitchFamily="34" charset="0"/>
              </a:rPr>
              <a:t>Number</a:t>
            </a:r>
            <a:r>
              <a:rPr lang="lv-LV" altLang="lv-LV" sz="1400" dirty="0">
                <a:latin typeface="Arial" panose="020B0604020202020204" pitchFamily="34" charset="0"/>
              </a:rPr>
              <a:t> </a:t>
            </a:r>
            <a:r>
              <a:rPr lang="lv-LV" altLang="lv-LV" sz="1400" dirty="0" err="1">
                <a:latin typeface="Arial" panose="020B0604020202020204" pitchFamily="34" charset="0"/>
              </a:rPr>
              <a:t>of</a:t>
            </a:r>
            <a:r>
              <a:rPr lang="lv-LV" altLang="lv-LV" sz="1400" dirty="0">
                <a:latin typeface="Arial" panose="020B0604020202020204" pitchFamily="34" charset="0"/>
              </a:rPr>
              <a:t> </a:t>
            </a:r>
            <a:r>
              <a:rPr lang="lv-LV" altLang="lv-LV" sz="1400" dirty="0" err="1">
                <a:latin typeface="Arial" panose="020B0604020202020204" pitchFamily="34" charset="0"/>
              </a:rPr>
              <a:t>trees</a:t>
            </a:r>
            <a:endParaRPr lang="lv-LV" altLang="lv-LV" sz="1400" dirty="0">
              <a:latin typeface="Arial" panose="020B0604020202020204" pitchFamily="34" charset="0"/>
            </a:endParaRPr>
          </a:p>
        </p:txBody>
      </p:sp>
      <p:sp>
        <p:nvSpPr>
          <p:cNvPr id="51208" name="TextBox 2"/>
          <p:cNvSpPr txBox="1">
            <a:spLocks noChangeArrowheads="1"/>
          </p:cNvSpPr>
          <p:nvPr/>
        </p:nvSpPr>
        <p:spPr bwMode="auto">
          <a:xfrm>
            <a:off x="3275014" y="4296238"/>
            <a:ext cx="1512887"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600" dirty="0">
                <a:latin typeface="Arial" panose="020B0604020202020204" pitchFamily="34" charset="0"/>
              </a:rPr>
              <a:t>Kloni no Itālijas</a:t>
            </a:r>
          </a:p>
        </p:txBody>
      </p:sp>
      <p:sp>
        <p:nvSpPr>
          <p:cNvPr id="51209" name="TextBox 12"/>
          <p:cNvSpPr txBox="1">
            <a:spLocks noChangeArrowheads="1"/>
          </p:cNvSpPr>
          <p:nvPr/>
        </p:nvSpPr>
        <p:spPr bwMode="auto">
          <a:xfrm>
            <a:off x="4427538" y="4305763"/>
            <a:ext cx="1511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600" dirty="0">
                <a:latin typeface="Arial" panose="020B0604020202020204" pitchFamily="34" charset="0"/>
              </a:rPr>
              <a:t>Kloni no Latvijas</a:t>
            </a:r>
          </a:p>
        </p:txBody>
      </p:sp>
      <p:sp>
        <p:nvSpPr>
          <p:cNvPr id="51210" name="TextBox 13"/>
          <p:cNvSpPr txBox="1">
            <a:spLocks noChangeArrowheads="1"/>
          </p:cNvSpPr>
          <p:nvPr/>
        </p:nvSpPr>
        <p:spPr bwMode="auto">
          <a:xfrm>
            <a:off x="5709227" y="4305763"/>
            <a:ext cx="1177638"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600" dirty="0">
                <a:latin typeface="Arial" panose="020B0604020202020204" pitchFamily="34" charset="0"/>
              </a:rPr>
              <a:t>Kloni no Zviedrijas</a:t>
            </a:r>
          </a:p>
        </p:txBody>
      </p:sp>
      <p:sp>
        <p:nvSpPr>
          <p:cNvPr id="51211" name="TextBox 14"/>
          <p:cNvSpPr txBox="1">
            <a:spLocks noChangeArrowheads="1"/>
          </p:cNvSpPr>
          <p:nvPr/>
        </p:nvSpPr>
        <p:spPr bwMode="auto">
          <a:xfrm>
            <a:off x="6738938" y="4294651"/>
            <a:ext cx="1511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600" dirty="0">
                <a:latin typeface="Arial" panose="020B0604020202020204" pitchFamily="34" charset="0"/>
              </a:rPr>
              <a:t>Kloni no Vācijas</a:t>
            </a:r>
          </a:p>
        </p:txBody>
      </p:sp>
      <p:sp>
        <p:nvSpPr>
          <p:cNvPr id="51212" name="TextBox 15"/>
          <p:cNvSpPr txBox="1">
            <a:spLocks noChangeArrowheads="1"/>
          </p:cNvSpPr>
          <p:nvPr/>
        </p:nvSpPr>
        <p:spPr bwMode="auto">
          <a:xfrm>
            <a:off x="7945439" y="4294652"/>
            <a:ext cx="1104899" cy="595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600" dirty="0">
                <a:latin typeface="Arial" panose="020B0604020202020204" pitchFamily="34" charset="0"/>
              </a:rPr>
              <a:t>Klons</a:t>
            </a:r>
          </a:p>
          <a:p>
            <a:pPr algn="ctr">
              <a:spcBef>
                <a:spcPct val="0"/>
              </a:spcBef>
              <a:buFontTx/>
              <a:buNone/>
            </a:pPr>
            <a:r>
              <a:rPr lang="lv-LV" altLang="lv-LV" sz="1600" dirty="0">
                <a:latin typeface="Arial" panose="020B0604020202020204" pitchFamily="34" charset="0"/>
              </a:rPr>
              <a:t>OP 42</a:t>
            </a:r>
          </a:p>
        </p:txBody>
      </p:sp>
      <p:sp>
        <p:nvSpPr>
          <p:cNvPr id="7" name="TextBox 6">
            <a:extLst>
              <a:ext uri="{FF2B5EF4-FFF2-40B4-BE49-F238E27FC236}">
                <a16:creationId xmlns:a16="http://schemas.microsoft.com/office/drawing/2014/main" id="{DBDDB2E6-6FFC-454C-93BB-05097C70490D}"/>
              </a:ext>
            </a:extLst>
          </p:cNvPr>
          <p:cNvSpPr txBox="1"/>
          <p:nvPr/>
        </p:nvSpPr>
        <p:spPr>
          <a:xfrm>
            <a:off x="3726873" y="6259167"/>
            <a:ext cx="8548254" cy="523220"/>
          </a:xfrm>
          <a:prstGeom prst="rect">
            <a:avLst/>
          </a:prstGeom>
          <a:noFill/>
        </p:spPr>
        <p:txBody>
          <a:bodyPr wrap="square" rtlCol="0">
            <a:spAutoFit/>
          </a:bodyPr>
          <a:lstStyle/>
          <a:p>
            <a:r>
              <a:rPr lang="lv-LV" sz="1400" dirty="0"/>
              <a:t>Jansons, A., </a:t>
            </a:r>
            <a:r>
              <a:rPr lang="lv-LV" sz="1400" dirty="0" err="1"/>
              <a:t>Lazdina</a:t>
            </a:r>
            <a:r>
              <a:rPr lang="lv-LV" sz="1400" dirty="0"/>
              <a:t>, D., Neimane, U., </a:t>
            </a:r>
            <a:r>
              <a:rPr lang="lv-LV" sz="1400" dirty="0" err="1"/>
              <a:t>Sēnhofa</a:t>
            </a:r>
            <a:r>
              <a:rPr lang="lv-LV" sz="1400" dirty="0"/>
              <a:t>, S., Grava, A., &amp; Sisenis, L. (2017). </a:t>
            </a:r>
            <a:r>
              <a:rPr lang="lv-LV" sz="1400" dirty="0" err="1"/>
              <a:t>Juvenile</a:t>
            </a:r>
            <a:r>
              <a:rPr lang="lv-LV" sz="1400" dirty="0"/>
              <a:t> </a:t>
            </a:r>
            <a:r>
              <a:rPr lang="lv-LV" sz="1400" dirty="0" err="1"/>
              <a:t>growth</a:t>
            </a:r>
            <a:r>
              <a:rPr lang="lv-LV" sz="1400" dirty="0"/>
              <a:t> </a:t>
            </a:r>
            <a:r>
              <a:rPr lang="lv-LV" sz="1400" dirty="0" err="1"/>
              <a:t>and</a:t>
            </a:r>
            <a:r>
              <a:rPr lang="lv-LV" sz="1400" dirty="0"/>
              <a:t> </a:t>
            </a:r>
            <a:r>
              <a:rPr lang="lv-LV" sz="1400" dirty="0" err="1"/>
              <a:t>frost</a:t>
            </a:r>
            <a:r>
              <a:rPr lang="lv-LV" sz="1400" dirty="0"/>
              <a:t> </a:t>
            </a:r>
            <a:r>
              <a:rPr lang="lv-LV" sz="1400" dirty="0" err="1"/>
              <a:t>damages</a:t>
            </a:r>
            <a:r>
              <a:rPr lang="lv-LV" sz="1400" dirty="0"/>
              <a:t> </a:t>
            </a:r>
            <a:r>
              <a:rPr lang="lv-LV" sz="1400" dirty="0" err="1"/>
              <a:t>of</a:t>
            </a:r>
            <a:r>
              <a:rPr lang="lv-LV" sz="1400" dirty="0"/>
              <a:t> </a:t>
            </a:r>
            <a:r>
              <a:rPr lang="lv-LV" sz="1400" dirty="0" err="1"/>
              <a:t>poplar</a:t>
            </a:r>
            <a:r>
              <a:rPr lang="lv-LV" sz="1400" dirty="0"/>
              <a:t> </a:t>
            </a:r>
            <a:r>
              <a:rPr lang="lv-LV" sz="1400" dirty="0" err="1"/>
              <a:t>clone</a:t>
            </a:r>
            <a:r>
              <a:rPr lang="lv-LV" sz="1400" dirty="0"/>
              <a:t> OP42 </a:t>
            </a:r>
            <a:r>
              <a:rPr lang="lv-LV" sz="1400" dirty="0" err="1"/>
              <a:t>in</a:t>
            </a:r>
            <a:r>
              <a:rPr lang="lv-LV" sz="1400" dirty="0"/>
              <a:t> Latvia. </a:t>
            </a:r>
            <a:r>
              <a:rPr lang="en-US" sz="1400" i="1" dirty="0"/>
              <a:t>Agronomy Research </a:t>
            </a:r>
            <a:r>
              <a:rPr lang="en-US" sz="1400" dirty="0"/>
              <a:t>15(5), 2113–2125,</a:t>
            </a:r>
            <a:r>
              <a:rPr lang="lv-LV" sz="1400" dirty="0"/>
              <a:t> </a:t>
            </a:r>
            <a:r>
              <a:rPr lang="en-US" sz="1400" dirty="0"/>
              <a:t>https://doi.org/10.15159/AR.17.061</a:t>
            </a:r>
            <a:endParaRPr lang="lv-LV" sz="1400" dirty="0"/>
          </a:p>
        </p:txBody>
      </p:sp>
      <p:sp>
        <p:nvSpPr>
          <p:cNvPr id="26" name="Title 1">
            <a:extLst>
              <a:ext uri="{FF2B5EF4-FFF2-40B4-BE49-F238E27FC236}">
                <a16:creationId xmlns:a16="http://schemas.microsoft.com/office/drawing/2014/main" id="{E0CF5740-352B-4423-8E6E-D424816411D3}"/>
              </a:ext>
            </a:extLst>
          </p:cNvPr>
          <p:cNvSpPr>
            <a:spLocks noGrp="1"/>
          </p:cNvSpPr>
          <p:nvPr>
            <p:ph type="title"/>
          </p:nvPr>
        </p:nvSpPr>
        <p:spPr>
          <a:xfrm>
            <a:off x="236586" y="-73976"/>
            <a:ext cx="10515600" cy="1325563"/>
          </a:xfrm>
        </p:spPr>
        <p:txBody>
          <a:bodyPr/>
          <a:lstStyle/>
          <a:p>
            <a:r>
              <a:rPr lang="lv-LV" b="1" dirty="0"/>
              <a:t>Selekcija pēc adaptācijas pazīmēm (3)</a:t>
            </a:r>
            <a:endParaRPr lang="lv-LV" dirty="0"/>
          </a:p>
        </p:txBody>
      </p:sp>
      <p:grpSp>
        <p:nvGrpSpPr>
          <p:cNvPr id="27" name="Group 2">
            <a:extLst>
              <a:ext uri="{FF2B5EF4-FFF2-40B4-BE49-F238E27FC236}">
                <a16:creationId xmlns:a16="http://schemas.microsoft.com/office/drawing/2014/main" id="{DC64A36C-F8AE-4E6A-B034-D4DC33D03693}"/>
              </a:ext>
            </a:extLst>
          </p:cNvPr>
          <p:cNvGrpSpPr>
            <a:grpSpLocks/>
          </p:cNvGrpSpPr>
          <p:nvPr/>
        </p:nvGrpSpPr>
        <p:grpSpPr bwMode="auto">
          <a:xfrm>
            <a:off x="0" y="172815"/>
            <a:ext cx="12014201" cy="990600"/>
            <a:chOff x="703" y="6"/>
            <a:chExt cx="5905" cy="624"/>
          </a:xfrm>
        </p:grpSpPr>
        <p:pic>
          <p:nvPicPr>
            <p:cNvPr id="28" name="Picture 3" descr="logo_2">
              <a:extLst>
                <a:ext uri="{FF2B5EF4-FFF2-40B4-BE49-F238E27FC236}">
                  <a16:creationId xmlns:a16="http://schemas.microsoft.com/office/drawing/2014/main" id="{C1801FFA-0794-46F2-B133-4CF864EA5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noform_element2">
              <a:extLst>
                <a:ext uri="{FF2B5EF4-FFF2-40B4-BE49-F238E27FC236}">
                  <a16:creationId xmlns:a16="http://schemas.microsoft.com/office/drawing/2014/main" id="{9C224AE8-E45D-4056-A7F7-F3243EAB5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29">
            <a:extLst>
              <a:ext uri="{FF2B5EF4-FFF2-40B4-BE49-F238E27FC236}">
                <a16:creationId xmlns:a16="http://schemas.microsoft.com/office/drawing/2014/main" id="{4B866334-5B37-48DA-8B77-BDA9F4BD68E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Tree>
    <p:extLst>
      <p:ext uri="{BB962C8B-B14F-4D97-AF65-F5344CB8AC3E}">
        <p14:creationId xmlns:p14="http://schemas.microsoft.com/office/powerpoint/2010/main" val="182622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0C9B8-4350-42E8-86F5-872F4F8BB348}"/>
              </a:ext>
            </a:extLst>
          </p:cNvPr>
          <p:cNvSpPr>
            <a:spLocks noGrp="1"/>
          </p:cNvSpPr>
          <p:nvPr>
            <p:ph idx="1"/>
          </p:nvPr>
        </p:nvSpPr>
        <p:spPr>
          <a:xfrm>
            <a:off x="838200" y="1825624"/>
            <a:ext cx="4469245" cy="4675187"/>
          </a:xfrm>
        </p:spPr>
        <p:txBody>
          <a:bodyPr>
            <a:normAutofit/>
          </a:bodyPr>
          <a:lstStyle/>
          <a:p>
            <a:r>
              <a:rPr lang="lv-LV" dirty="0"/>
              <a:t>Klons OP 42</a:t>
            </a:r>
          </a:p>
          <a:p>
            <a:pPr>
              <a:spcBef>
                <a:spcPct val="0"/>
              </a:spcBef>
            </a:pPr>
            <a:r>
              <a:rPr lang="lv-LV" altLang="lv-LV" dirty="0">
                <a:cs typeface="Times New Roman" panose="02020603050405020304" pitchFamily="18" charset="0"/>
              </a:rPr>
              <a:t>Latvijas centrālā daļa</a:t>
            </a:r>
          </a:p>
          <a:p>
            <a:pPr>
              <a:spcBef>
                <a:spcPct val="0"/>
              </a:spcBef>
            </a:pPr>
            <a:r>
              <a:rPr lang="lv-LV" altLang="lv-LV" dirty="0">
                <a:cs typeface="Times New Roman" panose="02020603050405020304" pitchFamily="18" charset="0"/>
              </a:rPr>
              <a:t>Neizmantota lauksaimniecības zeme</a:t>
            </a:r>
            <a:endParaRPr lang="en-GB" altLang="lv-LV" dirty="0">
              <a:cs typeface="Times New Roman" panose="02020603050405020304" pitchFamily="18" charset="0"/>
            </a:endParaRPr>
          </a:p>
          <a:p>
            <a:pPr>
              <a:spcBef>
                <a:spcPct val="0"/>
              </a:spcBef>
            </a:pPr>
            <a:r>
              <a:rPr lang="lv-LV" altLang="lv-LV" dirty="0">
                <a:cs typeface="Times New Roman" panose="02020603050405020304" pitchFamily="18" charset="0"/>
              </a:rPr>
              <a:t>Nosusināta auglīga kūdras augsne </a:t>
            </a:r>
            <a:r>
              <a:rPr lang="en-GB" altLang="lv-LV" dirty="0">
                <a:cs typeface="Times New Roman" panose="02020603050405020304" pitchFamily="18" charset="0"/>
              </a:rPr>
              <a:t>(pH 6)</a:t>
            </a:r>
          </a:p>
          <a:p>
            <a:pPr>
              <a:spcBef>
                <a:spcPct val="0"/>
              </a:spcBef>
            </a:pPr>
            <a:r>
              <a:rPr lang="lv-LV" altLang="lv-LV" dirty="0">
                <a:cs typeface="Times New Roman" panose="02020603050405020304" pitchFamily="18" charset="0"/>
              </a:rPr>
              <a:t>Reljefa pazeminājums</a:t>
            </a:r>
          </a:p>
          <a:p>
            <a:pPr>
              <a:spcBef>
                <a:spcPct val="0"/>
              </a:spcBef>
            </a:pPr>
            <a:endParaRPr lang="lv-LV" altLang="lv-LV" dirty="0">
              <a:cs typeface="Times New Roman" panose="02020603050405020304" pitchFamily="18" charset="0"/>
            </a:endParaRPr>
          </a:p>
          <a:p>
            <a:pPr>
              <a:spcBef>
                <a:spcPct val="0"/>
              </a:spcBef>
            </a:pPr>
            <a:r>
              <a:rPr lang="lv-LV" altLang="lv-LV" dirty="0">
                <a:cs typeface="Times New Roman" panose="02020603050405020304" pitchFamily="18" charset="0"/>
              </a:rPr>
              <a:t>Otrās augšanas sezonas sākumā visi stumbri nosaluši</a:t>
            </a:r>
          </a:p>
        </p:txBody>
      </p:sp>
      <p:sp>
        <p:nvSpPr>
          <p:cNvPr id="4" name="TextBox 4">
            <a:extLst>
              <a:ext uri="{FF2B5EF4-FFF2-40B4-BE49-F238E27FC236}">
                <a16:creationId xmlns:a16="http://schemas.microsoft.com/office/drawing/2014/main" id="{7498A004-930C-45D3-B2A2-97D12FC14D93}"/>
              </a:ext>
            </a:extLst>
          </p:cNvPr>
          <p:cNvSpPr txBox="1">
            <a:spLocks noChangeArrowheads="1"/>
          </p:cNvSpPr>
          <p:nvPr/>
        </p:nvSpPr>
        <p:spPr bwMode="auto">
          <a:xfrm>
            <a:off x="6212321" y="5467644"/>
            <a:ext cx="1031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lv-LV" altLang="lv-LV" sz="2200" dirty="0">
                <a:latin typeface="Arial" panose="020B0604020202020204" pitchFamily="34" charset="0"/>
              </a:rPr>
              <a:t>15.06.</a:t>
            </a:r>
          </a:p>
        </p:txBody>
      </p:sp>
      <p:sp>
        <p:nvSpPr>
          <p:cNvPr id="5" name="TextBox 13">
            <a:extLst>
              <a:ext uri="{FF2B5EF4-FFF2-40B4-BE49-F238E27FC236}">
                <a16:creationId xmlns:a16="http://schemas.microsoft.com/office/drawing/2014/main" id="{F2BD9FE7-C039-4685-A3F1-119FB257361D}"/>
              </a:ext>
            </a:extLst>
          </p:cNvPr>
          <p:cNvSpPr txBox="1">
            <a:spLocks noChangeArrowheads="1"/>
          </p:cNvSpPr>
          <p:nvPr/>
        </p:nvSpPr>
        <p:spPr bwMode="auto">
          <a:xfrm>
            <a:off x="8674534" y="5467644"/>
            <a:ext cx="1031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lv-LV" altLang="lv-LV" sz="2200" dirty="0">
                <a:latin typeface="Arial" panose="020B0604020202020204" pitchFamily="34" charset="0"/>
              </a:rPr>
              <a:t>15.07.</a:t>
            </a:r>
          </a:p>
        </p:txBody>
      </p:sp>
      <p:sp>
        <p:nvSpPr>
          <p:cNvPr id="6" name="TextBox 15">
            <a:extLst>
              <a:ext uri="{FF2B5EF4-FFF2-40B4-BE49-F238E27FC236}">
                <a16:creationId xmlns:a16="http://schemas.microsoft.com/office/drawing/2014/main" id="{CE2276B3-333D-4FF6-8375-934F3F7D11A8}"/>
              </a:ext>
            </a:extLst>
          </p:cNvPr>
          <p:cNvSpPr txBox="1">
            <a:spLocks noChangeArrowheads="1"/>
          </p:cNvSpPr>
          <p:nvPr/>
        </p:nvSpPr>
        <p:spPr bwMode="auto">
          <a:xfrm>
            <a:off x="10706534" y="5412082"/>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lv-LV" altLang="lv-LV" sz="2200" dirty="0">
                <a:latin typeface="Arial" panose="020B0604020202020204" pitchFamily="34" charset="0"/>
              </a:rPr>
              <a:t>15.08.</a:t>
            </a:r>
          </a:p>
        </p:txBody>
      </p:sp>
      <p:pic>
        <p:nvPicPr>
          <p:cNvPr id="7" name="Picture 3" descr="C:\Users\arisj\Documents\Zemnieks\zeme\iscirtmeta-stadijumi\stadijumi-Grantkalni\papeles-15jul2015\DSC_0009.jpg">
            <a:extLst>
              <a:ext uri="{FF2B5EF4-FFF2-40B4-BE49-F238E27FC236}">
                <a16:creationId xmlns:a16="http://schemas.microsoft.com/office/drawing/2014/main" id="{16C105BD-E7EB-4967-969E-3F1DA3D62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871" y="1467144"/>
            <a:ext cx="2252663"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arisj\Documents\Zemnieks\zeme\iscirtmeta-stadijumi\stadijumi-Grantkalni\papele-27jun2015\DSC_0008.jpg">
            <a:extLst>
              <a:ext uri="{FF2B5EF4-FFF2-40B4-BE49-F238E27FC236}">
                <a16:creationId xmlns:a16="http://schemas.microsoft.com/office/drawing/2014/main" id="{FEF3AFB2-4235-4970-9B34-ED9CCE3C0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358" y="1456031"/>
            <a:ext cx="2260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9758FE62-1353-4D1C-89DD-B96D9252F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6809" y="1435394"/>
            <a:ext cx="17113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61C0EB5A-1EF4-4D03-9F63-00115526DA3E}"/>
              </a:ext>
            </a:extLst>
          </p:cNvPr>
          <p:cNvSpPr txBox="1"/>
          <p:nvPr/>
        </p:nvSpPr>
        <p:spPr>
          <a:xfrm>
            <a:off x="3726873" y="6259167"/>
            <a:ext cx="8548254" cy="523220"/>
          </a:xfrm>
          <a:prstGeom prst="rect">
            <a:avLst/>
          </a:prstGeom>
          <a:noFill/>
        </p:spPr>
        <p:txBody>
          <a:bodyPr wrap="square" rtlCol="0">
            <a:spAutoFit/>
          </a:bodyPr>
          <a:lstStyle/>
          <a:p>
            <a:r>
              <a:rPr lang="lv-LV" sz="1400" dirty="0"/>
              <a:t>Jansons, A., </a:t>
            </a:r>
            <a:r>
              <a:rPr lang="lv-LV" sz="1400" dirty="0" err="1"/>
              <a:t>Lazdina</a:t>
            </a:r>
            <a:r>
              <a:rPr lang="lv-LV" sz="1400" dirty="0"/>
              <a:t>, D., Neimane, U., </a:t>
            </a:r>
            <a:r>
              <a:rPr lang="lv-LV" sz="1400" dirty="0" err="1"/>
              <a:t>Sēnhofa</a:t>
            </a:r>
            <a:r>
              <a:rPr lang="lv-LV" sz="1400" dirty="0"/>
              <a:t>, S., Grava, A., &amp; Sisenis, L. (2017). </a:t>
            </a:r>
            <a:r>
              <a:rPr lang="lv-LV" sz="1400" dirty="0" err="1"/>
              <a:t>Juvenile</a:t>
            </a:r>
            <a:r>
              <a:rPr lang="lv-LV" sz="1400" dirty="0"/>
              <a:t> </a:t>
            </a:r>
            <a:r>
              <a:rPr lang="lv-LV" sz="1400" dirty="0" err="1"/>
              <a:t>growth</a:t>
            </a:r>
            <a:r>
              <a:rPr lang="lv-LV" sz="1400" dirty="0"/>
              <a:t> </a:t>
            </a:r>
            <a:r>
              <a:rPr lang="lv-LV" sz="1400" dirty="0" err="1"/>
              <a:t>and</a:t>
            </a:r>
            <a:r>
              <a:rPr lang="lv-LV" sz="1400" dirty="0"/>
              <a:t> </a:t>
            </a:r>
            <a:r>
              <a:rPr lang="lv-LV" sz="1400" dirty="0" err="1"/>
              <a:t>frost</a:t>
            </a:r>
            <a:r>
              <a:rPr lang="lv-LV" sz="1400" dirty="0"/>
              <a:t> </a:t>
            </a:r>
            <a:r>
              <a:rPr lang="lv-LV" sz="1400" dirty="0" err="1"/>
              <a:t>damages</a:t>
            </a:r>
            <a:r>
              <a:rPr lang="lv-LV" sz="1400" dirty="0"/>
              <a:t> </a:t>
            </a:r>
            <a:r>
              <a:rPr lang="lv-LV" sz="1400" dirty="0" err="1"/>
              <a:t>of</a:t>
            </a:r>
            <a:r>
              <a:rPr lang="lv-LV" sz="1400" dirty="0"/>
              <a:t> </a:t>
            </a:r>
            <a:r>
              <a:rPr lang="lv-LV" sz="1400" dirty="0" err="1"/>
              <a:t>poplar</a:t>
            </a:r>
            <a:r>
              <a:rPr lang="lv-LV" sz="1400" dirty="0"/>
              <a:t> </a:t>
            </a:r>
            <a:r>
              <a:rPr lang="lv-LV" sz="1400" dirty="0" err="1"/>
              <a:t>clone</a:t>
            </a:r>
            <a:r>
              <a:rPr lang="lv-LV" sz="1400" dirty="0"/>
              <a:t> OP42 </a:t>
            </a:r>
            <a:r>
              <a:rPr lang="lv-LV" sz="1400" dirty="0" err="1"/>
              <a:t>in</a:t>
            </a:r>
            <a:r>
              <a:rPr lang="lv-LV" sz="1400" dirty="0"/>
              <a:t> Latvia. </a:t>
            </a:r>
            <a:r>
              <a:rPr lang="en-US" sz="1400" i="1" dirty="0"/>
              <a:t>Agronomy Research </a:t>
            </a:r>
            <a:r>
              <a:rPr lang="en-US" sz="1400" dirty="0"/>
              <a:t>15(5), 2113–2125,</a:t>
            </a:r>
            <a:r>
              <a:rPr lang="lv-LV" sz="1400" dirty="0"/>
              <a:t> </a:t>
            </a:r>
            <a:r>
              <a:rPr lang="en-US" sz="1400" dirty="0"/>
              <a:t>https://doi.org/10.15159/AR.17.061</a:t>
            </a:r>
            <a:endParaRPr lang="lv-LV" sz="1400" dirty="0"/>
          </a:p>
        </p:txBody>
      </p:sp>
      <p:sp>
        <p:nvSpPr>
          <p:cNvPr id="17" name="Title 1">
            <a:extLst>
              <a:ext uri="{FF2B5EF4-FFF2-40B4-BE49-F238E27FC236}">
                <a16:creationId xmlns:a16="http://schemas.microsoft.com/office/drawing/2014/main" id="{0CDAD3F1-9111-4CA3-87E2-4AEC2C4C6F53}"/>
              </a:ext>
            </a:extLst>
          </p:cNvPr>
          <p:cNvSpPr>
            <a:spLocks noGrp="1"/>
          </p:cNvSpPr>
          <p:nvPr>
            <p:ph type="title"/>
          </p:nvPr>
        </p:nvSpPr>
        <p:spPr>
          <a:xfrm>
            <a:off x="236586" y="-73976"/>
            <a:ext cx="10515600" cy="1325563"/>
          </a:xfrm>
        </p:spPr>
        <p:txBody>
          <a:bodyPr/>
          <a:lstStyle/>
          <a:p>
            <a:r>
              <a:rPr lang="lv-LV" b="1" dirty="0"/>
              <a:t>Selekcija pēc adaptācijas pazīmēm (4)</a:t>
            </a:r>
            <a:endParaRPr lang="lv-LV" dirty="0"/>
          </a:p>
        </p:txBody>
      </p:sp>
      <p:grpSp>
        <p:nvGrpSpPr>
          <p:cNvPr id="18" name="Group 2">
            <a:extLst>
              <a:ext uri="{FF2B5EF4-FFF2-40B4-BE49-F238E27FC236}">
                <a16:creationId xmlns:a16="http://schemas.microsoft.com/office/drawing/2014/main" id="{221D5FA1-8E85-43BB-BB21-C499560A08FB}"/>
              </a:ext>
            </a:extLst>
          </p:cNvPr>
          <p:cNvGrpSpPr>
            <a:grpSpLocks/>
          </p:cNvGrpSpPr>
          <p:nvPr/>
        </p:nvGrpSpPr>
        <p:grpSpPr bwMode="auto">
          <a:xfrm>
            <a:off x="0" y="172815"/>
            <a:ext cx="12014201" cy="990600"/>
            <a:chOff x="703" y="6"/>
            <a:chExt cx="5905" cy="624"/>
          </a:xfrm>
        </p:grpSpPr>
        <p:pic>
          <p:nvPicPr>
            <p:cNvPr id="19" name="Picture 3" descr="logo_2">
              <a:extLst>
                <a:ext uri="{FF2B5EF4-FFF2-40B4-BE49-F238E27FC236}">
                  <a16:creationId xmlns:a16="http://schemas.microsoft.com/office/drawing/2014/main" id="{B6892989-75C5-4517-A0A3-F1A7BE33C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noform_element2">
              <a:extLst>
                <a:ext uri="{FF2B5EF4-FFF2-40B4-BE49-F238E27FC236}">
                  <a16:creationId xmlns:a16="http://schemas.microsoft.com/office/drawing/2014/main" id="{5AA046F2-B6FB-4853-9C72-4871A6F74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a:extLst>
              <a:ext uri="{FF2B5EF4-FFF2-40B4-BE49-F238E27FC236}">
                <a16:creationId xmlns:a16="http://schemas.microsoft.com/office/drawing/2014/main" id="{391AABB7-0F52-41F1-87C9-1318C44084C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Tree>
    <p:extLst>
      <p:ext uri="{BB962C8B-B14F-4D97-AF65-F5344CB8AC3E}">
        <p14:creationId xmlns:p14="http://schemas.microsoft.com/office/powerpoint/2010/main" val="131230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2351089" y="2136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latin typeface="Arial" panose="020B0604020202020204" pitchFamily="34" charset="0"/>
            </a:endParaRPr>
          </a:p>
        </p:txBody>
      </p:sp>
      <p:sp>
        <p:nvSpPr>
          <p:cNvPr id="5" name="Content Placeholder 4">
            <a:extLst>
              <a:ext uri="{FF2B5EF4-FFF2-40B4-BE49-F238E27FC236}">
                <a16:creationId xmlns:a16="http://schemas.microsoft.com/office/drawing/2014/main" id="{B72A4AD4-04A7-4B24-AA29-5227CFF64B56}"/>
              </a:ext>
            </a:extLst>
          </p:cNvPr>
          <p:cNvSpPr>
            <a:spLocks noGrp="1"/>
          </p:cNvSpPr>
          <p:nvPr>
            <p:ph idx="1"/>
          </p:nvPr>
        </p:nvSpPr>
        <p:spPr>
          <a:xfrm>
            <a:off x="818535" y="1522302"/>
            <a:ext cx="10515600" cy="4351338"/>
          </a:xfrm>
        </p:spPr>
        <p:txBody>
          <a:bodyPr/>
          <a:lstStyle/>
          <a:p>
            <a:r>
              <a:rPr lang="lv-LV" dirty="0"/>
              <a:t>Sausuma plaisas eglei</a:t>
            </a:r>
          </a:p>
          <a:p>
            <a:r>
              <a:rPr lang="lv-LV" dirty="0"/>
              <a:t>Sastopamība būtiski atšķiras starp genotipiem</a:t>
            </a:r>
          </a:p>
          <a:p>
            <a:r>
              <a:rPr lang="lv-LV" dirty="0"/>
              <a:t>Sliktākajiem kloniem bojāti pat 60% koku</a:t>
            </a:r>
          </a:p>
          <a:p>
            <a:r>
              <a:rPr lang="lv-LV" dirty="0"/>
              <a:t>Iespējams atlasīt klonus, kas labi aug un neveido plaisas</a:t>
            </a:r>
          </a:p>
          <a:p>
            <a:endParaRPr lang="lv-LV" dirty="0"/>
          </a:p>
        </p:txBody>
      </p:sp>
      <p:pic>
        <p:nvPicPr>
          <p:cNvPr id="10" name="Picture 9">
            <a:extLst>
              <a:ext uri="{FF2B5EF4-FFF2-40B4-BE49-F238E27FC236}">
                <a16:creationId xmlns:a16="http://schemas.microsoft.com/office/drawing/2014/main" id="{DC0363EB-A756-46DF-9926-09E88039EA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851" r="7290" b="14424"/>
          <a:stretch/>
        </p:blipFill>
        <p:spPr>
          <a:xfrm rot="5400000">
            <a:off x="7644657" y="2098782"/>
            <a:ext cx="6264000" cy="2459916"/>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ABF05F8F-4814-46F2-8EB6-759A2D6FE197}"/>
              </a:ext>
            </a:extLst>
          </p:cNvPr>
          <p:cNvSpPr txBox="1">
            <a:spLocks/>
          </p:cNvSpPr>
          <p:nvPr/>
        </p:nvSpPr>
        <p:spPr>
          <a:xfrm>
            <a:off x="236586" y="-739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Selekcija pēc adaptācijas pazīmēm (5)</a:t>
            </a:r>
            <a:endParaRPr lang="lv-LV" dirty="0"/>
          </a:p>
        </p:txBody>
      </p:sp>
      <p:pic>
        <p:nvPicPr>
          <p:cNvPr id="9" name="Picture 8">
            <a:extLst>
              <a:ext uri="{FF2B5EF4-FFF2-40B4-BE49-F238E27FC236}">
                <a16:creationId xmlns:a16="http://schemas.microsoft.com/office/drawing/2014/main" id="{B54AE9F1-2B38-4552-BCFB-5D4EC07717B6}"/>
              </a:ext>
            </a:extLst>
          </p:cNvPr>
          <p:cNvPicPr>
            <a:picLocks noChangeAspect="1"/>
          </p:cNvPicPr>
          <p:nvPr/>
        </p:nvPicPr>
        <p:blipFill>
          <a:blip r:embed="rId4"/>
          <a:stretch>
            <a:fillRect/>
          </a:stretch>
        </p:blipFill>
        <p:spPr>
          <a:xfrm>
            <a:off x="818535" y="3558068"/>
            <a:ext cx="8191500" cy="3272003"/>
          </a:xfrm>
          <a:prstGeom prst="rect">
            <a:avLst/>
          </a:prstGeom>
        </p:spPr>
      </p:pic>
      <p:sp>
        <p:nvSpPr>
          <p:cNvPr id="7" name="TextBox 6">
            <a:extLst>
              <a:ext uri="{FF2B5EF4-FFF2-40B4-BE49-F238E27FC236}">
                <a16:creationId xmlns:a16="http://schemas.microsoft.com/office/drawing/2014/main" id="{FEC67EBA-1163-46BA-9845-C5FD93FE7BC6}"/>
              </a:ext>
            </a:extLst>
          </p:cNvPr>
          <p:cNvSpPr txBox="1"/>
          <p:nvPr/>
        </p:nvSpPr>
        <p:spPr>
          <a:xfrm>
            <a:off x="9692906" y="6460739"/>
            <a:ext cx="2313709" cy="369332"/>
          </a:xfrm>
          <a:prstGeom prst="rect">
            <a:avLst/>
          </a:prstGeom>
          <a:noFill/>
        </p:spPr>
        <p:txBody>
          <a:bodyPr wrap="square" rtlCol="0">
            <a:spAutoFit/>
          </a:bodyPr>
          <a:lstStyle/>
          <a:p>
            <a:r>
              <a:rPr lang="lv-LV" dirty="0"/>
              <a:t>Katrevičs </a:t>
            </a:r>
            <a:r>
              <a:rPr lang="lv-LV" dirty="0" err="1"/>
              <a:t>et</a:t>
            </a:r>
            <a:r>
              <a:rPr lang="lv-LV" dirty="0"/>
              <a:t> </a:t>
            </a:r>
            <a:r>
              <a:rPr lang="lv-LV" dirty="0" err="1"/>
              <a:t>al</a:t>
            </a:r>
            <a:r>
              <a:rPr lang="lv-LV" dirty="0"/>
              <a:t> ., 2020</a:t>
            </a:r>
          </a:p>
        </p:txBody>
      </p:sp>
    </p:spTree>
    <p:extLst>
      <p:ext uri="{BB962C8B-B14F-4D97-AF65-F5344CB8AC3E}">
        <p14:creationId xmlns:p14="http://schemas.microsoft.com/office/powerpoint/2010/main" val="30254606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2351089" y="2136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latin typeface="Arial" panose="020B0604020202020204" pitchFamily="34" charset="0"/>
            </a:endParaRPr>
          </a:p>
        </p:txBody>
      </p:sp>
      <p:sp>
        <p:nvSpPr>
          <p:cNvPr id="6" name="Content Placeholder 5">
            <a:extLst>
              <a:ext uri="{FF2B5EF4-FFF2-40B4-BE49-F238E27FC236}">
                <a16:creationId xmlns:a16="http://schemas.microsoft.com/office/drawing/2014/main" id="{B7E476AC-9ACE-411C-8B5D-62169783A34F}"/>
              </a:ext>
            </a:extLst>
          </p:cNvPr>
          <p:cNvSpPr>
            <a:spLocks noGrp="1"/>
          </p:cNvSpPr>
          <p:nvPr>
            <p:ph idx="1"/>
          </p:nvPr>
        </p:nvSpPr>
        <p:spPr>
          <a:xfrm>
            <a:off x="594962" y="2675537"/>
            <a:ext cx="3881714" cy="3080672"/>
          </a:xfrm>
        </p:spPr>
        <p:txBody>
          <a:bodyPr/>
          <a:lstStyle/>
          <a:p>
            <a:r>
              <a:rPr lang="lv-LV" dirty="0" err="1"/>
              <a:t>Fenotipiskā</a:t>
            </a:r>
            <a:r>
              <a:rPr lang="lv-LV" dirty="0"/>
              <a:t> mainība</a:t>
            </a:r>
          </a:p>
          <a:p>
            <a:r>
              <a:rPr lang="lv-LV" dirty="0"/>
              <a:t>Klona izmantošana izkliedēta laikā un telpā</a:t>
            </a:r>
          </a:p>
          <a:p>
            <a:r>
              <a:rPr lang="lv-LV" dirty="0"/>
              <a:t>Ieguvumi adaptācijā un produktivitātē</a:t>
            </a:r>
          </a:p>
        </p:txBody>
      </p:sp>
      <p:sp>
        <p:nvSpPr>
          <p:cNvPr id="2" name="TextBox 1">
            <a:extLst>
              <a:ext uri="{FF2B5EF4-FFF2-40B4-BE49-F238E27FC236}">
                <a16:creationId xmlns:a16="http://schemas.microsoft.com/office/drawing/2014/main" id="{6E7CF2B6-089F-46B0-BF1C-5B1559517687}"/>
              </a:ext>
            </a:extLst>
          </p:cNvPr>
          <p:cNvSpPr txBox="1"/>
          <p:nvPr/>
        </p:nvSpPr>
        <p:spPr>
          <a:xfrm>
            <a:off x="10530348" y="6550223"/>
            <a:ext cx="1807776" cy="307777"/>
          </a:xfrm>
          <a:prstGeom prst="rect">
            <a:avLst/>
          </a:prstGeom>
          <a:noFill/>
        </p:spPr>
        <p:txBody>
          <a:bodyPr wrap="square" rtlCol="0">
            <a:spAutoFit/>
          </a:bodyPr>
          <a:lstStyle/>
          <a:p>
            <a:r>
              <a:rPr lang="en-US" sz="1400" dirty="0" err="1"/>
              <a:t>Lazdiņa</a:t>
            </a:r>
            <a:r>
              <a:rPr lang="lv-LV" sz="1400" dirty="0"/>
              <a:t> </a:t>
            </a:r>
            <a:r>
              <a:rPr lang="lv-LV" sz="1400" dirty="0" err="1"/>
              <a:t>et</a:t>
            </a:r>
            <a:r>
              <a:rPr lang="lv-LV" sz="1400" dirty="0"/>
              <a:t> </a:t>
            </a:r>
            <a:r>
              <a:rPr lang="lv-LV" sz="1400" dirty="0" err="1"/>
              <a:t>al</a:t>
            </a:r>
            <a:r>
              <a:rPr lang="lv-LV" sz="1400" dirty="0"/>
              <a:t>., 2016</a:t>
            </a:r>
          </a:p>
        </p:txBody>
      </p:sp>
      <p:grpSp>
        <p:nvGrpSpPr>
          <p:cNvPr id="8" name="Group 2"/>
          <p:cNvGrpSpPr>
            <a:grpSpLocks/>
          </p:cNvGrpSpPr>
          <p:nvPr/>
        </p:nvGrpSpPr>
        <p:grpSpPr bwMode="auto">
          <a:xfrm>
            <a:off x="0" y="172815"/>
            <a:ext cx="12014201" cy="990600"/>
            <a:chOff x="703" y="6"/>
            <a:chExt cx="5905" cy="624"/>
          </a:xfrm>
        </p:grpSpPr>
        <p:pic>
          <p:nvPicPr>
            <p:cNvPr id="9" name="Picture 3" descr="log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oform_el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pic>
        <p:nvPicPr>
          <p:cNvPr id="12" name="Picture 11" descr="http://www.silava.lv/userfiles/image/ERAF%202016.jpg"/>
          <p:cNvPicPr/>
          <p:nvPr/>
        </p:nvPicPr>
        <p:blipFill>
          <a:blip r:embed="rId6">
            <a:extLst>
              <a:ext uri="{28A0092B-C50C-407E-A947-70E740481C1C}">
                <a14:useLocalDpi xmlns:a14="http://schemas.microsoft.com/office/drawing/2010/main" val="0"/>
              </a:ext>
            </a:extLst>
          </a:blip>
          <a:srcRect/>
          <a:stretch>
            <a:fillRect/>
          </a:stretch>
        </p:blipFill>
        <p:spPr bwMode="auto">
          <a:xfrm>
            <a:off x="256585" y="1278851"/>
            <a:ext cx="4558469" cy="1066522"/>
          </a:xfrm>
          <a:prstGeom prst="rect">
            <a:avLst/>
          </a:prstGeom>
          <a:noFill/>
          <a:ln>
            <a:noFill/>
          </a:ln>
        </p:spPr>
      </p:pic>
      <p:sp>
        <p:nvSpPr>
          <p:cNvPr id="13" name="Rectangle 12"/>
          <p:cNvSpPr/>
          <p:nvPr/>
        </p:nvSpPr>
        <p:spPr>
          <a:xfrm>
            <a:off x="4593453" y="1300365"/>
            <a:ext cx="6990955" cy="1013739"/>
          </a:xfrm>
          <a:prstGeom prst="rect">
            <a:avLst/>
          </a:prstGeom>
        </p:spPr>
        <p:txBody>
          <a:bodyPr wrap="square">
            <a:spAutoFit/>
          </a:bodyPr>
          <a:lstStyle/>
          <a:p>
            <a:r>
              <a:rPr lang="lv-LV" sz="1996" kern="0" dirty="0">
                <a:latin typeface="Times New Roman" panose="02020603050405020304" pitchFamily="18" charset="0"/>
                <a:ea typeface="Times New Roman" panose="02020603050405020304" pitchFamily="18" charset="0"/>
                <a:cs typeface="Times New Roman" panose="02020603050405020304" pitchFamily="18" charset="0"/>
              </a:rPr>
              <a:t>“Lēmumu pieņemšanas atbalsta instruments meža ražības paaugstināšanai, nodrošinot efektīvu un klimatam piemērotu selekcijas efekta pārnesi” (Nr. 1.1.1.1/19/A/111)</a:t>
            </a:r>
            <a:endParaRPr lang="en-GB" sz="408" dirty="0"/>
          </a:p>
        </p:txBody>
      </p:sp>
      <p:sp>
        <p:nvSpPr>
          <p:cNvPr id="20" name="Title 1">
            <a:extLst>
              <a:ext uri="{FF2B5EF4-FFF2-40B4-BE49-F238E27FC236}">
                <a16:creationId xmlns:a16="http://schemas.microsoft.com/office/drawing/2014/main" id="{F9C18FBD-1ABF-45B7-B6C1-B01E10FE63C2}"/>
              </a:ext>
            </a:extLst>
          </p:cNvPr>
          <p:cNvSpPr txBox="1">
            <a:spLocks/>
          </p:cNvSpPr>
          <p:nvPr/>
        </p:nvSpPr>
        <p:spPr>
          <a:xfrm>
            <a:off x="236586" y="-739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Selekcijas izmantošana praksē</a:t>
            </a:r>
            <a:endParaRPr lang="lv-LV" dirty="0"/>
          </a:p>
        </p:txBody>
      </p:sp>
      <p:pic>
        <p:nvPicPr>
          <p:cNvPr id="21" name="Picture 20">
            <a:extLst>
              <a:ext uri="{FF2B5EF4-FFF2-40B4-BE49-F238E27FC236}">
                <a16:creationId xmlns:a16="http://schemas.microsoft.com/office/drawing/2014/main" id="{AE677023-1643-4F77-9D22-0E8E821B0AEE}"/>
              </a:ext>
            </a:extLst>
          </p:cNvPr>
          <p:cNvPicPr>
            <a:picLocks noChangeAspect="1"/>
          </p:cNvPicPr>
          <p:nvPr/>
        </p:nvPicPr>
        <p:blipFill>
          <a:blip r:embed="rId7"/>
          <a:stretch>
            <a:fillRect/>
          </a:stretch>
        </p:blipFill>
        <p:spPr>
          <a:xfrm>
            <a:off x="4476676" y="3469551"/>
            <a:ext cx="7239579" cy="3080672"/>
          </a:xfrm>
          <a:prstGeom prst="rect">
            <a:avLst/>
          </a:prstGeom>
        </p:spPr>
      </p:pic>
    </p:spTree>
    <p:extLst>
      <p:ext uri="{BB962C8B-B14F-4D97-AF65-F5344CB8AC3E}">
        <p14:creationId xmlns:p14="http://schemas.microsoft.com/office/powerpoint/2010/main" val="22209794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extBox 13"/>
          <p:cNvSpPr txBox="1">
            <a:spLocks noChangeArrowheads="1"/>
          </p:cNvSpPr>
          <p:nvPr/>
        </p:nvSpPr>
        <p:spPr bwMode="auto">
          <a:xfrm>
            <a:off x="5194300" y="5710239"/>
            <a:ext cx="56943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lv-LV" altLang="lv-LV" sz="2500" dirty="0">
                <a:latin typeface="+mn-lt"/>
                <a:cs typeface="Times New Roman" panose="02020603050405020304" pitchFamily="18" charset="0"/>
              </a:rPr>
              <a:t>Silva Šēnhofa</a:t>
            </a:r>
          </a:p>
          <a:p>
            <a:pPr algn="ctr" eaLnBrk="1" hangingPunct="1">
              <a:spcBef>
                <a:spcPct val="0"/>
              </a:spcBef>
              <a:buFontTx/>
              <a:buNone/>
            </a:pPr>
            <a:r>
              <a:rPr lang="lv-LV" altLang="lv-LV" sz="2500" dirty="0">
                <a:latin typeface="+mn-lt"/>
                <a:cs typeface="Times New Roman" panose="02020603050405020304" pitchFamily="18" charset="0"/>
              </a:rPr>
              <a:t>silva.senhofa@silava.lv</a:t>
            </a:r>
          </a:p>
        </p:txBody>
      </p:sp>
      <p:pic>
        <p:nvPicPr>
          <p:cNvPr id="53252" name="Picture 13" descr="C:\Users\arisj\Pictures\Citi_meza_jaut\papeles-Skede-maijs2014\20140507_110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49" y="672571"/>
            <a:ext cx="4459289" cy="594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Group 6"/>
          <p:cNvGrpSpPr>
            <a:grpSpLocks/>
          </p:cNvGrpSpPr>
          <p:nvPr/>
        </p:nvGrpSpPr>
        <p:grpSpPr bwMode="auto">
          <a:xfrm>
            <a:off x="3883025" y="5710239"/>
            <a:ext cx="7926387" cy="984250"/>
            <a:chOff x="703" y="0"/>
            <a:chExt cx="4993" cy="620"/>
          </a:xfrm>
        </p:grpSpPr>
        <p:pic>
          <p:nvPicPr>
            <p:cNvPr id="53255" name="Picture 7" descr="logo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 y="0"/>
              <a:ext cx="457"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noform_elemen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572"/>
              <a:ext cx="449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17116589-8572-4804-A35F-49DF9E340348}"/>
              </a:ext>
            </a:extLst>
          </p:cNvPr>
          <p:cNvSpPr txBox="1"/>
          <p:nvPr/>
        </p:nvSpPr>
        <p:spPr>
          <a:xfrm>
            <a:off x="5527964" y="4289065"/>
            <a:ext cx="5223164" cy="830997"/>
          </a:xfrm>
          <a:prstGeom prst="rect">
            <a:avLst/>
          </a:prstGeom>
          <a:noFill/>
        </p:spPr>
        <p:txBody>
          <a:bodyPr wrap="square" rtlCol="0">
            <a:spAutoFit/>
          </a:bodyPr>
          <a:lstStyle/>
          <a:p>
            <a:pPr algn="ctr"/>
            <a:r>
              <a:rPr lang="lv-LV" sz="4800" dirty="0"/>
              <a:t>Paldies!</a:t>
            </a:r>
          </a:p>
        </p:txBody>
      </p: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4191" y="5803466"/>
            <a:ext cx="1017496" cy="808968"/>
          </a:xfrm>
          <a:prstGeom prst="rect">
            <a:avLst/>
          </a:prstGeom>
          <a:noFill/>
          <a:ln>
            <a:noFill/>
          </a:ln>
        </p:spPr>
      </p:pic>
    </p:spTree>
    <p:extLst>
      <p:ext uri="{BB962C8B-B14F-4D97-AF65-F5344CB8AC3E}">
        <p14:creationId xmlns:p14="http://schemas.microsoft.com/office/powerpoint/2010/main" val="90236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B1B3-B11C-494F-BED1-5E08FBD406E8}"/>
              </a:ext>
            </a:extLst>
          </p:cNvPr>
          <p:cNvSpPr>
            <a:spLocks noGrp="1"/>
          </p:cNvSpPr>
          <p:nvPr>
            <p:ph type="title"/>
          </p:nvPr>
        </p:nvSpPr>
        <p:spPr>
          <a:xfrm>
            <a:off x="585560" y="-2605"/>
            <a:ext cx="10515600" cy="1325563"/>
          </a:xfrm>
        </p:spPr>
        <p:txBody>
          <a:bodyPr/>
          <a:lstStyle/>
          <a:p>
            <a:r>
              <a:rPr lang="lv-LV" b="1" dirty="0">
                <a:cs typeface="Times New Roman" panose="02020603050405020304" pitchFamily="18" charset="0"/>
              </a:rPr>
              <a:t>Kādēļ?</a:t>
            </a:r>
            <a:endParaRPr lang="lv-LV" b="1" dirty="0"/>
          </a:p>
        </p:txBody>
      </p:sp>
      <p:sp>
        <p:nvSpPr>
          <p:cNvPr id="6" name="Content Placeholder 5">
            <a:extLst>
              <a:ext uri="{FF2B5EF4-FFF2-40B4-BE49-F238E27FC236}">
                <a16:creationId xmlns:a16="http://schemas.microsoft.com/office/drawing/2014/main" id="{CC7A1581-C16A-4F83-8648-85FBBE22C3CE}"/>
              </a:ext>
            </a:extLst>
          </p:cNvPr>
          <p:cNvSpPr>
            <a:spLocks noGrp="1"/>
          </p:cNvSpPr>
          <p:nvPr>
            <p:ph idx="1"/>
          </p:nvPr>
        </p:nvSpPr>
        <p:spPr/>
        <p:txBody>
          <a:bodyPr>
            <a:normAutofit fontScale="77500" lnSpcReduction="20000"/>
          </a:bodyPr>
          <a:lstStyle/>
          <a:p>
            <a:pPr marL="0" indent="0">
              <a:buNone/>
            </a:pPr>
            <a:r>
              <a:rPr lang="lv-LV" b="1" dirty="0"/>
              <a:t>Latvijas nacionālais enerģētikas un klimata plāns 2021.</a:t>
            </a:r>
            <a:r>
              <a:rPr lang="lv-LV" b="1" dirty="0">
                <a:cs typeface="Times New Roman" panose="02020603050405020304" pitchFamily="18" charset="0"/>
              </a:rPr>
              <a:t>–2030.:</a:t>
            </a:r>
          </a:p>
          <a:p>
            <a:pPr marL="0" indent="0">
              <a:buNone/>
            </a:pPr>
            <a:r>
              <a:rPr lang="lv-LV" dirty="0"/>
              <a:t>«Meža apsaimniekošana un meža produktu izmantošana dod būtisku ieguldījumu Latvijas kopējās klimata politikas īstenošanā un Latvijas starptautisko SEG emisiju samazināšanas  saistību izpildē, kā arī veicina efektīvu un videi draudzīgu vietējo energoresursu izmantošanas izaugsmi.»</a:t>
            </a:r>
          </a:p>
          <a:p>
            <a:endParaRPr lang="lv-LV" b="1" dirty="0">
              <a:cs typeface="Times New Roman" panose="02020603050405020304" pitchFamily="18" charset="0"/>
            </a:endParaRPr>
          </a:p>
          <a:p>
            <a:pPr marL="0" indent="0">
              <a:buNone/>
            </a:pPr>
            <a:r>
              <a:rPr lang="lv-LV" b="1" u="sng" dirty="0"/>
              <a:t>Mērķis: </a:t>
            </a:r>
            <a:r>
              <a:rPr lang="lv-LV" i="1" dirty="0"/>
              <a:t>augsta produktivitāte mežsaimniecībā, efektīvi izmantojot bioresursus (t.sk. zemes resurss)</a:t>
            </a:r>
          </a:p>
          <a:p>
            <a:endParaRPr lang="lv-LV" i="1" dirty="0"/>
          </a:p>
          <a:p>
            <a:pPr marL="0" indent="0">
              <a:buNone/>
            </a:pPr>
            <a:r>
              <a:rPr lang="lv-LV" dirty="0"/>
              <a:t>Meži klimata pārmaiņas var ietekmēt divos veidos:</a:t>
            </a:r>
          </a:p>
          <a:p>
            <a:pPr marL="342900" indent="-342900">
              <a:buFont typeface="+mj-lt"/>
              <a:buAutoNum type="arabicParenR"/>
            </a:pPr>
            <a:r>
              <a:rPr lang="lv-LV" b="1" dirty="0"/>
              <a:t>piesaistot CO</a:t>
            </a:r>
            <a:r>
              <a:rPr lang="lv-LV" b="1" baseline="-25000" dirty="0"/>
              <a:t>2</a:t>
            </a:r>
            <a:r>
              <a:rPr lang="lv-LV" b="1" dirty="0"/>
              <a:t> </a:t>
            </a:r>
            <a:r>
              <a:rPr lang="lv-LV" dirty="0"/>
              <a:t>un uzkrājot oglekli koksnē un augsnē </a:t>
            </a:r>
            <a:r>
              <a:rPr lang="lv-LV" dirty="0">
                <a:cs typeface="Times New Roman" panose="02020603050405020304" pitchFamily="18" charset="0"/>
              </a:rPr>
              <a:t>→ </a:t>
            </a:r>
            <a:r>
              <a:rPr lang="lv-LV" dirty="0"/>
              <a:t>jāveicina mežaudžu produktivitāte CO</a:t>
            </a:r>
            <a:r>
              <a:rPr lang="lv-LV" baseline="-25000" dirty="0"/>
              <a:t>2</a:t>
            </a:r>
            <a:r>
              <a:rPr lang="lv-LV" dirty="0"/>
              <a:t> piesaistes palielināšanai;</a:t>
            </a:r>
          </a:p>
          <a:p>
            <a:pPr marL="342900" indent="-342900">
              <a:buFont typeface="+mj-lt"/>
              <a:buAutoNum type="arabicParenR"/>
            </a:pPr>
            <a:r>
              <a:rPr lang="lv-LV" b="1" dirty="0"/>
              <a:t>aizvietojot CO</a:t>
            </a:r>
            <a:r>
              <a:rPr lang="lv-LV" b="1" baseline="-25000" dirty="0"/>
              <a:t>2</a:t>
            </a:r>
            <a:r>
              <a:rPr lang="lv-LV" b="1" dirty="0"/>
              <a:t> </a:t>
            </a:r>
            <a:r>
              <a:rPr lang="lv-LV" dirty="0"/>
              <a:t>ietilpīgos materiālus ar kokmateriāliem </a:t>
            </a:r>
            <a:r>
              <a:rPr lang="lv-LV" dirty="0">
                <a:cs typeface="Times New Roman" panose="02020603050405020304" pitchFamily="18" charset="0"/>
              </a:rPr>
              <a:t>→ </a:t>
            </a:r>
            <a:r>
              <a:rPr lang="lv-LV" dirty="0"/>
              <a:t>koka kā materiāla plašāka izmantošana.</a:t>
            </a:r>
          </a:p>
          <a:p>
            <a:pPr marL="0" indent="0">
              <a:buNone/>
            </a:pPr>
            <a:endParaRPr lang="lv-LV" dirty="0"/>
          </a:p>
        </p:txBody>
      </p:sp>
      <p:grpSp>
        <p:nvGrpSpPr>
          <p:cNvPr id="4" name="Group 2"/>
          <p:cNvGrpSpPr>
            <a:grpSpLocks/>
          </p:cNvGrpSpPr>
          <p:nvPr/>
        </p:nvGrpSpPr>
        <p:grpSpPr bwMode="auto">
          <a:xfrm>
            <a:off x="0" y="172815"/>
            <a:ext cx="12014201" cy="990600"/>
            <a:chOff x="703" y="6"/>
            <a:chExt cx="5905" cy="624"/>
          </a:xfrm>
        </p:grpSpPr>
        <p:pic>
          <p:nvPicPr>
            <p:cNvPr id="5" name="Picture 3" descr="log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oform_el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Tree>
    <p:extLst>
      <p:ext uri="{BB962C8B-B14F-4D97-AF65-F5344CB8AC3E}">
        <p14:creationId xmlns:p14="http://schemas.microsoft.com/office/powerpoint/2010/main" val="412827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0" y="1690688"/>
            <a:ext cx="5937812" cy="5162788"/>
            <a:chOff x="5526988" y="640416"/>
            <a:chExt cx="6694025" cy="6009318"/>
          </a:xfrm>
        </p:grpSpPr>
        <p:pic>
          <p:nvPicPr>
            <p:cNvPr id="2" name="Picture 1"/>
            <p:cNvPicPr>
              <a:picLocks noChangeAspect="1"/>
            </p:cNvPicPr>
            <p:nvPr/>
          </p:nvPicPr>
          <p:blipFill>
            <a:blip r:embed="rId3"/>
            <a:stretch>
              <a:fillRect/>
            </a:stretch>
          </p:blipFill>
          <p:spPr>
            <a:xfrm>
              <a:off x="5526988" y="640416"/>
              <a:ext cx="6694025" cy="5624565"/>
            </a:xfrm>
            <a:prstGeom prst="rect">
              <a:avLst/>
            </a:prstGeom>
          </p:spPr>
        </p:pic>
        <p:sp>
          <p:nvSpPr>
            <p:cNvPr id="8" name="Rectangle 7"/>
            <p:cNvSpPr/>
            <p:nvPr/>
          </p:nvSpPr>
          <p:spPr>
            <a:xfrm>
              <a:off x="5526988" y="5789953"/>
              <a:ext cx="6694025" cy="859781"/>
            </a:xfrm>
            <a:prstGeom prst="rect">
              <a:avLst/>
            </a:prstGeom>
            <a:solidFill>
              <a:schemeClr val="bg1"/>
            </a:solidFill>
          </p:spPr>
          <p:txBody>
            <a:bodyPr wrap="square">
              <a:spAutoFit/>
            </a:bodyPr>
            <a:lstStyle/>
            <a:p>
              <a:r>
                <a:rPr lang="en-GB" sz="1400" dirty="0" err="1"/>
                <a:t>Hanewinkel</a:t>
              </a:r>
              <a:r>
                <a:rPr lang="en-GB" sz="1400" dirty="0"/>
                <a:t>, M., </a:t>
              </a:r>
              <a:r>
                <a:rPr lang="en-GB" sz="1400" dirty="0" err="1"/>
                <a:t>Cullmann</a:t>
              </a:r>
              <a:r>
                <a:rPr lang="en-GB" sz="1400" dirty="0"/>
                <a:t>, D. A., </a:t>
              </a:r>
              <a:r>
                <a:rPr lang="en-GB" sz="1400" dirty="0" err="1"/>
                <a:t>Schelhaas</a:t>
              </a:r>
              <a:r>
                <a:rPr lang="en-GB" sz="1400" dirty="0"/>
                <a:t>, M. J., </a:t>
              </a:r>
              <a:r>
                <a:rPr lang="en-GB" sz="1400" dirty="0" err="1"/>
                <a:t>Nabuurs</a:t>
              </a:r>
              <a:r>
                <a:rPr lang="en-GB" sz="1400" dirty="0"/>
                <a:t>, G. J., &amp; Zimmermann, N. E. (2013). Climate change may cause severe loss in the economic value of European forest land. </a:t>
              </a:r>
              <a:r>
                <a:rPr lang="en-GB" sz="1400" i="1" dirty="0"/>
                <a:t>Nature Climate Change</a:t>
              </a:r>
              <a:r>
                <a:rPr lang="en-GB" sz="1400" dirty="0"/>
                <a:t>, </a:t>
              </a:r>
              <a:r>
                <a:rPr lang="en-GB" sz="1400" i="1" dirty="0"/>
                <a:t>3</a:t>
              </a:r>
              <a:r>
                <a:rPr lang="en-GB" sz="1400" dirty="0"/>
                <a:t>(3), 203.</a:t>
              </a:r>
            </a:p>
          </p:txBody>
        </p:sp>
      </p:grpSp>
      <p:sp>
        <p:nvSpPr>
          <p:cNvPr id="7" name="Oval 6"/>
          <p:cNvSpPr/>
          <p:nvPr/>
        </p:nvSpPr>
        <p:spPr>
          <a:xfrm>
            <a:off x="7188200" y="4267199"/>
            <a:ext cx="4622800" cy="19167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AAC258F6-0621-4E84-B2F0-C605426FBA6B}"/>
              </a:ext>
            </a:extLst>
          </p:cNvPr>
          <p:cNvCxnSpPr>
            <a:cxnSpLocks/>
          </p:cNvCxnSpPr>
          <p:nvPr/>
        </p:nvCxnSpPr>
        <p:spPr>
          <a:xfrm>
            <a:off x="5372717" y="2754775"/>
            <a:ext cx="2691783" cy="16394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2F054301-F8A2-479C-9678-187A9829966E}"/>
              </a:ext>
            </a:extLst>
          </p:cNvPr>
          <p:cNvSpPr>
            <a:spLocks noGrp="1"/>
          </p:cNvSpPr>
          <p:nvPr>
            <p:ph sz="half" idx="1"/>
          </p:nvPr>
        </p:nvSpPr>
        <p:spPr/>
        <p:txBody>
          <a:bodyPr/>
          <a:lstStyle/>
          <a:p>
            <a:pPr marL="0" indent="0">
              <a:buNone/>
            </a:pPr>
            <a:r>
              <a:rPr lang="lv-LV" dirty="0">
                <a:cs typeface="Times New Roman" panose="02020603050405020304" pitchFamily="18" charset="0"/>
              </a:rPr>
              <a:t>Līdz gadsimta beigām 21%–60% (vidēji 34%) no Eiropas meža zemēm būs mežsaimniecībai nepiemēroti</a:t>
            </a:r>
          </a:p>
          <a:p>
            <a:endParaRPr lang="lv-LV" dirty="0">
              <a:cs typeface="Times New Roman" panose="02020603050405020304" pitchFamily="18" charset="0"/>
            </a:endParaRPr>
          </a:p>
          <a:p>
            <a:pPr marL="0" indent="0">
              <a:buNone/>
            </a:pPr>
            <a:r>
              <a:rPr lang="lv-LV" dirty="0">
                <a:cs typeface="Times New Roman" panose="02020603050405020304" pitchFamily="18" charset="0"/>
              </a:rPr>
              <a:t>Kopējā Eiropas mežu ekonomiskās vērtības samazināšanās par     </a:t>
            </a:r>
            <a:r>
              <a:rPr lang="en-GB" dirty="0">
                <a:cs typeface="Times New Roman" panose="02020603050405020304" pitchFamily="18" charset="0"/>
              </a:rPr>
              <a:t>14</a:t>
            </a:r>
            <a:r>
              <a:rPr lang="lv-LV" dirty="0">
                <a:cs typeface="Times New Roman" panose="02020603050405020304" pitchFamily="18" charset="0"/>
              </a:rPr>
              <a:t>%–</a:t>
            </a:r>
            <a:r>
              <a:rPr lang="en-GB" dirty="0">
                <a:cs typeface="Times New Roman" panose="02020603050405020304" pitchFamily="18" charset="0"/>
              </a:rPr>
              <a:t>50%</a:t>
            </a:r>
            <a:r>
              <a:rPr lang="lv-LV" dirty="0">
                <a:cs typeface="Times New Roman" panose="02020603050405020304" pitchFamily="18" charset="0"/>
              </a:rPr>
              <a:t> (vidēji 28%)</a:t>
            </a:r>
          </a:p>
          <a:p>
            <a:endParaRPr lang="lv-LV" dirty="0"/>
          </a:p>
        </p:txBody>
      </p:sp>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7440" y="597355"/>
            <a:ext cx="1216108" cy="1064914"/>
          </a:xfrm>
          <a:prstGeom prst="rect">
            <a:avLst/>
          </a:prstGeom>
          <a:noFill/>
          <a:ln>
            <a:noFill/>
          </a:ln>
        </p:spPr>
      </p:pic>
      <p:sp>
        <p:nvSpPr>
          <p:cNvPr id="11" name="Title 10">
            <a:extLst>
              <a:ext uri="{FF2B5EF4-FFF2-40B4-BE49-F238E27FC236}">
                <a16:creationId xmlns:a16="http://schemas.microsoft.com/office/drawing/2014/main" id="{32C9E993-58A6-4B8A-AE9A-7604D38B6665}"/>
              </a:ext>
            </a:extLst>
          </p:cNvPr>
          <p:cNvSpPr>
            <a:spLocks noGrp="1"/>
          </p:cNvSpPr>
          <p:nvPr>
            <p:ph type="title"/>
          </p:nvPr>
        </p:nvSpPr>
        <p:spPr/>
        <p:txBody>
          <a:bodyPr/>
          <a:lstStyle/>
          <a:p>
            <a:r>
              <a:rPr lang="lv-LV" b="1" dirty="0">
                <a:cs typeface="Times New Roman" panose="02020603050405020304" pitchFamily="18" charset="0"/>
              </a:rPr>
              <a:t>Kur Eiropā meži un koksnes produkti nodrošinās oglekļa uzkrājumu nākotnē?</a:t>
            </a:r>
            <a:endParaRPr lang="lv-LV" b="1" dirty="0"/>
          </a:p>
        </p:txBody>
      </p:sp>
      <p:grpSp>
        <p:nvGrpSpPr>
          <p:cNvPr id="9" name="Group 2"/>
          <p:cNvGrpSpPr>
            <a:grpSpLocks/>
          </p:cNvGrpSpPr>
          <p:nvPr/>
        </p:nvGrpSpPr>
        <p:grpSpPr bwMode="auto">
          <a:xfrm>
            <a:off x="0" y="717095"/>
            <a:ext cx="12014201" cy="990600"/>
            <a:chOff x="703" y="6"/>
            <a:chExt cx="5905" cy="624"/>
          </a:xfrm>
        </p:grpSpPr>
        <p:pic>
          <p:nvPicPr>
            <p:cNvPr id="10" name="Picture 3" descr="logo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oform_elemen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33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AAF463-053E-4F70-85BF-3653F5C177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7440" y="597355"/>
            <a:ext cx="1216108" cy="1064914"/>
          </a:xfrm>
          <a:prstGeom prst="rect">
            <a:avLst/>
          </a:prstGeom>
          <a:noFill/>
          <a:ln>
            <a:noFill/>
          </a:ln>
        </p:spPr>
      </p:pic>
      <p:grpSp>
        <p:nvGrpSpPr>
          <p:cNvPr id="18" name="Group 2">
            <a:extLst>
              <a:ext uri="{FF2B5EF4-FFF2-40B4-BE49-F238E27FC236}">
                <a16:creationId xmlns:a16="http://schemas.microsoft.com/office/drawing/2014/main" id="{F75BD1AF-761E-46AF-A685-3D622DE54AF5}"/>
              </a:ext>
            </a:extLst>
          </p:cNvPr>
          <p:cNvGrpSpPr>
            <a:grpSpLocks/>
          </p:cNvGrpSpPr>
          <p:nvPr/>
        </p:nvGrpSpPr>
        <p:grpSpPr bwMode="auto">
          <a:xfrm>
            <a:off x="0" y="717095"/>
            <a:ext cx="12014201" cy="990600"/>
            <a:chOff x="703" y="6"/>
            <a:chExt cx="5905" cy="624"/>
          </a:xfrm>
        </p:grpSpPr>
        <p:pic>
          <p:nvPicPr>
            <p:cNvPr id="19" name="Picture 3" descr="logo_2">
              <a:extLst>
                <a:ext uri="{FF2B5EF4-FFF2-40B4-BE49-F238E27FC236}">
                  <a16:creationId xmlns:a16="http://schemas.microsoft.com/office/drawing/2014/main" id="{FCD10812-BF9B-40CA-84E1-A5FE30261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noform_element2">
              <a:extLst>
                <a:ext uri="{FF2B5EF4-FFF2-40B4-BE49-F238E27FC236}">
                  <a16:creationId xmlns:a16="http://schemas.microsoft.com/office/drawing/2014/main" id="{380E4458-5628-4703-A38D-66BE48BC3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6781802" y="1707695"/>
            <a:ext cx="5232399" cy="1754326"/>
          </a:xfrm>
          <a:prstGeom prst="rect">
            <a:avLst/>
          </a:prstGeom>
          <a:noFill/>
        </p:spPr>
        <p:txBody>
          <a:bodyPr wrap="square" rtlCol="0">
            <a:spAutoFit/>
          </a:bodyPr>
          <a:lstStyle/>
          <a:p>
            <a:r>
              <a:rPr lang="lv-LV" sz="3600" dirty="0">
                <a:latin typeface="+mj-lt"/>
                <a:cs typeface="Times New Roman" panose="02020603050405020304" pitchFamily="18" charset="0"/>
              </a:rPr>
              <a:t>Vai mežsaimniecības intensitāte jau tagad Latvijā nav pārāk augsta? </a:t>
            </a:r>
          </a:p>
        </p:txBody>
      </p:sp>
      <p:grpSp>
        <p:nvGrpSpPr>
          <p:cNvPr id="3" name="Group 2"/>
          <p:cNvGrpSpPr/>
          <p:nvPr/>
        </p:nvGrpSpPr>
        <p:grpSpPr>
          <a:xfrm>
            <a:off x="0" y="0"/>
            <a:ext cx="6781648" cy="6858000"/>
            <a:chOff x="0" y="0"/>
            <a:chExt cx="6781648" cy="6858000"/>
          </a:xfrm>
        </p:grpSpPr>
        <p:pic>
          <p:nvPicPr>
            <p:cNvPr id="2" name="Picture 1"/>
            <p:cNvPicPr>
              <a:picLocks noChangeAspect="1"/>
            </p:cNvPicPr>
            <p:nvPr/>
          </p:nvPicPr>
          <p:blipFill rotWithShape="1">
            <a:blip r:embed="rId6"/>
            <a:srcRect b="3230"/>
            <a:stretch/>
          </p:blipFill>
          <p:spPr>
            <a:xfrm>
              <a:off x="0" y="0"/>
              <a:ext cx="6730848" cy="6848475"/>
            </a:xfrm>
            <a:prstGeom prst="rect">
              <a:avLst/>
            </a:prstGeom>
          </p:spPr>
        </p:pic>
        <p:sp>
          <p:nvSpPr>
            <p:cNvPr id="5" name="Rectangle 4"/>
            <p:cNvSpPr/>
            <p:nvPr/>
          </p:nvSpPr>
          <p:spPr>
            <a:xfrm>
              <a:off x="1" y="6119336"/>
              <a:ext cx="6781647" cy="738664"/>
            </a:xfrm>
            <a:prstGeom prst="rect">
              <a:avLst/>
            </a:prstGeom>
          </p:spPr>
          <p:txBody>
            <a:bodyPr wrap="square">
              <a:spAutoFit/>
            </a:bodyPr>
            <a:lstStyle/>
            <a:p>
              <a:r>
                <a:rPr lang="lv-LV" sz="1400" dirty="0" err="1"/>
                <a:t>Nabuurs</a:t>
              </a:r>
              <a:r>
                <a:rPr lang="lv-LV" sz="1400" dirty="0"/>
                <a:t> G-J., </a:t>
              </a:r>
              <a:r>
                <a:rPr lang="lv-LV" sz="1400" dirty="0" err="1"/>
                <a:t>Verweij</a:t>
              </a:r>
              <a:r>
                <a:rPr lang="lv-LV" sz="1400" dirty="0"/>
                <a:t> P., </a:t>
              </a:r>
              <a:r>
                <a:rPr lang="lv-LV" sz="1400" dirty="0" err="1"/>
                <a:t>Van</a:t>
              </a:r>
              <a:r>
                <a:rPr lang="lv-LV" sz="1400" dirty="0"/>
                <a:t> </a:t>
              </a:r>
              <a:r>
                <a:rPr lang="lv-LV" sz="1400" dirty="0" err="1"/>
                <a:t>Eupen</a:t>
              </a:r>
              <a:r>
                <a:rPr lang="lv-LV" sz="1400" dirty="0"/>
                <a:t> M., </a:t>
              </a:r>
              <a:r>
                <a:rPr lang="lv-LV" sz="1400" dirty="0" err="1"/>
                <a:t>Pérez-Soba</a:t>
              </a:r>
              <a:r>
                <a:rPr lang="lv-LV" sz="1400" dirty="0"/>
                <a:t> M., </a:t>
              </a:r>
              <a:r>
                <a:rPr lang="lv-LV" sz="1400" dirty="0" err="1"/>
                <a:t>Pülzl</a:t>
              </a:r>
              <a:r>
                <a:rPr lang="lv-LV" sz="1400" dirty="0"/>
                <a:t> H., &amp; Hendriks K. 2019. </a:t>
              </a:r>
              <a:r>
                <a:rPr lang="lv-LV" sz="1400" dirty="0" err="1"/>
                <a:t>Next-generation</a:t>
              </a:r>
              <a:r>
                <a:rPr lang="lv-LV" sz="1400" dirty="0"/>
                <a:t> </a:t>
              </a:r>
              <a:r>
                <a:rPr lang="lv-LV" sz="1400" dirty="0" err="1"/>
                <a:t>information</a:t>
              </a:r>
              <a:r>
                <a:rPr lang="lv-LV" sz="1400" dirty="0"/>
                <a:t> to </a:t>
              </a:r>
              <a:r>
                <a:rPr lang="lv-LV" sz="1400" dirty="0" err="1"/>
                <a:t>support</a:t>
              </a:r>
              <a:r>
                <a:rPr lang="lv-LV" sz="1400" dirty="0"/>
                <a:t> a </a:t>
              </a:r>
              <a:r>
                <a:rPr lang="lv-LV" sz="1400" dirty="0" err="1"/>
                <a:t>sustainable</a:t>
              </a:r>
              <a:r>
                <a:rPr lang="lv-LV" sz="1400" dirty="0"/>
                <a:t> </a:t>
              </a:r>
              <a:r>
                <a:rPr lang="lv-LV" sz="1400" dirty="0" err="1"/>
                <a:t>course</a:t>
              </a:r>
              <a:r>
                <a:rPr lang="lv-LV" sz="1400" dirty="0"/>
                <a:t> </a:t>
              </a:r>
              <a:r>
                <a:rPr lang="lv-LV" sz="1400" dirty="0" err="1"/>
                <a:t>for</a:t>
              </a:r>
              <a:r>
                <a:rPr lang="lv-LV" sz="1400" dirty="0"/>
                <a:t> </a:t>
              </a:r>
              <a:r>
                <a:rPr lang="lv-LV" sz="1400" dirty="0" err="1"/>
                <a:t>European</a:t>
              </a:r>
              <a:r>
                <a:rPr lang="lv-LV" sz="1400" dirty="0"/>
                <a:t> </a:t>
              </a:r>
              <a:r>
                <a:rPr lang="lv-LV" sz="1400" dirty="0" err="1"/>
                <a:t>forests</a:t>
              </a:r>
              <a:r>
                <a:rPr lang="lv-LV" sz="1400" dirty="0"/>
                <a:t>. Nature </a:t>
              </a:r>
              <a:r>
                <a:rPr lang="lv-LV" sz="1400" dirty="0" err="1"/>
                <a:t>Sustainability</a:t>
              </a:r>
              <a:r>
                <a:rPr lang="lv-LV" sz="1400" dirty="0"/>
                <a:t>, </a:t>
              </a:r>
              <a:r>
                <a:rPr lang="lv-LV" sz="1400" dirty="0" err="1"/>
                <a:t>Vol</a:t>
              </a:r>
              <a:r>
                <a:rPr lang="lv-LV" sz="1400" dirty="0"/>
                <a:t>. 2, </a:t>
              </a:r>
              <a:r>
                <a:rPr lang="lv-LV" sz="1400" dirty="0" err="1"/>
                <a:t>pp</a:t>
              </a:r>
              <a:r>
                <a:rPr lang="lv-LV" sz="1400" dirty="0"/>
                <a:t>. 815–818.</a:t>
              </a:r>
              <a:endParaRPr lang="en-GB" sz="1400" dirty="0"/>
            </a:p>
          </p:txBody>
        </p:sp>
      </p:grpSp>
    </p:spTree>
    <p:extLst>
      <p:ext uri="{BB962C8B-B14F-4D97-AF65-F5344CB8AC3E}">
        <p14:creationId xmlns:p14="http://schemas.microsoft.com/office/powerpoint/2010/main" val="272536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2351089" y="2136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latin typeface="Arial" panose="020B0604020202020204" pitchFamily="34" charset="0"/>
            </a:endParaRPr>
          </a:p>
        </p:txBody>
      </p:sp>
      <p:sp>
        <p:nvSpPr>
          <p:cNvPr id="6" name="Content Placeholder 5">
            <a:extLst>
              <a:ext uri="{FF2B5EF4-FFF2-40B4-BE49-F238E27FC236}">
                <a16:creationId xmlns:a16="http://schemas.microsoft.com/office/drawing/2014/main" id="{CE45999A-6D0C-4331-AA47-B990CFF283CA}"/>
              </a:ext>
            </a:extLst>
          </p:cNvPr>
          <p:cNvSpPr>
            <a:spLocks noGrp="1"/>
          </p:cNvSpPr>
          <p:nvPr>
            <p:ph idx="1"/>
          </p:nvPr>
        </p:nvSpPr>
        <p:spPr>
          <a:xfrm>
            <a:off x="838200" y="1825625"/>
            <a:ext cx="10515600" cy="1612900"/>
          </a:xfrm>
        </p:spPr>
        <p:txBody>
          <a:bodyPr/>
          <a:lstStyle/>
          <a:p>
            <a:r>
              <a:rPr lang="lv-LV" dirty="0"/>
              <a:t>Ekonomiskais/politiskais – pieprasījums pēc atjaunojamām izejvielām;</a:t>
            </a:r>
          </a:p>
          <a:p>
            <a:r>
              <a:rPr lang="lv-LV" dirty="0"/>
              <a:t>Sociālekonomiskais/politiskais – mazāka platība koksnes ieguvei;</a:t>
            </a:r>
          </a:p>
          <a:p>
            <a:r>
              <a:rPr lang="lv-LV" dirty="0"/>
              <a:t>Klimata – dabisko traucējumu biežums un bojājumu apjoms</a:t>
            </a:r>
          </a:p>
          <a:p>
            <a:endParaRPr lang="en-GB" dirty="0"/>
          </a:p>
        </p:txBody>
      </p:sp>
      <p:grpSp>
        <p:nvGrpSpPr>
          <p:cNvPr id="8" name="Group 2"/>
          <p:cNvGrpSpPr>
            <a:grpSpLocks/>
          </p:cNvGrpSpPr>
          <p:nvPr/>
        </p:nvGrpSpPr>
        <p:grpSpPr bwMode="auto">
          <a:xfrm>
            <a:off x="0" y="172815"/>
            <a:ext cx="12014201" cy="990600"/>
            <a:chOff x="703" y="6"/>
            <a:chExt cx="5905" cy="624"/>
          </a:xfrm>
        </p:grpSpPr>
        <p:pic>
          <p:nvPicPr>
            <p:cNvPr id="9" name="Picture 3" descr="log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oform_el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
        <p:nvSpPr>
          <p:cNvPr id="12" name="Title 1">
            <a:extLst>
              <a:ext uri="{FF2B5EF4-FFF2-40B4-BE49-F238E27FC236}">
                <a16:creationId xmlns:a16="http://schemas.microsoft.com/office/drawing/2014/main" id="{14C0A416-4DBF-4A7B-8968-05A778038C3E}"/>
              </a:ext>
            </a:extLst>
          </p:cNvPr>
          <p:cNvSpPr txBox="1">
            <a:spLocks/>
          </p:cNvSpPr>
          <p:nvPr/>
        </p:nvSpPr>
        <p:spPr>
          <a:xfrm>
            <a:off x="473172" y="-1208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Izaicinājumi nākotnē</a:t>
            </a:r>
            <a:endParaRPr lang="lv-LV" dirty="0"/>
          </a:p>
        </p:txBody>
      </p:sp>
    </p:spTree>
    <p:extLst>
      <p:ext uri="{BB962C8B-B14F-4D97-AF65-F5344CB8AC3E}">
        <p14:creationId xmlns:p14="http://schemas.microsoft.com/office/powerpoint/2010/main" val="2475344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2351089" y="2136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latin typeface="Arial" panose="020B0604020202020204" pitchFamily="34" charset="0"/>
            </a:endParaRPr>
          </a:p>
        </p:txBody>
      </p:sp>
      <p:sp>
        <p:nvSpPr>
          <p:cNvPr id="6" name="Content Placeholder 5">
            <a:extLst>
              <a:ext uri="{FF2B5EF4-FFF2-40B4-BE49-F238E27FC236}">
                <a16:creationId xmlns:a16="http://schemas.microsoft.com/office/drawing/2014/main" id="{EA560BE2-A84F-4621-9A0A-AF7C7523F8AE}"/>
              </a:ext>
            </a:extLst>
          </p:cNvPr>
          <p:cNvSpPr>
            <a:spLocks noGrp="1"/>
          </p:cNvSpPr>
          <p:nvPr>
            <p:ph idx="1"/>
          </p:nvPr>
        </p:nvSpPr>
        <p:spPr>
          <a:xfrm>
            <a:off x="838200" y="1825624"/>
            <a:ext cx="10515600" cy="4124325"/>
          </a:xfrm>
        </p:spPr>
        <p:txBody>
          <a:bodyPr>
            <a:normAutofit/>
          </a:bodyPr>
          <a:lstStyle/>
          <a:p>
            <a:pPr marL="0" indent="0">
              <a:buNone/>
            </a:pPr>
            <a:r>
              <a:rPr lang="lv-LV" b="1" dirty="0"/>
              <a:t>Īsāka aprite</a:t>
            </a:r>
            <a:r>
              <a:rPr lang="lv-LV" dirty="0"/>
              <a:t>:</a:t>
            </a:r>
          </a:p>
          <a:p>
            <a:pPr marL="514350" indent="-514350">
              <a:buFont typeface="+mj-lt"/>
              <a:buAutoNum type="arabicParenR"/>
            </a:pPr>
            <a:r>
              <a:rPr lang="lv-LV" dirty="0"/>
              <a:t>bojājumu varbūtību palielina gadu skaits, kad bojājums var notikt;</a:t>
            </a:r>
          </a:p>
          <a:p>
            <a:pPr marL="514350" indent="-514350">
              <a:buFont typeface="+mj-lt"/>
              <a:buAutoNum type="arabicParenR"/>
            </a:pPr>
            <a:r>
              <a:rPr lang="lv-LV" dirty="0"/>
              <a:t>bojājuma apjomu palielina laiks no tā notikšanas līdz seku likvidācijai.</a:t>
            </a:r>
          </a:p>
          <a:p>
            <a:pPr marL="0" indent="0">
              <a:buNone/>
            </a:pPr>
            <a:endParaRPr lang="lv-LV" dirty="0"/>
          </a:p>
          <a:p>
            <a:pPr marL="0" indent="0" algn="ctr">
              <a:buNone/>
            </a:pPr>
            <a:r>
              <a:rPr lang="lv-LV" b="1" dirty="0"/>
              <a:t>Klimatam piemērots (adaptēts) meža atjaunošanas materiāls</a:t>
            </a:r>
          </a:p>
          <a:p>
            <a:pPr marL="0" indent="0" algn="ctr">
              <a:buNone/>
            </a:pPr>
            <a:r>
              <a:rPr lang="lv-LV" b="1" dirty="0"/>
              <a:t>Katru gadu stādot atjauno </a:t>
            </a:r>
            <a:r>
              <a:rPr lang="lv-LV" b="1" dirty="0">
                <a:latin typeface="Times New Roman" panose="02020603050405020304" pitchFamily="18" charset="0"/>
                <a:cs typeface="Times New Roman" panose="02020603050405020304" pitchFamily="18" charset="0"/>
              </a:rPr>
              <a:t>~</a:t>
            </a:r>
            <a:r>
              <a:rPr lang="lv-LV" b="1" dirty="0">
                <a:cs typeface="Times New Roman" panose="02020603050405020304" pitchFamily="18" charset="0"/>
              </a:rPr>
              <a:t>13 tūkst. ha meža platību</a:t>
            </a:r>
            <a:endParaRPr lang="lv-LV" b="1" dirty="0"/>
          </a:p>
        </p:txBody>
      </p:sp>
      <p:grpSp>
        <p:nvGrpSpPr>
          <p:cNvPr id="5" name="Group 2"/>
          <p:cNvGrpSpPr>
            <a:grpSpLocks/>
          </p:cNvGrpSpPr>
          <p:nvPr/>
        </p:nvGrpSpPr>
        <p:grpSpPr bwMode="auto">
          <a:xfrm>
            <a:off x="0" y="172815"/>
            <a:ext cx="12014201" cy="990600"/>
            <a:chOff x="703" y="6"/>
            <a:chExt cx="5905" cy="624"/>
          </a:xfrm>
        </p:grpSpPr>
        <p:pic>
          <p:nvPicPr>
            <p:cNvPr id="7" name="Picture 3" descr="log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oform_el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
        <p:nvSpPr>
          <p:cNvPr id="11" name="Title 1">
            <a:extLst>
              <a:ext uri="{FF2B5EF4-FFF2-40B4-BE49-F238E27FC236}">
                <a16:creationId xmlns:a16="http://schemas.microsoft.com/office/drawing/2014/main" id="{79E6EB1C-68D7-4495-9470-80C39ED836E6}"/>
              </a:ext>
            </a:extLst>
          </p:cNvPr>
          <p:cNvSpPr txBox="1">
            <a:spLocks/>
          </p:cNvSpPr>
          <p:nvPr/>
        </p:nvSpPr>
        <p:spPr>
          <a:xfrm>
            <a:off x="473172" y="-1208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Kā audzēt?</a:t>
            </a:r>
            <a:endParaRPr lang="lv-LV" dirty="0"/>
          </a:p>
        </p:txBody>
      </p:sp>
    </p:spTree>
    <p:extLst>
      <p:ext uri="{BB962C8B-B14F-4D97-AF65-F5344CB8AC3E}">
        <p14:creationId xmlns:p14="http://schemas.microsoft.com/office/powerpoint/2010/main" val="24738176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8422-1C40-40EE-8EB3-050416A9E59B}"/>
              </a:ext>
            </a:extLst>
          </p:cNvPr>
          <p:cNvSpPr>
            <a:spLocks noGrp="1"/>
          </p:cNvSpPr>
          <p:nvPr>
            <p:ph type="title"/>
          </p:nvPr>
        </p:nvSpPr>
        <p:spPr>
          <a:xfrm>
            <a:off x="473172" y="-120800"/>
            <a:ext cx="10515600" cy="1325563"/>
          </a:xfrm>
        </p:spPr>
        <p:txBody>
          <a:bodyPr/>
          <a:lstStyle/>
          <a:p>
            <a:r>
              <a:rPr lang="lv-LV" b="1" dirty="0"/>
              <a:t>Stādījuma biezums</a:t>
            </a:r>
            <a:endParaRPr lang="lv-LV" dirty="0"/>
          </a:p>
        </p:txBody>
      </p:sp>
      <p:graphicFrame>
        <p:nvGraphicFramePr>
          <p:cNvPr id="5" name="Content Placeholder 4">
            <a:extLst>
              <a:ext uri="{FF2B5EF4-FFF2-40B4-BE49-F238E27FC236}">
                <a16:creationId xmlns:a16="http://schemas.microsoft.com/office/drawing/2014/main" id="{E146FF1A-713A-457D-B1EC-D1E1145473E9}"/>
              </a:ext>
            </a:extLst>
          </p:cNvPr>
          <p:cNvGraphicFramePr>
            <a:graphicFrameLocks noGrp="1"/>
          </p:cNvGraphicFramePr>
          <p:nvPr>
            <p:ph idx="1"/>
            <p:extLst>
              <p:ext uri="{D42A27DB-BD31-4B8C-83A1-F6EECF244321}">
                <p14:modId xmlns:p14="http://schemas.microsoft.com/office/powerpoint/2010/main" val="3908850098"/>
              </p:ext>
            </p:extLst>
          </p:nvPr>
        </p:nvGraphicFramePr>
        <p:xfrm>
          <a:off x="838199" y="1690688"/>
          <a:ext cx="10356274" cy="2232660"/>
        </p:xfrm>
        <a:graphic>
          <a:graphicData uri="http://schemas.openxmlformats.org/drawingml/2006/table">
            <a:tbl>
              <a:tblPr firstRow="1" firstCol="1" bandRow="1">
                <a:tableStyleId>{2D5ABB26-0587-4C30-8999-92F81FD0307C}</a:tableStyleId>
              </a:tblPr>
              <a:tblGrid>
                <a:gridCol w="5271656">
                  <a:extLst>
                    <a:ext uri="{9D8B030D-6E8A-4147-A177-3AD203B41FA5}">
                      <a16:colId xmlns:a16="http://schemas.microsoft.com/office/drawing/2014/main" val="2163553688"/>
                    </a:ext>
                  </a:extLst>
                </a:gridCol>
                <a:gridCol w="1993002">
                  <a:extLst>
                    <a:ext uri="{9D8B030D-6E8A-4147-A177-3AD203B41FA5}">
                      <a16:colId xmlns:a16="http://schemas.microsoft.com/office/drawing/2014/main" val="1958180276"/>
                    </a:ext>
                  </a:extLst>
                </a:gridCol>
                <a:gridCol w="1221379">
                  <a:extLst>
                    <a:ext uri="{9D8B030D-6E8A-4147-A177-3AD203B41FA5}">
                      <a16:colId xmlns:a16="http://schemas.microsoft.com/office/drawing/2014/main" val="1069927086"/>
                    </a:ext>
                  </a:extLst>
                </a:gridCol>
                <a:gridCol w="1870237">
                  <a:extLst>
                    <a:ext uri="{9D8B030D-6E8A-4147-A177-3AD203B41FA5}">
                      <a16:colId xmlns:a16="http://schemas.microsoft.com/office/drawing/2014/main" val="1103288824"/>
                    </a:ext>
                  </a:extLst>
                </a:gridCol>
              </a:tblGrid>
              <a:tr h="182880">
                <a:tc rowSpan="2">
                  <a:txBody>
                    <a:bodyPr/>
                    <a:lstStyle/>
                    <a:p>
                      <a:pPr algn="ctr" fontAlgn="b"/>
                      <a:r>
                        <a:rPr lang="lv-LV" sz="2400" u="none" strike="noStrike" dirty="0">
                          <a:effectLst/>
                        </a:rPr>
                        <a:t>Koka </a:t>
                      </a:r>
                      <a:r>
                        <a:rPr lang="lv-LV" sz="2400" u="none" strike="noStrike" dirty="0" err="1">
                          <a:effectLst/>
                        </a:rPr>
                        <a:t>parameti</a:t>
                      </a:r>
                      <a:r>
                        <a:rPr lang="lv-LV" sz="2400" u="none" strike="noStrike" dirty="0">
                          <a:effectLst/>
                        </a:rPr>
                        <a:t> </a:t>
                      </a:r>
                    </a:p>
                    <a:p>
                      <a:pPr algn="ctr" fontAlgn="b"/>
                      <a:r>
                        <a:rPr lang="lv-LV" sz="2400" i="1" u="none" strike="noStrike" dirty="0" err="1">
                          <a:effectLst/>
                        </a:rPr>
                        <a:t>Tree</a:t>
                      </a:r>
                      <a:r>
                        <a:rPr lang="lv-LV" sz="2400" i="1" u="none" strike="noStrike" dirty="0">
                          <a:effectLst/>
                        </a:rPr>
                        <a:t> </a:t>
                      </a:r>
                      <a:r>
                        <a:rPr lang="lv-LV" sz="2400" i="1" u="none" strike="noStrike" dirty="0" err="1">
                          <a:effectLst/>
                        </a:rPr>
                        <a:t>parameters</a:t>
                      </a:r>
                      <a:endParaRPr lang="lv-LV" sz="2400" b="0" i="1"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lv-LV" sz="2400" u="none" strike="noStrike" dirty="0">
                          <a:effectLst/>
                        </a:rPr>
                        <a:t>Audzes biezums, koki ha⁻¹ </a:t>
                      </a:r>
                    </a:p>
                    <a:p>
                      <a:pPr algn="ctr" fontAlgn="b"/>
                      <a:r>
                        <a:rPr lang="lv-LV" sz="2400" i="1" u="none" strike="noStrike" dirty="0" err="1">
                          <a:effectLst/>
                        </a:rPr>
                        <a:t>Stand</a:t>
                      </a:r>
                      <a:r>
                        <a:rPr lang="lv-LV" sz="2400" i="1" u="none" strike="noStrike" dirty="0">
                          <a:effectLst/>
                        </a:rPr>
                        <a:t> </a:t>
                      </a:r>
                      <a:r>
                        <a:rPr lang="lv-LV" sz="2400" i="1" u="none" strike="noStrike" dirty="0" err="1">
                          <a:effectLst/>
                        </a:rPr>
                        <a:t>density</a:t>
                      </a:r>
                      <a:r>
                        <a:rPr lang="lv-LV" sz="2400" i="1" u="none" strike="noStrike" dirty="0">
                          <a:effectLst/>
                        </a:rPr>
                        <a:t> </a:t>
                      </a:r>
                      <a:r>
                        <a:rPr lang="lv-LV" sz="2400" i="1" u="none" strike="noStrike" dirty="0" err="1">
                          <a:effectLst/>
                        </a:rPr>
                        <a:t>trees</a:t>
                      </a:r>
                      <a:r>
                        <a:rPr lang="lv-LV" sz="2400" i="1" u="none" strike="noStrike" dirty="0">
                          <a:effectLst/>
                        </a:rPr>
                        <a:t> ha ⁻¹</a:t>
                      </a:r>
                      <a:endParaRPr lang="lv-LV" sz="2400" b="0" i="1"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833555554"/>
                  </a:ext>
                </a:extLst>
              </a:tr>
              <a:tr h="182880">
                <a:tc vMerge="1">
                  <a:txBody>
                    <a:bodyPr/>
                    <a:lstStyle/>
                    <a:p>
                      <a:endParaRPr lang="lv-LV"/>
                    </a:p>
                  </a:txBody>
                  <a:tcPr/>
                </a:tc>
                <a:tc>
                  <a:txBody>
                    <a:bodyPr/>
                    <a:lstStyle/>
                    <a:p>
                      <a:pPr algn="ctr" fontAlgn="b"/>
                      <a:r>
                        <a:rPr lang="lv-LV" sz="2400" u="none" strike="noStrike" dirty="0">
                          <a:effectLst/>
                        </a:rPr>
                        <a:t>400</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2400" u="none" strike="noStrike" dirty="0">
                          <a:effectLst/>
                        </a:rPr>
                        <a:t>600</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2400" u="none" strike="noStrike" dirty="0">
                          <a:effectLst/>
                        </a:rPr>
                        <a:t>1600</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591511"/>
                  </a:ext>
                </a:extLst>
              </a:tr>
              <a:tr h="182880">
                <a:tc>
                  <a:txBody>
                    <a:bodyPr/>
                    <a:lstStyle/>
                    <a:p>
                      <a:pPr algn="ctr" fontAlgn="b"/>
                      <a:r>
                        <a:rPr lang="lv-LV" sz="2400" u="none" strike="noStrike" dirty="0">
                          <a:effectLst/>
                        </a:rPr>
                        <a:t>Augstums / </a:t>
                      </a:r>
                      <a:r>
                        <a:rPr lang="lv-LV" sz="2400" i="1" u="none" strike="noStrike" dirty="0" err="1">
                          <a:effectLst/>
                        </a:rPr>
                        <a:t>Height</a:t>
                      </a:r>
                      <a:r>
                        <a:rPr lang="lv-LV" sz="2400" u="none" strike="noStrike" dirty="0">
                          <a:effectLst/>
                        </a:rPr>
                        <a:t>, m</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lv-LV" sz="2400" u="none" strike="noStrike" dirty="0">
                          <a:effectLst/>
                        </a:rPr>
                        <a:t>25,1</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lv-LV" sz="2400" u="none" strike="noStrike" dirty="0">
                          <a:effectLst/>
                        </a:rPr>
                        <a:t>22,2</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lv-LV" sz="2400" u="none" strike="noStrike" dirty="0">
                          <a:effectLst/>
                        </a:rPr>
                        <a:t>22,6</a:t>
                      </a:r>
                      <a:endParaRPr lang="lv-LV" sz="2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7939581"/>
                  </a:ext>
                </a:extLst>
              </a:tr>
              <a:tr h="182880">
                <a:tc>
                  <a:txBody>
                    <a:bodyPr/>
                    <a:lstStyle/>
                    <a:p>
                      <a:pPr algn="ctr" fontAlgn="b"/>
                      <a:r>
                        <a:rPr lang="en-US" sz="2400" u="none" strike="noStrike" dirty="0" err="1">
                          <a:effectLst/>
                        </a:rPr>
                        <a:t>Caurmērs</a:t>
                      </a:r>
                      <a:r>
                        <a:rPr lang="en-US" sz="2400" u="none" strike="noStrike" dirty="0">
                          <a:effectLst/>
                        </a:rPr>
                        <a:t> / </a:t>
                      </a:r>
                      <a:r>
                        <a:rPr lang="en-US" sz="2400" i="1" u="none" strike="noStrike" dirty="0">
                          <a:effectLst/>
                        </a:rPr>
                        <a:t>Diameter at breast height</a:t>
                      </a:r>
                      <a:r>
                        <a:rPr lang="en-US" sz="2400" u="none" strike="noStrike" dirty="0">
                          <a:effectLst/>
                        </a:rPr>
                        <a:t>, cm</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lv-LV" sz="2400" u="none" strike="noStrike" dirty="0">
                          <a:effectLst/>
                        </a:rPr>
                        <a:t>36,5</a:t>
                      </a:r>
                      <a:endParaRPr lang="lv-LV"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lv-LV" sz="2400" u="none" strike="noStrike" dirty="0">
                          <a:effectLst/>
                        </a:rPr>
                        <a:t>27,5</a:t>
                      </a:r>
                      <a:endParaRPr lang="lv-LV"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lv-LV" sz="2400" u="none" strike="noStrike" dirty="0">
                          <a:effectLst/>
                        </a:rPr>
                        <a:t>20,4</a:t>
                      </a:r>
                      <a:endParaRPr lang="lv-LV" sz="2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80156396"/>
                  </a:ext>
                </a:extLst>
              </a:tr>
              <a:tr h="182880">
                <a:tc>
                  <a:txBody>
                    <a:bodyPr/>
                    <a:lstStyle/>
                    <a:p>
                      <a:pPr algn="ctr" fontAlgn="b"/>
                      <a:r>
                        <a:rPr lang="lv-LV" sz="2400" u="none" strike="noStrike" dirty="0">
                          <a:solidFill>
                            <a:schemeClr val="tx1"/>
                          </a:solidFill>
                          <a:effectLst/>
                        </a:rPr>
                        <a:t>Tilpums /</a:t>
                      </a:r>
                      <a:r>
                        <a:rPr lang="lv-LV" sz="2400" u="none" strike="noStrike" dirty="0">
                          <a:effectLst/>
                        </a:rPr>
                        <a:t> </a:t>
                      </a:r>
                      <a:r>
                        <a:rPr lang="lv-LV" sz="2400" i="1" u="none" strike="noStrike" dirty="0" err="1">
                          <a:effectLst/>
                        </a:rPr>
                        <a:t>Volume</a:t>
                      </a:r>
                      <a:r>
                        <a:rPr lang="lv-LV" sz="2400" u="none" strike="noStrike" dirty="0">
                          <a:effectLst/>
                        </a:rPr>
                        <a:t>, m³</a:t>
                      </a:r>
                      <a:endParaRPr lang="lv-LV" sz="24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lv-LV" sz="2400" u="none" strike="noStrike" dirty="0">
                          <a:effectLst/>
                        </a:rPr>
                        <a:t>1,31</a:t>
                      </a:r>
                      <a:endParaRPr lang="lv-LV" sz="24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lv-LV" sz="2400" u="none" strike="noStrike" dirty="0">
                          <a:effectLst/>
                        </a:rPr>
                        <a:t>0,65</a:t>
                      </a:r>
                      <a:endParaRPr lang="lv-LV" sz="24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lv-LV" sz="2400" u="none" strike="noStrike" dirty="0">
                          <a:effectLst/>
                        </a:rPr>
                        <a:t>0,43</a:t>
                      </a:r>
                      <a:endParaRPr lang="lv-LV" sz="24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971202"/>
                  </a:ext>
                </a:extLst>
              </a:tr>
            </a:tbl>
          </a:graphicData>
        </a:graphic>
      </p:graphicFrame>
      <p:sp>
        <p:nvSpPr>
          <p:cNvPr id="6" name="TextBox 5">
            <a:extLst>
              <a:ext uri="{FF2B5EF4-FFF2-40B4-BE49-F238E27FC236}">
                <a16:creationId xmlns:a16="http://schemas.microsoft.com/office/drawing/2014/main" id="{CA1EFE3D-C92F-4EE1-B04B-85DFE1C73BAC}"/>
              </a:ext>
            </a:extLst>
          </p:cNvPr>
          <p:cNvSpPr txBox="1"/>
          <p:nvPr/>
        </p:nvSpPr>
        <p:spPr>
          <a:xfrm>
            <a:off x="858982" y="4539597"/>
            <a:ext cx="10474036" cy="1261884"/>
          </a:xfrm>
          <a:prstGeom prst="rect">
            <a:avLst/>
          </a:prstGeom>
          <a:noFill/>
        </p:spPr>
        <p:txBody>
          <a:bodyPr wrap="square" rtlCol="0">
            <a:spAutoFit/>
          </a:bodyPr>
          <a:lstStyle/>
          <a:p>
            <a:r>
              <a:rPr lang="lv-LV" sz="2400" dirty="0"/>
              <a:t>Stādītas parastās egles audzes, nav veikta kopšanas cirte, 47 un 50 gadi</a:t>
            </a:r>
          </a:p>
          <a:p>
            <a:endParaRPr lang="lv-LV" sz="2400" i="1" dirty="0"/>
          </a:p>
          <a:p>
            <a:pPr algn="ctr"/>
            <a:r>
              <a:rPr lang="lv-LV" sz="2800" b="1" dirty="0"/>
              <a:t>Retākas audzes – lielāka koka vērtība – īsāka aprite</a:t>
            </a:r>
          </a:p>
        </p:txBody>
      </p:sp>
      <p:grpSp>
        <p:nvGrpSpPr>
          <p:cNvPr id="7" name="Group 2"/>
          <p:cNvGrpSpPr>
            <a:grpSpLocks/>
          </p:cNvGrpSpPr>
          <p:nvPr/>
        </p:nvGrpSpPr>
        <p:grpSpPr bwMode="auto">
          <a:xfrm>
            <a:off x="0" y="172815"/>
            <a:ext cx="12014201" cy="990600"/>
            <a:chOff x="703" y="6"/>
            <a:chExt cx="5905" cy="624"/>
          </a:xfrm>
        </p:grpSpPr>
        <p:pic>
          <p:nvPicPr>
            <p:cNvPr id="8" name="Picture 3" descr="log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oform_el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
        <p:nvSpPr>
          <p:cNvPr id="3" name="TextBox 2">
            <a:extLst>
              <a:ext uri="{FF2B5EF4-FFF2-40B4-BE49-F238E27FC236}">
                <a16:creationId xmlns:a16="http://schemas.microsoft.com/office/drawing/2014/main" id="{0D951F44-DF6F-4A46-8377-0E583C0A9C3D}"/>
              </a:ext>
            </a:extLst>
          </p:cNvPr>
          <p:cNvSpPr txBox="1"/>
          <p:nvPr/>
        </p:nvSpPr>
        <p:spPr>
          <a:xfrm>
            <a:off x="8123193" y="3923695"/>
            <a:ext cx="3168732" cy="307777"/>
          </a:xfrm>
          <a:prstGeom prst="rect">
            <a:avLst/>
          </a:prstGeom>
          <a:noFill/>
        </p:spPr>
        <p:txBody>
          <a:bodyPr wrap="square" rtlCol="0">
            <a:spAutoFit/>
          </a:bodyPr>
          <a:lstStyle/>
          <a:p>
            <a:r>
              <a:rPr lang="lv-LV" sz="1400" dirty="0"/>
              <a:t>Dati no / </a:t>
            </a:r>
            <a:r>
              <a:rPr lang="lv-LV" sz="1400" i="1" dirty="0" err="1"/>
              <a:t>Data</a:t>
            </a:r>
            <a:r>
              <a:rPr lang="lv-LV" sz="1400" i="1" dirty="0"/>
              <a:t> </a:t>
            </a:r>
            <a:r>
              <a:rPr lang="lv-LV" sz="1400" i="1" dirty="0" err="1"/>
              <a:t>from</a:t>
            </a:r>
            <a:r>
              <a:rPr lang="lv-LV" sz="1400" dirty="0"/>
              <a:t>: </a:t>
            </a:r>
            <a:r>
              <a:rPr lang="en-US" sz="1400" dirty="0" err="1"/>
              <a:t>Katrevi</a:t>
            </a:r>
            <a:r>
              <a:rPr lang="lv-LV" sz="1400" dirty="0"/>
              <a:t>č</a:t>
            </a:r>
            <a:r>
              <a:rPr lang="en-US" sz="1400" dirty="0"/>
              <a:t>s</a:t>
            </a:r>
            <a:r>
              <a:rPr lang="lv-LV" sz="1400" dirty="0"/>
              <a:t> </a:t>
            </a:r>
            <a:r>
              <a:rPr lang="lv-LV" sz="1400" dirty="0" err="1"/>
              <a:t>et</a:t>
            </a:r>
            <a:r>
              <a:rPr lang="lv-LV" sz="1400" dirty="0"/>
              <a:t> </a:t>
            </a:r>
            <a:r>
              <a:rPr lang="lv-LV" sz="1400" dirty="0" err="1"/>
              <a:t>al</a:t>
            </a:r>
            <a:r>
              <a:rPr lang="lv-LV" sz="1400" dirty="0"/>
              <a:t>. 2020</a:t>
            </a:r>
          </a:p>
        </p:txBody>
      </p:sp>
    </p:spTree>
    <p:extLst>
      <p:ext uri="{BB962C8B-B14F-4D97-AF65-F5344CB8AC3E}">
        <p14:creationId xmlns:p14="http://schemas.microsoft.com/office/powerpoint/2010/main" val="352295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792-4B4F-47D0-A456-3D8DC5954B19}"/>
              </a:ext>
            </a:extLst>
          </p:cNvPr>
          <p:cNvSpPr>
            <a:spLocks noGrp="1"/>
          </p:cNvSpPr>
          <p:nvPr>
            <p:ph type="title"/>
          </p:nvPr>
        </p:nvSpPr>
        <p:spPr>
          <a:xfrm>
            <a:off x="236586" y="-73976"/>
            <a:ext cx="10515600" cy="1325563"/>
          </a:xfrm>
        </p:spPr>
        <p:txBody>
          <a:bodyPr/>
          <a:lstStyle/>
          <a:p>
            <a:r>
              <a:rPr lang="lv-LV" b="1" dirty="0"/>
              <a:t>Selekcija pēc adaptācijas pazīmēm (1)</a:t>
            </a:r>
            <a:endParaRPr lang="lv-LV" dirty="0"/>
          </a:p>
        </p:txBody>
      </p:sp>
      <p:sp>
        <p:nvSpPr>
          <p:cNvPr id="3" name="Content Placeholder 2">
            <a:extLst>
              <a:ext uri="{FF2B5EF4-FFF2-40B4-BE49-F238E27FC236}">
                <a16:creationId xmlns:a16="http://schemas.microsoft.com/office/drawing/2014/main" id="{FD9E3A9D-19BB-49D5-8FF2-DE6B44EBB8D6}"/>
              </a:ext>
            </a:extLst>
          </p:cNvPr>
          <p:cNvSpPr>
            <a:spLocks noGrp="1"/>
          </p:cNvSpPr>
          <p:nvPr>
            <p:ph idx="1"/>
          </p:nvPr>
        </p:nvSpPr>
        <p:spPr>
          <a:xfrm>
            <a:off x="838200" y="1552555"/>
            <a:ext cx="6047509" cy="4351338"/>
          </a:xfrm>
        </p:spPr>
        <p:txBody>
          <a:bodyPr/>
          <a:lstStyle/>
          <a:p>
            <a:r>
              <a:rPr lang="lv-LV" i="1" dirty="0"/>
              <a:t>Populus</a:t>
            </a:r>
            <a:r>
              <a:rPr lang="lv-LV" dirty="0"/>
              <a:t> hibrīdi</a:t>
            </a:r>
          </a:p>
          <a:p>
            <a:r>
              <a:rPr lang="lv-LV" dirty="0"/>
              <a:t>Augsta ražība, atšķirīga reakcija uz meteoroloģiskajiem apstākļiem</a:t>
            </a:r>
          </a:p>
        </p:txBody>
      </p:sp>
      <p:graphicFrame>
        <p:nvGraphicFramePr>
          <p:cNvPr id="4" name="Chart 3">
            <a:extLst>
              <a:ext uri="{FF2B5EF4-FFF2-40B4-BE49-F238E27FC236}">
                <a16:creationId xmlns:a16="http://schemas.microsoft.com/office/drawing/2014/main" id="{691D4512-123E-41E4-94D9-CE4AA6F1FD16}"/>
              </a:ext>
            </a:extLst>
          </p:cNvPr>
          <p:cNvGraphicFramePr/>
          <p:nvPr>
            <p:extLst>
              <p:ext uri="{D42A27DB-BD31-4B8C-83A1-F6EECF244321}">
                <p14:modId xmlns:p14="http://schemas.microsoft.com/office/powerpoint/2010/main" val="3103317974"/>
              </p:ext>
            </p:extLst>
          </p:nvPr>
        </p:nvGraphicFramePr>
        <p:xfrm>
          <a:off x="236586" y="2946400"/>
          <a:ext cx="5859414" cy="31742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C3B268-B45B-47D9-9DD2-778559A93A14}"/>
              </a:ext>
            </a:extLst>
          </p:cNvPr>
          <p:cNvSpPr txBox="1"/>
          <p:nvPr/>
        </p:nvSpPr>
        <p:spPr>
          <a:xfrm>
            <a:off x="711276" y="6163858"/>
            <a:ext cx="6289963" cy="738664"/>
          </a:xfrm>
          <a:prstGeom prst="rect">
            <a:avLst/>
          </a:prstGeom>
          <a:noFill/>
        </p:spPr>
        <p:txBody>
          <a:bodyPr wrap="square" rtlCol="0">
            <a:spAutoFit/>
          </a:bodyPr>
          <a:lstStyle/>
          <a:p>
            <a:r>
              <a:rPr lang="lv-LV" sz="1400" dirty="0"/>
              <a:t>Šēnhofa S., Zeps M., Matisons R., Smilga J., Lazdiņa D., Jansons Ā. (2016). </a:t>
            </a:r>
            <a:r>
              <a:rPr lang="lv-LV" sz="1400" dirty="0" err="1"/>
              <a:t>Effect</a:t>
            </a:r>
            <a:r>
              <a:rPr lang="lv-LV" sz="1400" dirty="0"/>
              <a:t> </a:t>
            </a:r>
            <a:r>
              <a:rPr lang="lv-LV" sz="1400" dirty="0" err="1"/>
              <a:t>of</a:t>
            </a:r>
            <a:r>
              <a:rPr lang="lv-LV" sz="1400" dirty="0"/>
              <a:t> </a:t>
            </a:r>
            <a:r>
              <a:rPr lang="lv-LV" sz="1400" dirty="0" err="1"/>
              <a:t>climatic</a:t>
            </a:r>
            <a:r>
              <a:rPr lang="lv-LV" sz="1400" dirty="0"/>
              <a:t> </a:t>
            </a:r>
            <a:r>
              <a:rPr lang="lv-LV" sz="1400" dirty="0" err="1"/>
              <a:t>factors</a:t>
            </a:r>
            <a:r>
              <a:rPr lang="lv-LV" sz="1400" dirty="0"/>
              <a:t> </a:t>
            </a:r>
            <a:r>
              <a:rPr lang="lv-LV" sz="1400" dirty="0" err="1"/>
              <a:t>on</a:t>
            </a:r>
            <a:r>
              <a:rPr lang="lv-LV" sz="1400" dirty="0"/>
              <a:t> </a:t>
            </a:r>
            <a:r>
              <a:rPr lang="lv-LV" sz="1400" dirty="0" err="1"/>
              <a:t>tree</a:t>
            </a:r>
            <a:r>
              <a:rPr lang="lv-LV" sz="1400" dirty="0"/>
              <a:t>-ring </a:t>
            </a:r>
            <a:r>
              <a:rPr lang="lv-LV" sz="1400" dirty="0" err="1"/>
              <a:t>width</a:t>
            </a:r>
            <a:r>
              <a:rPr lang="lv-LV" sz="1400" dirty="0"/>
              <a:t> </a:t>
            </a:r>
            <a:r>
              <a:rPr lang="lv-LV" sz="1400" dirty="0" err="1"/>
              <a:t>of</a:t>
            </a:r>
            <a:r>
              <a:rPr lang="lv-LV" sz="1400" dirty="0"/>
              <a:t> </a:t>
            </a:r>
            <a:r>
              <a:rPr lang="lv-LV" sz="1400" i="1" dirty="0"/>
              <a:t>Populus </a:t>
            </a:r>
            <a:r>
              <a:rPr lang="lv-LV" sz="1400" dirty="0" err="1"/>
              <a:t>hybrids</a:t>
            </a:r>
            <a:r>
              <a:rPr lang="lv-LV" sz="1400" dirty="0"/>
              <a:t> </a:t>
            </a:r>
            <a:r>
              <a:rPr lang="lv-LV" sz="1400" dirty="0" err="1"/>
              <a:t>in</a:t>
            </a:r>
            <a:r>
              <a:rPr lang="lv-LV" sz="1400" dirty="0"/>
              <a:t> Latvia. Silva </a:t>
            </a:r>
            <a:r>
              <a:rPr lang="lv-LV" sz="1400" dirty="0" err="1"/>
              <a:t>Fennica</a:t>
            </a:r>
            <a:r>
              <a:rPr lang="lv-LV" sz="1400" dirty="0"/>
              <a:t> 50 (1), </a:t>
            </a:r>
            <a:r>
              <a:rPr lang="lv-LV" sz="1400" dirty="0" err="1"/>
              <a:t>id</a:t>
            </a:r>
            <a:r>
              <a:rPr lang="lv-LV" sz="1400" dirty="0"/>
              <a:t> 1442. 12 p</a:t>
            </a:r>
          </a:p>
        </p:txBody>
      </p:sp>
      <p:cxnSp>
        <p:nvCxnSpPr>
          <p:cNvPr id="6" name="Straight Connector 5">
            <a:extLst>
              <a:ext uri="{FF2B5EF4-FFF2-40B4-BE49-F238E27FC236}">
                <a16:creationId xmlns:a16="http://schemas.microsoft.com/office/drawing/2014/main" id="{E7B35996-7D31-414C-BB53-2F7925B3A533}"/>
              </a:ext>
            </a:extLst>
          </p:cNvPr>
          <p:cNvCxnSpPr>
            <a:cxnSpLocks/>
          </p:cNvCxnSpPr>
          <p:nvPr/>
        </p:nvCxnSpPr>
        <p:spPr>
          <a:xfrm flipV="1">
            <a:off x="2924604" y="4493491"/>
            <a:ext cx="0" cy="15446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4">
            <a:extLst>
              <a:ext uri="{FF2B5EF4-FFF2-40B4-BE49-F238E27FC236}">
                <a16:creationId xmlns:a16="http://schemas.microsoft.com/office/drawing/2014/main" id="{63FCF7BC-B81A-4995-A17A-6933498DF030}"/>
              </a:ext>
            </a:extLst>
          </p:cNvPr>
          <p:cNvGrpSpPr>
            <a:grpSpLocks/>
          </p:cNvGrpSpPr>
          <p:nvPr/>
        </p:nvGrpSpPr>
        <p:grpSpPr bwMode="auto">
          <a:xfrm>
            <a:off x="7204364" y="1463580"/>
            <a:ext cx="4322087" cy="4351338"/>
            <a:chOff x="5282136" y="859893"/>
            <a:chExt cx="4052321" cy="4441190"/>
          </a:xfrm>
        </p:grpSpPr>
        <p:pic>
          <p:nvPicPr>
            <p:cNvPr id="13" name="Picture 7">
              <a:extLst>
                <a:ext uri="{FF2B5EF4-FFF2-40B4-BE49-F238E27FC236}">
                  <a16:creationId xmlns:a16="http://schemas.microsoft.com/office/drawing/2014/main" id="{B67CDA9B-49DD-45AA-A94C-64B5BA92BC0C}"/>
                </a:ext>
              </a:extLst>
            </p:cNvPr>
            <p:cNvPicPr>
              <a:picLocks noChangeAspect="1"/>
            </p:cNvPicPr>
            <p:nvPr/>
          </p:nvPicPr>
          <p:blipFill rotWithShape="1">
            <a:blip r:embed="rId4">
              <a:extLst>
                <a:ext uri="{28A0092B-C50C-407E-A947-70E740481C1C}">
                  <a14:useLocalDpi xmlns:a14="http://schemas.microsoft.com/office/drawing/2010/main" val="0"/>
                </a:ext>
              </a:extLst>
            </a:blip>
            <a:srcRect t="8851" r="48714"/>
            <a:stretch/>
          </p:blipFill>
          <p:spPr bwMode="auto">
            <a:xfrm>
              <a:off x="5282136" y="859893"/>
              <a:ext cx="4052321" cy="444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851C64F6-6001-450F-82CE-0D21D3C7963A}"/>
                </a:ext>
              </a:extLst>
            </p:cNvPr>
            <p:cNvSpPr/>
            <p:nvPr/>
          </p:nvSpPr>
          <p:spPr>
            <a:xfrm>
              <a:off x="6071590" y="3896469"/>
              <a:ext cx="1007923" cy="647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5" name="TextBox 14">
            <a:extLst>
              <a:ext uri="{FF2B5EF4-FFF2-40B4-BE49-F238E27FC236}">
                <a16:creationId xmlns:a16="http://schemas.microsoft.com/office/drawing/2014/main" id="{75770986-E90A-47BC-9FCE-6EEFB955C914}"/>
              </a:ext>
            </a:extLst>
          </p:cNvPr>
          <p:cNvSpPr txBox="1"/>
          <p:nvPr/>
        </p:nvSpPr>
        <p:spPr>
          <a:xfrm>
            <a:off x="7204364" y="5903893"/>
            <a:ext cx="4807527" cy="954107"/>
          </a:xfrm>
          <a:prstGeom prst="rect">
            <a:avLst/>
          </a:prstGeom>
          <a:noFill/>
        </p:spPr>
        <p:txBody>
          <a:bodyPr wrap="square" rtlCol="0">
            <a:spAutoFit/>
          </a:bodyPr>
          <a:lstStyle/>
          <a:p>
            <a:r>
              <a:rPr lang="en-US" sz="1400" dirty="0" err="1"/>
              <a:t>Jansons</a:t>
            </a:r>
            <a:r>
              <a:rPr lang="en-US" sz="1400" dirty="0"/>
              <a:t>, Ā., </a:t>
            </a:r>
            <a:r>
              <a:rPr lang="en-US" sz="1400" dirty="0" err="1"/>
              <a:t>Matisons</a:t>
            </a:r>
            <a:r>
              <a:rPr lang="en-US" sz="1400" dirty="0"/>
              <a:t>, R., Šēnhofa, S., Katrevičs, J., &amp; </a:t>
            </a:r>
            <a:r>
              <a:rPr lang="en-US" sz="1400" dirty="0" err="1"/>
              <a:t>Jansons</a:t>
            </a:r>
            <a:r>
              <a:rPr lang="en-US" sz="1400" dirty="0"/>
              <a:t>, J. (2016). High-frequency variation of tree-ring width of some native and alien tree species in Latvia during the period 1965–2009. </a:t>
            </a:r>
            <a:r>
              <a:rPr lang="en-US" sz="1400" i="1" dirty="0" err="1"/>
              <a:t>Dendrochronologia</a:t>
            </a:r>
            <a:r>
              <a:rPr lang="en-US" sz="1400" dirty="0"/>
              <a:t>, </a:t>
            </a:r>
            <a:r>
              <a:rPr lang="en-US" sz="1400" i="1" dirty="0"/>
              <a:t>40</a:t>
            </a:r>
            <a:r>
              <a:rPr lang="en-US" sz="1400" dirty="0"/>
              <a:t>, 151-158.</a:t>
            </a:r>
            <a:endParaRPr lang="lv-LV" sz="1400" dirty="0"/>
          </a:p>
        </p:txBody>
      </p:sp>
      <p:grpSp>
        <p:nvGrpSpPr>
          <p:cNvPr id="11" name="Group 2"/>
          <p:cNvGrpSpPr>
            <a:grpSpLocks/>
          </p:cNvGrpSpPr>
          <p:nvPr/>
        </p:nvGrpSpPr>
        <p:grpSpPr bwMode="auto">
          <a:xfrm>
            <a:off x="0" y="172815"/>
            <a:ext cx="12014201" cy="990600"/>
            <a:chOff x="703" y="6"/>
            <a:chExt cx="5905" cy="624"/>
          </a:xfrm>
        </p:grpSpPr>
        <p:pic>
          <p:nvPicPr>
            <p:cNvPr id="14" name="Picture 3" descr="logo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 y="6"/>
              <a:ext cx="35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noform_elemen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 y="572"/>
              <a:ext cx="54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97440" y="9525"/>
            <a:ext cx="1216108" cy="1064914"/>
          </a:xfrm>
          <a:prstGeom prst="rect">
            <a:avLst/>
          </a:prstGeom>
          <a:noFill/>
          <a:ln>
            <a:noFill/>
          </a:ln>
        </p:spPr>
      </p:pic>
    </p:spTree>
    <p:extLst>
      <p:ext uri="{BB962C8B-B14F-4D97-AF65-F5344CB8AC3E}">
        <p14:creationId xmlns:p14="http://schemas.microsoft.com/office/powerpoint/2010/main" val="157626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72FA9-A97A-4FEE-8481-AA929D60A8DA}"/>
              </a:ext>
            </a:extLst>
          </p:cNvPr>
          <p:cNvSpPr>
            <a:spLocks noGrp="1"/>
          </p:cNvSpPr>
          <p:nvPr>
            <p:ph idx="1"/>
          </p:nvPr>
        </p:nvSpPr>
        <p:spPr>
          <a:xfrm>
            <a:off x="838200" y="1825625"/>
            <a:ext cx="8361218" cy="4351338"/>
          </a:xfrm>
        </p:spPr>
        <p:txBody>
          <a:bodyPr/>
          <a:lstStyle/>
          <a:p>
            <a:r>
              <a:rPr lang="lv-LV" altLang="lv-LV" dirty="0">
                <a:cs typeface="Times New Roman" panose="02020603050405020304" pitchFamily="18" charset="0"/>
              </a:rPr>
              <a:t>Agrās rudens salnas</a:t>
            </a:r>
          </a:p>
          <a:p>
            <a:r>
              <a:rPr lang="lv-LV" altLang="lv-LV" dirty="0">
                <a:cs typeface="Times New Roman" panose="02020603050405020304" pitchFamily="18" charset="0"/>
              </a:rPr>
              <a:t>2015. gada oktobra sākums</a:t>
            </a:r>
          </a:p>
          <a:p>
            <a:r>
              <a:rPr lang="lv-LV" altLang="lv-LV" dirty="0">
                <a:cs typeface="Times New Roman" panose="02020603050405020304" pitchFamily="18" charset="0"/>
              </a:rPr>
              <a:t>Straujas temperatūras svārstības</a:t>
            </a:r>
          </a:p>
        </p:txBody>
      </p:sp>
      <p:pic>
        <p:nvPicPr>
          <p:cNvPr id="4" name="Picture 2" descr="X:\Silva\Posteris 05-11-2015\IMGP0344.JPG">
            <a:extLst>
              <a:ext uri="{FF2B5EF4-FFF2-40B4-BE49-F238E27FC236}">
                <a16:creationId xmlns:a16="http://schemas.microsoft.com/office/drawing/2014/main" id="{2AC19D7B-ADFC-4BD3-BB88-EA9582CF0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70" y="4451351"/>
            <a:ext cx="7200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X:\Silva\Posteris 05-11-2015\IMGP0359.JPG">
            <a:extLst>
              <a:ext uri="{FF2B5EF4-FFF2-40B4-BE49-F238E27FC236}">
                <a16:creationId xmlns:a16="http://schemas.microsoft.com/office/drawing/2014/main" id="{C83F531B-3C6E-4FBF-82A1-B62A48C6E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6" y="3662364"/>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X:\Silva\Posteris 05-11-2015\IMGP0354.JPG">
            <a:extLst>
              <a:ext uri="{FF2B5EF4-FFF2-40B4-BE49-F238E27FC236}">
                <a16:creationId xmlns:a16="http://schemas.microsoft.com/office/drawing/2014/main" id="{6218E8A3-9795-421C-9DFA-E83DA47A2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7676" y="535782"/>
            <a:ext cx="22669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212B8FF4-DC69-41CE-B63A-B180545F062A}"/>
              </a:ext>
            </a:extLst>
          </p:cNvPr>
          <p:cNvSpPr/>
          <p:nvPr/>
        </p:nvSpPr>
        <p:spPr>
          <a:xfrm>
            <a:off x="4619625" y="4239491"/>
            <a:ext cx="2072120" cy="1937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a:extLst>
              <a:ext uri="{FF2B5EF4-FFF2-40B4-BE49-F238E27FC236}">
                <a16:creationId xmlns:a16="http://schemas.microsoft.com/office/drawing/2014/main" id="{C2765BF1-02C3-451F-8B36-81BD0502AFA9}"/>
              </a:ext>
            </a:extLst>
          </p:cNvPr>
          <p:cNvSpPr/>
          <p:nvPr/>
        </p:nvSpPr>
        <p:spPr>
          <a:xfrm>
            <a:off x="2214417" y="4440382"/>
            <a:ext cx="875147" cy="1253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a:extLst>
              <a:ext uri="{FF2B5EF4-FFF2-40B4-BE49-F238E27FC236}">
                <a16:creationId xmlns:a16="http://schemas.microsoft.com/office/drawing/2014/main" id="{B6A71491-CC8C-493B-9C38-11ED21BC6C14}"/>
              </a:ext>
            </a:extLst>
          </p:cNvPr>
          <p:cNvSpPr/>
          <p:nvPr/>
        </p:nvSpPr>
        <p:spPr>
          <a:xfrm>
            <a:off x="9613755" y="3559969"/>
            <a:ext cx="2072120" cy="3228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al 12">
            <a:extLst>
              <a:ext uri="{FF2B5EF4-FFF2-40B4-BE49-F238E27FC236}">
                <a16:creationId xmlns:a16="http://schemas.microsoft.com/office/drawing/2014/main" id="{4A8D82FC-EEDE-4BEA-A25D-44C58A900F5D}"/>
              </a:ext>
            </a:extLst>
          </p:cNvPr>
          <p:cNvSpPr/>
          <p:nvPr/>
        </p:nvSpPr>
        <p:spPr>
          <a:xfrm>
            <a:off x="9199418" y="433387"/>
            <a:ext cx="1454727" cy="32289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a:extLst>
              <a:ext uri="{FF2B5EF4-FFF2-40B4-BE49-F238E27FC236}">
                <a16:creationId xmlns:a16="http://schemas.microsoft.com/office/drawing/2014/main" id="{80E33D2D-1F36-4295-A10D-D2B5CC5377BB}"/>
              </a:ext>
            </a:extLst>
          </p:cNvPr>
          <p:cNvSpPr/>
          <p:nvPr/>
        </p:nvSpPr>
        <p:spPr>
          <a:xfrm>
            <a:off x="10313410" y="433386"/>
            <a:ext cx="1454727" cy="322897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a:extLst>
              <a:ext uri="{FF2B5EF4-FFF2-40B4-BE49-F238E27FC236}">
                <a16:creationId xmlns:a16="http://schemas.microsoft.com/office/drawing/2014/main" id="{6DBC14D6-519F-40D6-AA5F-3B1A5080665A}"/>
              </a:ext>
            </a:extLst>
          </p:cNvPr>
          <p:cNvSpPr/>
          <p:nvPr/>
        </p:nvSpPr>
        <p:spPr>
          <a:xfrm>
            <a:off x="7572376" y="3559970"/>
            <a:ext cx="2139660" cy="322897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al 17">
            <a:extLst>
              <a:ext uri="{FF2B5EF4-FFF2-40B4-BE49-F238E27FC236}">
                <a16:creationId xmlns:a16="http://schemas.microsoft.com/office/drawing/2014/main" id="{E0C03F69-5238-4BA5-8DA6-5C4C6991775A}"/>
              </a:ext>
            </a:extLst>
          </p:cNvPr>
          <p:cNvSpPr/>
          <p:nvPr/>
        </p:nvSpPr>
        <p:spPr>
          <a:xfrm>
            <a:off x="3145344" y="4451351"/>
            <a:ext cx="1454727" cy="125383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itle 1">
            <a:extLst>
              <a:ext uri="{FF2B5EF4-FFF2-40B4-BE49-F238E27FC236}">
                <a16:creationId xmlns:a16="http://schemas.microsoft.com/office/drawing/2014/main" id="{C739BCFB-E04F-4862-94B8-6C0E7F0A202F}"/>
              </a:ext>
            </a:extLst>
          </p:cNvPr>
          <p:cNvSpPr>
            <a:spLocks noGrp="1"/>
          </p:cNvSpPr>
          <p:nvPr>
            <p:ph type="title"/>
          </p:nvPr>
        </p:nvSpPr>
        <p:spPr>
          <a:xfrm>
            <a:off x="236586" y="-73976"/>
            <a:ext cx="10515600" cy="1325563"/>
          </a:xfrm>
        </p:spPr>
        <p:txBody>
          <a:bodyPr/>
          <a:lstStyle/>
          <a:p>
            <a:r>
              <a:rPr lang="lv-LV" b="1" dirty="0"/>
              <a:t>Selekcija pēc adaptācijas pazīmēm (2)</a:t>
            </a:r>
            <a:endParaRPr lang="lv-LV" dirty="0"/>
          </a:p>
        </p:txBody>
      </p:sp>
    </p:spTree>
    <p:extLst>
      <p:ext uri="{BB962C8B-B14F-4D97-AF65-F5344CB8AC3E}">
        <p14:creationId xmlns:p14="http://schemas.microsoft.com/office/powerpoint/2010/main" val="2308494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1117</TotalTime>
  <Words>921</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Piemērota meža reproduktīvā materiāla izvēle adaptācijas kontekstā: iespējas un riski Selection of well-adapted forest reproductive material: opportunities and risks</vt:lpstr>
      <vt:lpstr>Kādēļ?</vt:lpstr>
      <vt:lpstr>Kur Eiropā meži un koksnes produkti nodrošinās oglekļa uzkrājumu nākotnē?</vt:lpstr>
      <vt:lpstr>PowerPoint Presentation</vt:lpstr>
      <vt:lpstr>PowerPoint Presentation</vt:lpstr>
      <vt:lpstr>PowerPoint Presentation</vt:lpstr>
      <vt:lpstr>Stādījuma biezums</vt:lpstr>
      <vt:lpstr>Selekcija pēc adaptācijas pazīmēm (1)</vt:lpstr>
      <vt:lpstr>Selekcija pēc adaptācijas pazīmēm (2)</vt:lpstr>
      <vt:lpstr>Selekcija pēc adaptācijas pazīmēm (3)</vt:lpstr>
      <vt:lpstr>Selekcija pēc adaptācijas pazīmēm (4)</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 Jansons</dc:creator>
  <cp:lastModifiedBy>HP Inc.</cp:lastModifiedBy>
  <cp:revision>113</cp:revision>
  <cp:lastPrinted>2020-12-14T14:32:18Z</cp:lastPrinted>
  <dcterms:created xsi:type="dcterms:W3CDTF">2020-12-11T09:21:00Z</dcterms:created>
  <dcterms:modified xsi:type="dcterms:W3CDTF">2020-12-15T12:27:13Z</dcterms:modified>
</cp:coreProperties>
</file>