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57" r:id="rId2"/>
    <p:sldId id="259" r:id="rId3"/>
    <p:sldId id="271" r:id="rId4"/>
    <p:sldId id="284" r:id="rId5"/>
    <p:sldId id="260" r:id="rId6"/>
    <p:sldId id="261" r:id="rId7"/>
    <p:sldId id="285" r:id="rId8"/>
    <p:sldId id="286" r:id="rId9"/>
    <p:sldId id="262" r:id="rId10"/>
    <p:sldId id="269" r:id="rId11"/>
    <p:sldId id="263" r:id="rId12"/>
    <p:sldId id="275" r:id="rId13"/>
    <p:sldId id="276" r:id="rId14"/>
    <p:sldId id="277" r:id="rId15"/>
    <p:sldId id="287" r:id="rId16"/>
    <p:sldId id="279" r:id="rId17"/>
    <p:sldId id="290" r:id="rId18"/>
    <p:sldId id="288" r:id="rId19"/>
    <p:sldId id="280" r:id="rId20"/>
    <p:sldId id="289" r:id="rId21"/>
    <p:sldId id="274" r:id="rId22"/>
    <p:sldId id="283" r:id="rId23"/>
    <p:sldId id="291" r:id="rId24"/>
    <p:sldId id="292" r:id="rId25"/>
    <p:sldId id="272" r:id="rId26"/>
    <p:sldId id="266" r:id="rId27"/>
    <p:sldId id="293" r:id="rId28"/>
    <p:sldId id="300" r:id="rId29"/>
    <p:sldId id="267" r:id="rId30"/>
    <p:sldId id="294" r:id="rId31"/>
    <p:sldId id="296" r:id="rId32"/>
    <p:sldId id="301" r:id="rId3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2" d="100"/>
          <a:sy n="82" d="100"/>
        </p:scale>
        <p:origin x="56" y="2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A249D7-1A97-46B3-BA6C-2E2B4C5617D4}" type="datetimeFigureOut">
              <a:rPr lang="en-GB" smtClean="0"/>
              <a:t>15/12/2020</a:t>
            </a:fld>
            <a:endParaRPr lang="en-GB"/>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GB"/>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1EF72D-224F-4131-A1F6-77B262F081B2}" type="slidenum">
              <a:rPr lang="en-GB" smtClean="0"/>
              <a:t>‹#›</a:t>
            </a:fld>
            <a:endParaRPr lang="en-GB"/>
          </a:p>
        </p:txBody>
      </p:sp>
    </p:spTree>
    <p:extLst>
      <p:ext uri="{BB962C8B-B14F-4D97-AF65-F5344CB8AC3E}">
        <p14:creationId xmlns:p14="http://schemas.microsoft.com/office/powerpoint/2010/main" val="3149841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10"/>
          </p:nvPr>
        </p:nvSpPr>
        <p:spPr/>
        <p:txBody>
          <a:bodyPr/>
          <a:lstStyle/>
          <a:p>
            <a:fld id="{4F1EF72D-224F-4131-A1F6-77B262F081B2}" type="slidenum">
              <a:rPr lang="en-GB" smtClean="0"/>
              <a:t>4</a:t>
            </a:fld>
            <a:endParaRPr lang="en-GB"/>
          </a:p>
        </p:txBody>
      </p:sp>
    </p:spTree>
    <p:extLst>
      <p:ext uri="{BB962C8B-B14F-4D97-AF65-F5344CB8AC3E}">
        <p14:creationId xmlns:p14="http://schemas.microsoft.com/office/powerpoint/2010/main" val="374757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en-GB"/>
          </a:p>
        </p:txBody>
      </p:sp>
      <p:sp>
        <p:nvSpPr>
          <p:cNvPr id="4" name="Symbol zastępczy numeru slajdu 3"/>
          <p:cNvSpPr>
            <a:spLocks noGrp="1"/>
          </p:cNvSpPr>
          <p:nvPr>
            <p:ph type="sldNum" sz="quarter" idx="10"/>
          </p:nvPr>
        </p:nvSpPr>
        <p:spPr/>
        <p:txBody>
          <a:bodyPr/>
          <a:lstStyle/>
          <a:p>
            <a:fld id="{4F1EF72D-224F-4131-A1F6-77B262F081B2}" type="slidenum">
              <a:rPr lang="en-GB" smtClean="0"/>
              <a:t>5</a:t>
            </a:fld>
            <a:endParaRPr lang="en-GB"/>
          </a:p>
        </p:txBody>
      </p:sp>
    </p:spTree>
    <p:extLst>
      <p:ext uri="{BB962C8B-B14F-4D97-AF65-F5344CB8AC3E}">
        <p14:creationId xmlns:p14="http://schemas.microsoft.com/office/powerpoint/2010/main" val="4039855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3EB8AE6A-AAE5-4531-A51F-BB555FAD8720}" type="datetime1">
              <a:rPr lang="pl-PL" smtClean="0"/>
              <a:t>15.12.2020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3586692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7216417B-7079-42B1-B924-A0728B147385}" type="datetime1">
              <a:rPr lang="pl-PL" smtClean="0"/>
              <a:t>15.12.2020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2144937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F16576B5-6768-44E9-8F5F-6A332F5C73C6}" type="datetime1">
              <a:rPr lang="pl-PL" smtClean="0"/>
              <a:t>15.12.2020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168006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2E6F0819-1651-4583-B0CC-6E206C5A6B7F}" type="datetime1">
              <a:rPr lang="pl-PL" smtClean="0"/>
              <a:t>15.12.2020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1414325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F9DE6D71-199C-4974-9D70-1F9DF2FF3E33}" type="datetime1">
              <a:rPr lang="pl-PL" smtClean="0"/>
              <a:t>15.12.2020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1284542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C913BDC9-245C-4B27-901C-5DE46FB2820D}" type="datetime1">
              <a:rPr lang="pl-PL" smtClean="0"/>
              <a:t>15.12.2020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2917095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35D6EFC5-EBB2-4FA2-A35D-D5DFD29256A2}" type="datetime1">
              <a:rPr lang="pl-PL" smtClean="0"/>
              <a:t>15.12.2020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106747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65248932-63B4-41CC-B460-97A2AE90D342}" type="datetime1">
              <a:rPr lang="pl-PL" smtClean="0"/>
              <a:t>15.12.2020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195748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1DBE874-A925-4C87-85DE-3A3209762127}" type="datetime1">
              <a:rPr lang="pl-PL" smtClean="0"/>
              <a:t>15.12.2020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3997352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E157981C-9E5A-491A-9BC0-120D8FEAC099}" type="datetime1">
              <a:rPr lang="pl-PL" smtClean="0"/>
              <a:t>15.12.2020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854678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2A872E28-7D01-4FB7-A4D4-9281EA07255D}" type="datetime1">
              <a:rPr lang="pl-PL" smtClean="0"/>
              <a:t>15.12.2020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45B2FC7E-ADF7-4057-B604-39EBF5BDA243}" type="slidenum">
              <a:rPr lang="pl-PL" smtClean="0"/>
              <a:t>‹#›</a:t>
            </a:fld>
            <a:endParaRPr lang="pl-PL"/>
          </a:p>
        </p:txBody>
      </p:sp>
    </p:spTree>
    <p:extLst>
      <p:ext uri="{BB962C8B-B14F-4D97-AF65-F5344CB8AC3E}">
        <p14:creationId xmlns:p14="http://schemas.microsoft.com/office/powerpoint/2010/main" val="2185128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B87648-4EDA-4938-8804-EEFD52E0D1D3}" type="datetime1">
              <a:rPr lang="pl-PL" smtClean="0"/>
              <a:t>15.12.2020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2FC7E-ADF7-4057-B604-39EBF5BDA243}" type="slidenum">
              <a:rPr lang="pl-PL" smtClean="0"/>
              <a:t>‹#›</a:t>
            </a:fld>
            <a:endParaRPr lang="pl-PL"/>
          </a:p>
        </p:txBody>
      </p:sp>
    </p:spTree>
    <p:extLst>
      <p:ext uri="{BB962C8B-B14F-4D97-AF65-F5344CB8AC3E}">
        <p14:creationId xmlns:p14="http://schemas.microsoft.com/office/powerpoint/2010/main" val="3068291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jp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hemeOverride" Target="../theme/themeOverride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pn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530352"/>
            <a:ext cx="12186743" cy="5605272"/>
          </a:xfrm>
          <a:prstGeom prst="rect">
            <a:avLst/>
          </a:prstGeom>
        </p:spPr>
      </p:pic>
      <p:sp>
        <p:nvSpPr>
          <p:cNvPr id="5" name="Podtytuł 4"/>
          <p:cNvSpPr>
            <a:spLocks noGrp="1"/>
          </p:cNvSpPr>
          <p:nvPr>
            <p:ph type="subTitle" idx="1"/>
          </p:nvPr>
        </p:nvSpPr>
        <p:spPr/>
        <p:txBody>
          <a:bodyPr>
            <a:normAutofit/>
          </a:bodyPr>
          <a:lstStyle/>
          <a:p>
            <a:endParaRPr lang="pl-PL" sz="3200" b="1" i="1" dirty="0" smtClean="0">
              <a:solidFill>
                <a:srgbClr val="FFFF00"/>
              </a:solidFill>
              <a:effectLst>
                <a:outerShdw blurRad="38100" dist="38100" dir="2700000" algn="tl">
                  <a:srgbClr val="000000">
                    <a:alpha val="43137"/>
                  </a:srgbClr>
                </a:outerShdw>
              </a:effectLst>
            </a:endParaRPr>
          </a:p>
          <a:p>
            <a:r>
              <a:rPr lang="pl-PL" sz="3200" b="1" i="1" dirty="0" smtClean="0">
                <a:solidFill>
                  <a:srgbClr val="FFFF00"/>
                </a:solidFill>
                <a:effectLst>
                  <a:outerShdw blurRad="38100" dist="38100" dir="2700000" algn="tl">
                    <a:srgbClr val="000000">
                      <a:alpha val="43137"/>
                    </a:srgbClr>
                  </a:outerShdw>
                </a:effectLst>
              </a:rPr>
              <a:t>D h. c. </a:t>
            </a:r>
            <a:r>
              <a:rPr lang="en-AU" sz="3200" b="1" i="1" dirty="0" smtClean="0">
                <a:solidFill>
                  <a:srgbClr val="FFFF00"/>
                </a:solidFill>
                <a:effectLst>
                  <a:outerShdw blurRad="38100" dist="38100" dir="2700000" algn="tl">
                    <a:srgbClr val="000000">
                      <a:alpha val="43137"/>
                    </a:srgbClr>
                  </a:outerShdw>
                </a:effectLst>
              </a:rPr>
              <a:t>Dr </a:t>
            </a:r>
            <a:r>
              <a:rPr lang="en-AU" sz="3200" b="1" i="1" dirty="0">
                <a:solidFill>
                  <a:srgbClr val="FFFF00"/>
                </a:solidFill>
                <a:effectLst>
                  <a:outerShdw blurRad="38100" dist="38100" dir="2700000" algn="tl">
                    <a:srgbClr val="000000">
                      <a:alpha val="43137"/>
                    </a:srgbClr>
                  </a:outerShdw>
                </a:effectLst>
              </a:rPr>
              <a:t>hab. Maria Parlińska, Professor UTH</a:t>
            </a:r>
            <a:endParaRPr lang="pl-PL" sz="3200" b="1" i="1" dirty="0">
              <a:solidFill>
                <a:srgbClr val="FFFF00"/>
              </a:solidFill>
              <a:effectLst>
                <a:outerShdw blurRad="38100" dist="38100" dir="2700000" algn="tl">
                  <a:srgbClr val="000000">
                    <a:alpha val="43137"/>
                  </a:srgbClr>
                </a:outerShdw>
              </a:effectLst>
            </a:endParaRPr>
          </a:p>
          <a:p>
            <a:endParaRPr lang="en-GB" dirty="0"/>
          </a:p>
        </p:txBody>
      </p:sp>
      <p:sp>
        <p:nvSpPr>
          <p:cNvPr id="6" name="Tytuł 2"/>
          <p:cNvSpPr>
            <a:spLocks noGrp="1"/>
          </p:cNvSpPr>
          <p:nvPr>
            <p:ph type="ctrTitle"/>
          </p:nvPr>
        </p:nvSpPr>
        <p:spPr/>
        <p:txBody>
          <a:bodyPr>
            <a:normAutofit fontScale="90000"/>
          </a:bodyPr>
          <a:lstStyle/>
          <a:p>
            <a:r>
              <a:rPr lang="en-GB" b="1" dirty="0">
                <a:solidFill>
                  <a:srgbClr val="FFFF00"/>
                </a:solidFill>
                <a:effectLst>
                  <a:outerShdw blurRad="38100" dist="38100" dir="2700000" algn="tl">
                    <a:srgbClr val="000000">
                      <a:alpha val="43137"/>
                    </a:srgbClr>
                  </a:outerShdw>
                </a:effectLst>
              </a:rPr>
              <a:t>Challenges for city agriculture related to the development strategy European Green Deal </a:t>
            </a:r>
            <a:endParaRPr lang="pl-PL" dirty="0">
              <a:solidFill>
                <a:srgbClr val="FFFF00"/>
              </a:solidFill>
              <a:effectLst>
                <a:outerShdw blurRad="38100" dist="38100" dir="2700000" algn="tl">
                  <a:srgbClr val="000000">
                    <a:alpha val="43137"/>
                  </a:srgbClr>
                </a:outerShdw>
              </a:effectLst>
            </a:endParaRPr>
          </a:p>
        </p:txBody>
      </p:sp>
      <p:sp>
        <p:nvSpPr>
          <p:cNvPr id="3" name="Prostokąt 2"/>
          <p:cNvSpPr/>
          <p:nvPr/>
        </p:nvSpPr>
        <p:spPr>
          <a:xfrm>
            <a:off x="1980094" y="6227699"/>
            <a:ext cx="8572081" cy="584775"/>
          </a:xfrm>
          <a:prstGeom prst="rect">
            <a:avLst/>
          </a:prstGeom>
        </p:spPr>
        <p:txBody>
          <a:bodyPr wrap="square">
            <a:spAutoFit/>
          </a:bodyPr>
          <a:lstStyle/>
          <a:p>
            <a:pPr algn="ctr"/>
            <a:r>
              <a:rPr lang="en-GB" sz="1600" i="1" dirty="0" smtClean="0">
                <a:solidFill>
                  <a:srgbClr val="00B050"/>
                </a:solidFill>
                <a:latin typeface="Arial" panose="020B0604020202020204" pitchFamily="34" charset="0"/>
              </a:rPr>
              <a:t>Conference EUROPEAN GREEN DEAL FOR BIOECONOMY DEVELOPMENT</a:t>
            </a:r>
          </a:p>
          <a:p>
            <a:pPr algn="ctr"/>
            <a:r>
              <a:rPr lang="en-GB" sz="1600" i="1" dirty="0" smtClean="0">
                <a:solidFill>
                  <a:srgbClr val="00B050"/>
                </a:solidFill>
                <a:latin typeface="Arial" panose="020B0604020202020204" pitchFamily="34" charset="0"/>
              </a:rPr>
              <a:t>17 December 2020, </a:t>
            </a:r>
            <a:endParaRPr lang="en-GB" sz="1600" i="1" dirty="0">
              <a:solidFill>
                <a:srgbClr val="00B050"/>
              </a:solidFill>
            </a:endParaRPr>
          </a:p>
        </p:txBody>
      </p:sp>
      <p:pic>
        <p:nvPicPr>
          <p:cNvPr id="7" name="Obraz 6"/>
          <p:cNvPicPr>
            <a:picLocks noChangeAspect="1"/>
          </p:cNvPicPr>
          <p:nvPr/>
        </p:nvPicPr>
        <p:blipFill>
          <a:blip r:embed="rId3"/>
          <a:stretch>
            <a:fillRect/>
          </a:stretch>
        </p:blipFill>
        <p:spPr>
          <a:xfrm>
            <a:off x="10442448" y="602553"/>
            <a:ext cx="1640395" cy="699531"/>
          </a:xfrm>
          <a:prstGeom prst="rect">
            <a:avLst/>
          </a:prstGeom>
        </p:spPr>
      </p:pic>
      <p:pic>
        <p:nvPicPr>
          <p:cNvPr id="4" name="Obraz 3"/>
          <p:cNvPicPr>
            <a:picLocks noChangeAspect="1"/>
          </p:cNvPicPr>
          <p:nvPr/>
        </p:nvPicPr>
        <p:blipFill>
          <a:blip r:embed="rId4"/>
          <a:stretch>
            <a:fillRect/>
          </a:stretch>
        </p:blipFill>
        <p:spPr>
          <a:xfrm>
            <a:off x="109157" y="602552"/>
            <a:ext cx="3539300" cy="699532"/>
          </a:xfrm>
          <a:prstGeom prst="rect">
            <a:avLst/>
          </a:prstGeom>
        </p:spPr>
      </p:pic>
    </p:spTree>
    <p:extLst>
      <p:ext uri="{BB962C8B-B14F-4D97-AF65-F5344CB8AC3E}">
        <p14:creationId xmlns:p14="http://schemas.microsoft.com/office/powerpoint/2010/main" val="3563453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 y="-71480"/>
            <a:ext cx="12194979" cy="6856327"/>
          </a:xfrm>
          <a:prstGeom prst="rect">
            <a:avLst/>
          </a:prstGeom>
        </p:spPr>
      </p:pic>
      <p:sp>
        <p:nvSpPr>
          <p:cNvPr id="3" name="Tytuł 2"/>
          <p:cNvSpPr>
            <a:spLocks noGrp="1"/>
          </p:cNvSpPr>
          <p:nvPr>
            <p:ph type="title"/>
          </p:nvPr>
        </p:nvSpPr>
        <p:spPr>
          <a:xfrm>
            <a:off x="838200" y="409602"/>
            <a:ext cx="10515600" cy="1325563"/>
          </a:xfrm>
        </p:spPr>
        <p:txBody>
          <a:bodyPr>
            <a:normAutofit/>
          </a:bodyPr>
          <a:lstStyle/>
          <a:p>
            <a:r>
              <a:rPr lang="en-GB" sz="4000" b="1" i="1" dirty="0">
                <a:solidFill>
                  <a:srgbClr val="00B050"/>
                </a:solidFill>
              </a:rPr>
              <a:t>Where will the money come from?</a:t>
            </a:r>
          </a:p>
        </p:txBody>
      </p:sp>
      <p:sp>
        <p:nvSpPr>
          <p:cNvPr id="4" name="Symbol zastępczy zawartości 3"/>
          <p:cNvSpPr>
            <a:spLocks noGrp="1"/>
          </p:cNvSpPr>
          <p:nvPr>
            <p:ph idx="1"/>
          </p:nvPr>
        </p:nvSpPr>
        <p:spPr/>
        <p:txBody>
          <a:bodyPr/>
          <a:lstStyle/>
          <a:p>
            <a:endParaRPr lang="en-GB" dirty="0"/>
          </a:p>
        </p:txBody>
      </p:sp>
      <p:pic>
        <p:nvPicPr>
          <p:cNvPr id="5" name="Obraz 4"/>
          <p:cNvPicPr>
            <a:picLocks noChangeAspect="1"/>
          </p:cNvPicPr>
          <p:nvPr/>
        </p:nvPicPr>
        <p:blipFill>
          <a:blip r:embed="rId3"/>
          <a:stretch>
            <a:fillRect/>
          </a:stretch>
        </p:blipFill>
        <p:spPr>
          <a:xfrm>
            <a:off x="696087" y="1508156"/>
            <a:ext cx="7488044" cy="4837780"/>
          </a:xfrm>
          <a:prstGeom prst="rect">
            <a:avLst/>
          </a:prstGeom>
        </p:spPr>
      </p:pic>
      <p:pic>
        <p:nvPicPr>
          <p:cNvPr id="6" name="Symbol zastępczy zawartości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18939" y="9004"/>
            <a:ext cx="4373061" cy="1920380"/>
          </a:xfrm>
        </p:spPr>
      </p:pic>
      <p:sp>
        <p:nvSpPr>
          <p:cNvPr id="7" name="Prostokąt 6"/>
          <p:cNvSpPr/>
          <p:nvPr/>
        </p:nvSpPr>
        <p:spPr>
          <a:xfrm>
            <a:off x="838200" y="6315336"/>
            <a:ext cx="5773440" cy="369332"/>
          </a:xfrm>
          <a:prstGeom prst="rect">
            <a:avLst/>
          </a:prstGeom>
        </p:spPr>
        <p:txBody>
          <a:bodyPr wrap="none">
            <a:spAutoFit/>
          </a:bodyPr>
          <a:lstStyle/>
          <a:p>
            <a:r>
              <a:rPr lang="en-GB" i="1" dirty="0"/>
              <a:t>Source: Investing in a Climate-Neutral and Circular Economy</a:t>
            </a:r>
            <a:endParaRPr lang="en-GB" dirty="0"/>
          </a:p>
        </p:txBody>
      </p:sp>
      <p:sp>
        <p:nvSpPr>
          <p:cNvPr id="8" name="Symbol zastępczy numeru slajdu 7"/>
          <p:cNvSpPr>
            <a:spLocks noGrp="1"/>
          </p:cNvSpPr>
          <p:nvPr>
            <p:ph type="sldNum" sz="quarter" idx="12"/>
          </p:nvPr>
        </p:nvSpPr>
        <p:spPr/>
        <p:txBody>
          <a:bodyPr/>
          <a:lstStyle/>
          <a:p>
            <a:fld id="{45B2FC7E-ADF7-4057-B604-39EBF5BDA243}" type="slidenum">
              <a:rPr lang="pl-PL" smtClean="0"/>
              <a:t>10</a:t>
            </a:fld>
            <a:endParaRPr lang="pl-PL"/>
          </a:p>
        </p:txBody>
      </p:sp>
    </p:spTree>
    <p:extLst>
      <p:ext uri="{BB962C8B-B14F-4D97-AF65-F5344CB8AC3E}">
        <p14:creationId xmlns:p14="http://schemas.microsoft.com/office/powerpoint/2010/main" val="27614247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Autofit/>
          </a:bodyPr>
          <a:lstStyle/>
          <a:p>
            <a:r>
              <a:rPr lang="en-GB" sz="4000" b="1" i="1" dirty="0">
                <a:solidFill>
                  <a:srgbClr val="00B050"/>
                </a:solidFill>
              </a:rPr>
              <a:t>European Institutions and European citizens in rural and in urban areas should work together to:</a:t>
            </a:r>
          </a:p>
        </p:txBody>
      </p:sp>
      <p:sp>
        <p:nvSpPr>
          <p:cNvPr id="4" name="Symbol zastępczy zawartości 3"/>
          <p:cNvSpPr>
            <a:spLocks noGrp="1"/>
          </p:cNvSpPr>
          <p:nvPr>
            <p:ph idx="1"/>
          </p:nvPr>
        </p:nvSpPr>
        <p:spPr>
          <a:xfrm>
            <a:off x="838200" y="1825625"/>
            <a:ext cx="6062932" cy="4351338"/>
          </a:xfrm>
        </p:spPr>
        <p:txBody>
          <a:bodyPr/>
          <a:lstStyle/>
          <a:p>
            <a:r>
              <a:rPr lang="en-GB" i="1" dirty="0"/>
              <a:t>Build a new partnership between rural and urban communities. </a:t>
            </a:r>
            <a:endParaRPr lang="en-GB" dirty="0"/>
          </a:p>
          <a:p>
            <a:r>
              <a:rPr lang="en-GB" i="1" dirty="0"/>
              <a:t>Strengthen the role of rural communities in all aspects of the  Green Deal</a:t>
            </a:r>
            <a:r>
              <a:rPr lang="en-GB" i="1" dirty="0" smtClean="0"/>
              <a:t>.</a:t>
            </a:r>
            <a:endParaRPr lang="pl-PL" i="1" dirty="0" smtClean="0"/>
          </a:p>
          <a:p>
            <a:r>
              <a:rPr lang="en-GB" i="1" dirty="0"/>
              <a:t>Begin the transition to sustainable food </a:t>
            </a:r>
            <a:r>
              <a:rPr lang="en-GB" i="1" dirty="0" smtClean="0"/>
              <a:t>systems</a:t>
            </a:r>
            <a:r>
              <a:rPr lang="pl-PL" i="1" dirty="0" smtClean="0"/>
              <a:t>.</a:t>
            </a:r>
            <a:endParaRPr lang="en-GB" dirty="0"/>
          </a:p>
          <a:p>
            <a:endParaRPr lang="en-GB" dirty="0"/>
          </a:p>
        </p:txBody>
      </p:sp>
      <p:pic>
        <p:nvPicPr>
          <p:cNvPr id="7" name="Obraz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363" y="1825625"/>
            <a:ext cx="5317492" cy="3496873"/>
          </a:xfrm>
          <a:prstGeom prst="rect">
            <a:avLst/>
          </a:prstGeom>
        </p:spPr>
      </p:pic>
      <p:sp>
        <p:nvSpPr>
          <p:cNvPr id="5" name="Symbol zastępczy numeru slajdu 4"/>
          <p:cNvSpPr>
            <a:spLocks noGrp="1"/>
          </p:cNvSpPr>
          <p:nvPr>
            <p:ph type="sldNum" sz="quarter" idx="12"/>
          </p:nvPr>
        </p:nvSpPr>
        <p:spPr/>
        <p:txBody>
          <a:bodyPr/>
          <a:lstStyle/>
          <a:p>
            <a:fld id="{45B2FC7E-ADF7-4057-B604-39EBF5BDA243}" type="slidenum">
              <a:rPr lang="pl-PL" smtClean="0"/>
              <a:t>11</a:t>
            </a:fld>
            <a:endParaRPr lang="pl-PL"/>
          </a:p>
        </p:txBody>
      </p:sp>
    </p:spTree>
    <p:extLst>
      <p:ext uri="{BB962C8B-B14F-4D97-AF65-F5344CB8AC3E}">
        <p14:creationId xmlns:p14="http://schemas.microsoft.com/office/powerpoint/2010/main" val="2742614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ytuł 2"/>
          <p:cNvSpPr>
            <a:spLocks noGrp="1"/>
          </p:cNvSpPr>
          <p:nvPr>
            <p:ph type="title"/>
          </p:nvPr>
        </p:nvSpPr>
        <p:spPr/>
        <p:txBody>
          <a:bodyPr>
            <a:normAutofit/>
          </a:bodyPr>
          <a:lstStyle/>
          <a:p>
            <a:r>
              <a:rPr lang="en-GB" b="1" i="1" dirty="0">
                <a:solidFill>
                  <a:srgbClr val="00B050"/>
                </a:solidFill>
              </a:rPr>
              <a:t>Green Infrastructure</a:t>
            </a:r>
          </a:p>
        </p:txBody>
      </p:sp>
      <p:sp>
        <p:nvSpPr>
          <p:cNvPr id="4" name="Symbol zastępczy zawartości 3"/>
          <p:cNvSpPr>
            <a:spLocks noGrp="1"/>
          </p:cNvSpPr>
          <p:nvPr>
            <p:ph idx="1"/>
          </p:nvPr>
        </p:nvSpPr>
        <p:spPr/>
        <p:txBody>
          <a:bodyPr>
            <a:normAutofit fontScale="77500" lnSpcReduction="20000"/>
          </a:bodyPr>
          <a:lstStyle/>
          <a:p>
            <a:endParaRPr lang="en-GB" dirty="0"/>
          </a:p>
          <a:p>
            <a:r>
              <a:rPr lang="pl-PL" sz="3100" dirty="0" smtClean="0"/>
              <a:t>E</a:t>
            </a:r>
            <a:r>
              <a:rPr lang="en-GB" sz="3100" dirty="0" err="1" smtClean="0"/>
              <a:t>ncompass</a:t>
            </a:r>
            <a:r>
              <a:rPr lang="en-GB" sz="3100" dirty="0" smtClean="0"/>
              <a:t> </a:t>
            </a:r>
            <a:r>
              <a:rPr lang="en-GB" sz="3100" dirty="0"/>
              <a:t>connected networks of multifunctional, predominantly unbuilt, space that supports both ecological and social activities and processes (</a:t>
            </a:r>
            <a:r>
              <a:rPr lang="en-GB" sz="3100" dirty="0" err="1"/>
              <a:t>Kambites</a:t>
            </a:r>
            <a:r>
              <a:rPr lang="en-GB" sz="3100" dirty="0"/>
              <a:t> and Owen, 2006). </a:t>
            </a:r>
            <a:endParaRPr lang="pl-PL" sz="3100" dirty="0" smtClean="0"/>
          </a:p>
          <a:p>
            <a:endParaRPr lang="en-GB" sz="3100" dirty="0"/>
          </a:p>
          <a:p>
            <a:r>
              <a:rPr lang="en-GB" sz="3100" dirty="0" smtClean="0"/>
              <a:t>A </a:t>
            </a:r>
            <a:r>
              <a:rPr lang="en-GB" sz="3100" dirty="0"/>
              <a:t>multifunctional resource, capable of delivering those ecological services and quality of life benefits required by the communities it serves, and needed to underpin sustainability (Natural England, 2009). </a:t>
            </a:r>
            <a:endParaRPr lang="pl-PL" sz="3100" dirty="0" smtClean="0"/>
          </a:p>
          <a:p>
            <a:endParaRPr lang="en-GB" sz="3100" dirty="0"/>
          </a:p>
          <a:p>
            <a:r>
              <a:rPr lang="en-GB" sz="3100" dirty="0" smtClean="0"/>
              <a:t>A </a:t>
            </a:r>
            <a:r>
              <a:rPr lang="en-GB" sz="3100" dirty="0"/>
              <a:t>process that promotes a systematic and strategic approach to land conservation of the national, state, regional and local scales encouraging land-use planning and practices that are good for nature and people (Benedict and McMahon, 2006). </a:t>
            </a:r>
          </a:p>
          <a:p>
            <a:r>
              <a:rPr lang="en-GB" sz="3100" dirty="0"/>
              <a:t>	</a:t>
            </a:r>
          </a:p>
          <a:p>
            <a:endParaRPr lang="en-GB" sz="3100" dirty="0"/>
          </a:p>
        </p:txBody>
      </p:sp>
      <p:sp>
        <p:nvSpPr>
          <p:cNvPr id="5" name="Symbol zastępczy numeru slajdu 4"/>
          <p:cNvSpPr>
            <a:spLocks noGrp="1"/>
          </p:cNvSpPr>
          <p:nvPr>
            <p:ph type="sldNum" sz="quarter" idx="12"/>
          </p:nvPr>
        </p:nvSpPr>
        <p:spPr/>
        <p:txBody>
          <a:bodyPr/>
          <a:lstStyle/>
          <a:p>
            <a:fld id="{45B2FC7E-ADF7-4057-B604-39EBF5BDA243}" type="slidenum">
              <a:rPr lang="pl-PL" smtClean="0"/>
              <a:t>12</a:t>
            </a:fld>
            <a:endParaRPr lang="pl-PL"/>
          </a:p>
        </p:txBody>
      </p:sp>
    </p:spTree>
    <p:extLst>
      <p:ext uri="{BB962C8B-B14F-4D97-AF65-F5344CB8AC3E}">
        <p14:creationId xmlns:p14="http://schemas.microsoft.com/office/powerpoint/2010/main" val="32646031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ytuł 2"/>
          <p:cNvSpPr>
            <a:spLocks noGrp="1"/>
          </p:cNvSpPr>
          <p:nvPr>
            <p:ph type="title"/>
          </p:nvPr>
        </p:nvSpPr>
        <p:spPr/>
        <p:txBody>
          <a:bodyPr>
            <a:normAutofit/>
          </a:bodyPr>
          <a:lstStyle/>
          <a:p>
            <a:r>
              <a:rPr lang="en-GB" b="1" i="1" dirty="0">
                <a:solidFill>
                  <a:srgbClr val="00B050"/>
                </a:solidFill>
              </a:rPr>
              <a:t>Green Infrastructure elements</a:t>
            </a:r>
          </a:p>
        </p:txBody>
      </p:sp>
      <p:sp>
        <p:nvSpPr>
          <p:cNvPr id="4" name="Symbol zastępczy zawartości 3"/>
          <p:cNvSpPr>
            <a:spLocks noGrp="1"/>
          </p:cNvSpPr>
          <p:nvPr>
            <p:ph idx="1"/>
          </p:nvPr>
        </p:nvSpPr>
        <p:spPr/>
        <p:txBody>
          <a:bodyPr>
            <a:normAutofit/>
          </a:bodyPr>
          <a:lstStyle/>
          <a:p>
            <a:r>
              <a:rPr lang="en-GB" sz="3600" b="1" i="1" dirty="0"/>
              <a:t>Urban Green </a:t>
            </a:r>
            <a:r>
              <a:rPr lang="en-GB" sz="3600" b="1" i="1" dirty="0" smtClean="0"/>
              <a:t>Spaces</a:t>
            </a:r>
            <a:r>
              <a:rPr lang="pl-PL" sz="3600" b="1" i="1" dirty="0" smtClean="0"/>
              <a:t> </a:t>
            </a:r>
            <a:r>
              <a:rPr lang="en-GB" sz="3600" b="1" i="1" dirty="0" smtClean="0"/>
              <a:t>(</a:t>
            </a:r>
            <a:r>
              <a:rPr lang="en-GB" sz="3600" b="1" i="1" dirty="0"/>
              <a:t>UGS</a:t>
            </a:r>
            <a:r>
              <a:rPr lang="en-GB" sz="3600" b="1" i="1" dirty="0" smtClean="0"/>
              <a:t>)</a:t>
            </a:r>
            <a:r>
              <a:rPr lang="pl-PL" sz="3600" b="1" i="1" dirty="0" smtClean="0"/>
              <a:t>  </a:t>
            </a:r>
            <a:r>
              <a:rPr lang="pl-PL" sz="3600" dirty="0" smtClean="0"/>
              <a:t>- a</a:t>
            </a:r>
            <a:r>
              <a:rPr lang="en-GB" sz="3600" dirty="0" err="1" smtClean="0"/>
              <a:t>reas</a:t>
            </a:r>
            <a:r>
              <a:rPr lang="en-GB" sz="3600" dirty="0" smtClean="0"/>
              <a:t> </a:t>
            </a:r>
            <a:r>
              <a:rPr lang="en-GB" sz="3600" dirty="0"/>
              <a:t>of the landscape that are predominantly composed of vegetated land and water bodies within an urban setup. These include urban parks, greenways, street trees, esplanades and gardens among others, and are seen to provide both salve and respite from the deleterious effects of urbanization (Waldheim 2006</a:t>
            </a:r>
            <a:r>
              <a:rPr lang="en-GB" sz="3600" dirty="0" smtClean="0"/>
              <a:t>).</a:t>
            </a:r>
            <a:endParaRPr lang="pl-PL" sz="3600" dirty="0" smtClean="0"/>
          </a:p>
        </p:txBody>
      </p:sp>
      <p:sp>
        <p:nvSpPr>
          <p:cNvPr id="5" name="Symbol zastępczy numeru slajdu 4"/>
          <p:cNvSpPr>
            <a:spLocks noGrp="1"/>
          </p:cNvSpPr>
          <p:nvPr>
            <p:ph type="sldNum" sz="quarter" idx="12"/>
          </p:nvPr>
        </p:nvSpPr>
        <p:spPr/>
        <p:txBody>
          <a:bodyPr/>
          <a:lstStyle/>
          <a:p>
            <a:fld id="{45B2FC7E-ADF7-4057-B604-39EBF5BDA243}" type="slidenum">
              <a:rPr lang="pl-PL" smtClean="0"/>
              <a:t>13</a:t>
            </a:fld>
            <a:endParaRPr lang="pl-PL"/>
          </a:p>
        </p:txBody>
      </p:sp>
    </p:spTree>
    <p:extLst>
      <p:ext uri="{BB962C8B-B14F-4D97-AF65-F5344CB8AC3E}">
        <p14:creationId xmlns:p14="http://schemas.microsoft.com/office/powerpoint/2010/main" val="137563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ytuł 2"/>
          <p:cNvSpPr>
            <a:spLocks noGrp="1"/>
          </p:cNvSpPr>
          <p:nvPr>
            <p:ph type="title"/>
          </p:nvPr>
        </p:nvSpPr>
        <p:spPr/>
        <p:txBody>
          <a:bodyPr>
            <a:normAutofit/>
          </a:bodyPr>
          <a:lstStyle/>
          <a:p>
            <a:r>
              <a:rPr lang="en-GB" b="1" i="1" dirty="0">
                <a:solidFill>
                  <a:srgbClr val="00B050"/>
                </a:solidFill>
              </a:rPr>
              <a:t>Green Infrastructure elements</a:t>
            </a:r>
          </a:p>
        </p:txBody>
      </p:sp>
      <p:sp>
        <p:nvSpPr>
          <p:cNvPr id="4" name="Symbol zastępczy zawartości 3"/>
          <p:cNvSpPr>
            <a:spLocks noGrp="1"/>
          </p:cNvSpPr>
          <p:nvPr>
            <p:ph idx="1"/>
          </p:nvPr>
        </p:nvSpPr>
        <p:spPr/>
        <p:txBody>
          <a:bodyPr>
            <a:normAutofit/>
          </a:bodyPr>
          <a:lstStyle/>
          <a:p>
            <a:r>
              <a:rPr lang="en-GB" sz="3600" b="1" i="1" dirty="0" smtClean="0"/>
              <a:t>Urban Agriculture</a:t>
            </a:r>
            <a:r>
              <a:rPr lang="pl-PL" sz="3600" b="1" i="1" dirty="0" smtClean="0"/>
              <a:t> (UA) </a:t>
            </a:r>
            <a:r>
              <a:rPr lang="pl-PL" sz="3600" dirty="0" smtClean="0"/>
              <a:t>- </a:t>
            </a:r>
            <a:r>
              <a:rPr lang="en-GB" sz="3600" dirty="0" smtClean="0"/>
              <a:t>is  </a:t>
            </a:r>
            <a:r>
              <a:rPr lang="en-GB" sz="3600" dirty="0"/>
              <a:t>the practice  of growing  food  and  fuels  within  the  daily rhythm  of  the  city  or  town,  produced  directly  for  the  market  and  frequently produced  and  marketed  by  the  farmers  themselves  or  their  associates  (Smit  and Nasr,  1992). </a:t>
            </a:r>
            <a:endParaRPr lang="pl-PL" sz="3600" dirty="0" smtClean="0"/>
          </a:p>
        </p:txBody>
      </p:sp>
      <p:sp>
        <p:nvSpPr>
          <p:cNvPr id="5" name="Symbol zastępczy numeru slajdu 4"/>
          <p:cNvSpPr>
            <a:spLocks noGrp="1"/>
          </p:cNvSpPr>
          <p:nvPr>
            <p:ph type="sldNum" sz="quarter" idx="12"/>
          </p:nvPr>
        </p:nvSpPr>
        <p:spPr/>
        <p:txBody>
          <a:bodyPr/>
          <a:lstStyle/>
          <a:p>
            <a:fld id="{45B2FC7E-ADF7-4057-B604-39EBF5BDA243}" type="slidenum">
              <a:rPr lang="pl-PL" smtClean="0"/>
              <a:t>14</a:t>
            </a:fld>
            <a:endParaRPr lang="pl-PL"/>
          </a:p>
        </p:txBody>
      </p:sp>
    </p:spTree>
    <p:extLst>
      <p:ext uri="{BB962C8B-B14F-4D97-AF65-F5344CB8AC3E}">
        <p14:creationId xmlns:p14="http://schemas.microsoft.com/office/powerpoint/2010/main" val="29647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ytuł 2"/>
          <p:cNvSpPr>
            <a:spLocks noGrp="1"/>
          </p:cNvSpPr>
          <p:nvPr>
            <p:ph type="title"/>
          </p:nvPr>
        </p:nvSpPr>
        <p:spPr/>
        <p:txBody>
          <a:bodyPr>
            <a:normAutofit/>
          </a:bodyPr>
          <a:lstStyle/>
          <a:p>
            <a:r>
              <a:rPr lang="en-GB" b="1" i="1" dirty="0">
                <a:solidFill>
                  <a:srgbClr val="00B050"/>
                </a:solidFill>
              </a:rPr>
              <a:t>Green Infrastructure elements</a:t>
            </a:r>
          </a:p>
        </p:txBody>
      </p:sp>
      <p:sp>
        <p:nvSpPr>
          <p:cNvPr id="4" name="Symbol zastępczy zawartości 3"/>
          <p:cNvSpPr>
            <a:spLocks noGrp="1"/>
          </p:cNvSpPr>
          <p:nvPr>
            <p:ph idx="1"/>
          </p:nvPr>
        </p:nvSpPr>
        <p:spPr/>
        <p:txBody>
          <a:bodyPr>
            <a:normAutofit fontScale="92500" lnSpcReduction="20000"/>
          </a:bodyPr>
          <a:lstStyle/>
          <a:p>
            <a:pPr marL="0" indent="0">
              <a:buNone/>
            </a:pPr>
            <a:r>
              <a:rPr lang="en-GB" sz="4000" b="1" i="1" dirty="0"/>
              <a:t>Urban Agriculture</a:t>
            </a:r>
            <a:r>
              <a:rPr lang="pl-PL" sz="4000" b="1" i="1" dirty="0"/>
              <a:t> </a:t>
            </a:r>
            <a:r>
              <a:rPr lang="pl-PL" sz="3900" b="1" i="1" dirty="0" smtClean="0"/>
              <a:t>I</a:t>
            </a:r>
            <a:r>
              <a:rPr lang="en-GB" sz="3600" b="1" i="1" dirty="0" err="1" smtClean="0"/>
              <a:t>ncludes</a:t>
            </a:r>
            <a:r>
              <a:rPr lang="en-GB" sz="3600" b="1" i="1" dirty="0"/>
              <a:t>: </a:t>
            </a:r>
            <a:endParaRPr lang="pl-PL" sz="3600" b="1" i="1" dirty="0" smtClean="0"/>
          </a:p>
          <a:p>
            <a:pPr lvl="1"/>
            <a:r>
              <a:rPr lang="en-GB" sz="3600" dirty="0" smtClean="0"/>
              <a:t>aquaculture </a:t>
            </a:r>
            <a:r>
              <a:rPr lang="en-GB" sz="3600" dirty="0"/>
              <a:t>in tanks, ponds, </a:t>
            </a:r>
            <a:r>
              <a:rPr lang="en-GB" sz="3600" dirty="0" err="1"/>
              <a:t>rivers,and</a:t>
            </a:r>
            <a:r>
              <a:rPr lang="en-GB" sz="3600" dirty="0"/>
              <a:t> coastal bays. </a:t>
            </a:r>
            <a:endParaRPr lang="pl-PL" sz="3600" dirty="0" smtClean="0"/>
          </a:p>
          <a:p>
            <a:pPr lvl="1"/>
            <a:r>
              <a:rPr lang="pl-PL" sz="3600" dirty="0" smtClean="0"/>
              <a:t>l</a:t>
            </a:r>
            <a:r>
              <a:rPr lang="en-GB" sz="3600" dirty="0" err="1" smtClean="0"/>
              <a:t>ivestock</a:t>
            </a:r>
            <a:r>
              <a:rPr lang="en-GB" sz="3600" dirty="0" smtClean="0"/>
              <a:t> </a:t>
            </a:r>
            <a:r>
              <a:rPr lang="en-GB" sz="3600" dirty="0"/>
              <a:t>raised in backyards, along roadsides, and within utilities rights-of-way. </a:t>
            </a:r>
            <a:endParaRPr lang="pl-PL" sz="3600" dirty="0" smtClean="0"/>
          </a:p>
          <a:p>
            <a:pPr lvl="1"/>
            <a:r>
              <a:rPr lang="pl-PL" sz="3600" dirty="0" smtClean="0"/>
              <a:t>o</a:t>
            </a:r>
            <a:r>
              <a:rPr lang="en-GB" sz="3600" dirty="0" err="1" smtClean="0"/>
              <a:t>rchards</a:t>
            </a:r>
            <a:r>
              <a:rPr lang="en-GB" sz="3600" dirty="0" smtClean="0"/>
              <a:t> </a:t>
            </a:r>
            <a:r>
              <a:rPr lang="en-GB" sz="3600" dirty="0"/>
              <a:t>including vineyards, street trees, backyard trees, </a:t>
            </a:r>
            <a:endParaRPr lang="pl-PL" sz="3600" dirty="0" smtClean="0"/>
          </a:p>
          <a:p>
            <a:pPr lvl="1"/>
            <a:r>
              <a:rPr lang="en-GB" sz="3600" dirty="0" smtClean="0"/>
              <a:t>vegetables </a:t>
            </a:r>
            <a:r>
              <a:rPr lang="en-GB" sz="3600" dirty="0"/>
              <a:t>and other crops grown on roof tops, backyards, vacant lots of industrial estates along canals, on the grounds of institutions, on road sides and in many suburban small farms.</a:t>
            </a:r>
          </a:p>
        </p:txBody>
      </p:sp>
      <p:sp>
        <p:nvSpPr>
          <p:cNvPr id="5" name="Symbol zastępczy numeru slajdu 4"/>
          <p:cNvSpPr>
            <a:spLocks noGrp="1"/>
          </p:cNvSpPr>
          <p:nvPr>
            <p:ph type="sldNum" sz="quarter" idx="12"/>
          </p:nvPr>
        </p:nvSpPr>
        <p:spPr/>
        <p:txBody>
          <a:bodyPr/>
          <a:lstStyle/>
          <a:p>
            <a:fld id="{45B2FC7E-ADF7-4057-B604-39EBF5BDA243}" type="slidenum">
              <a:rPr lang="pl-PL" smtClean="0"/>
              <a:t>15</a:t>
            </a:fld>
            <a:endParaRPr lang="pl-PL"/>
          </a:p>
        </p:txBody>
      </p:sp>
    </p:spTree>
    <p:extLst>
      <p:ext uri="{BB962C8B-B14F-4D97-AF65-F5344CB8AC3E}">
        <p14:creationId xmlns:p14="http://schemas.microsoft.com/office/powerpoint/2010/main" val="148788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ytuł 2"/>
          <p:cNvSpPr>
            <a:spLocks noGrp="1"/>
          </p:cNvSpPr>
          <p:nvPr>
            <p:ph type="title"/>
          </p:nvPr>
        </p:nvSpPr>
        <p:spPr/>
        <p:txBody>
          <a:bodyPr>
            <a:normAutofit/>
          </a:bodyPr>
          <a:lstStyle/>
          <a:p>
            <a:r>
              <a:rPr lang="en-GB" b="1" i="1" dirty="0">
                <a:solidFill>
                  <a:srgbClr val="00B050"/>
                </a:solidFill>
              </a:rPr>
              <a:t>Urban Agriculture </a:t>
            </a:r>
            <a:r>
              <a:rPr lang="pl-PL" b="1" i="1" dirty="0">
                <a:solidFill>
                  <a:srgbClr val="00B050"/>
                </a:solidFill>
              </a:rPr>
              <a:t>- </a:t>
            </a:r>
            <a:r>
              <a:rPr lang="en-GB" b="1" i="1" dirty="0">
                <a:solidFill>
                  <a:srgbClr val="00B050"/>
                </a:solidFill>
              </a:rPr>
              <a:t>historical perspective</a:t>
            </a:r>
          </a:p>
        </p:txBody>
      </p:sp>
      <p:sp>
        <p:nvSpPr>
          <p:cNvPr id="4" name="Symbol zastępczy zawartości 3"/>
          <p:cNvSpPr>
            <a:spLocks noGrp="1"/>
          </p:cNvSpPr>
          <p:nvPr>
            <p:ph idx="1"/>
          </p:nvPr>
        </p:nvSpPr>
        <p:spPr>
          <a:xfrm>
            <a:off x="838200" y="1825625"/>
            <a:ext cx="9634268" cy="4351338"/>
          </a:xfrm>
        </p:spPr>
        <p:txBody>
          <a:bodyPr>
            <a:normAutofit/>
          </a:bodyPr>
          <a:lstStyle/>
          <a:p>
            <a:r>
              <a:rPr lang="en-GB" sz="3600" dirty="0"/>
              <a:t>Urban farming is mentioned to have been practiced in Ancient Egypt and Machu </a:t>
            </a:r>
            <a:r>
              <a:rPr lang="en-GB" sz="3600" dirty="0" err="1"/>
              <a:t>Pichu</a:t>
            </a:r>
            <a:r>
              <a:rPr lang="en-GB" sz="3600" dirty="0"/>
              <a:t>  among  other ancient  civilizations</a:t>
            </a:r>
            <a:r>
              <a:rPr lang="en-GB" sz="3600" dirty="0" smtClean="0"/>
              <a:t>.</a:t>
            </a:r>
            <a:endParaRPr lang="pl-PL" sz="3600" dirty="0" smtClean="0"/>
          </a:p>
          <a:p>
            <a:r>
              <a:rPr lang="en-GB" sz="3600" dirty="0" smtClean="0"/>
              <a:t>In  </a:t>
            </a:r>
            <a:r>
              <a:rPr lang="en-GB" sz="3600" dirty="0"/>
              <a:t>Utopia,  Thomas  Moore  </a:t>
            </a:r>
            <a:r>
              <a:rPr lang="en-GB" sz="3600" dirty="0" smtClean="0"/>
              <a:t>wrote</a:t>
            </a:r>
            <a:r>
              <a:rPr lang="pl-PL" sz="3600" dirty="0" smtClean="0"/>
              <a:t> </a:t>
            </a:r>
            <a:r>
              <a:rPr lang="pl-PL" sz="3600" dirty="0" err="1" smtClean="0"/>
              <a:t>about</a:t>
            </a:r>
            <a:r>
              <a:rPr lang="en-GB" sz="3600" dirty="0" smtClean="0"/>
              <a:t>  </a:t>
            </a:r>
            <a:r>
              <a:rPr lang="en-GB" sz="3600" dirty="0"/>
              <a:t>the gardens  in  </a:t>
            </a:r>
            <a:r>
              <a:rPr lang="en-GB" sz="3600" dirty="0" err="1"/>
              <a:t>Amaurot</a:t>
            </a:r>
            <a:r>
              <a:rPr lang="en-GB" sz="3600" dirty="0"/>
              <a:t>  the  capital  city  of  Utopia,  as  having  gardens  behind  their houses  full  of  vines,  fruits,  herbs  and  flowers. </a:t>
            </a:r>
          </a:p>
        </p:txBody>
      </p:sp>
      <p:sp>
        <p:nvSpPr>
          <p:cNvPr id="5" name="AutoShape 2" descr="A brief guide to German garden colonies | Meet the Germans | DW | 30.05.2018"/>
          <p:cNvSpPr>
            <a:spLocks noChangeAspect="1" noChangeArrowheads="1"/>
          </p:cNvSpPr>
          <p:nvPr/>
        </p:nvSpPr>
        <p:spPr bwMode="auto">
          <a:xfrm>
            <a:off x="155575" y="-769938"/>
            <a:ext cx="2847975"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Symbol zastępczy numeru slajdu 5"/>
          <p:cNvSpPr>
            <a:spLocks noGrp="1"/>
          </p:cNvSpPr>
          <p:nvPr>
            <p:ph type="sldNum" sz="quarter" idx="12"/>
          </p:nvPr>
        </p:nvSpPr>
        <p:spPr/>
        <p:txBody>
          <a:bodyPr/>
          <a:lstStyle/>
          <a:p>
            <a:fld id="{45B2FC7E-ADF7-4057-B604-39EBF5BDA243}" type="slidenum">
              <a:rPr lang="pl-PL" smtClean="0"/>
              <a:t>16</a:t>
            </a:fld>
            <a:endParaRPr lang="pl-PL"/>
          </a:p>
        </p:txBody>
      </p:sp>
    </p:spTree>
    <p:extLst>
      <p:ext uri="{BB962C8B-B14F-4D97-AF65-F5344CB8AC3E}">
        <p14:creationId xmlns:p14="http://schemas.microsoft.com/office/powerpoint/2010/main" val="3717613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Autofit/>
          </a:bodyPr>
          <a:lstStyle/>
          <a:p>
            <a:r>
              <a:rPr lang="en-GB" b="1" i="1" dirty="0">
                <a:solidFill>
                  <a:srgbClr val="00B050"/>
                </a:solidFill>
              </a:rPr>
              <a:t>Urban Agriculture </a:t>
            </a:r>
            <a:r>
              <a:rPr lang="pl-PL" b="1" i="1" dirty="0">
                <a:solidFill>
                  <a:srgbClr val="00B050"/>
                </a:solidFill>
              </a:rPr>
              <a:t>- </a:t>
            </a:r>
            <a:r>
              <a:rPr lang="en-GB" b="1" i="1" dirty="0">
                <a:solidFill>
                  <a:srgbClr val="00B050"/>
                </a:solidFill>
              </a:rPr>
              <a:t>historical perspective</a:t>
            </a:r>
          </a:p>
        </p:txBody>
      </p:sp>
      <p:sp>
        <p:nvSpPr>
          <p:cNvPr id="4" name="Symbol zastępczy zawartości 3"/>
          <p:cNvSpPr>
            <a:spLocks noGrp="1"/>
          </p:cNvSpPr>
          <p:nvPr>
            <p:ph idx="1"/>
          </p:nvPr>
        </p:nvSpPr>
        <p:spPr>
          <a:xfrm>
            <a:off x="838200" y="1825625"/>
            <a:ext cx="5773114" cy="4351338"/>
          </a:xfrm>
        </p:spPr>
        <p:txBody>
          <a:bodyPr>
            <a:normAutofit/>
          </a:bodyPr>
          <a:lstStyle/>
          <a:p>
            <a:r>
              <a:rPr lang="en-GB" b="1" dirty="0"/>
              <a:t>the royal vegetable garden in Versailles, which provided fresh fruit and vegetables to the royal table of Louis XIV.  </a:t>
            </a:r>
            <a:endParaRPr lang="pl-PL" b="1" dirty="0"/>
          </a:p>
          <a:p>
            <a:pPr marL="0" indent="0">
              <a:buNone/>
            </a:pPr>
            <a:endParaRPr lang="en-GB" sz="3200" dirty="0"/>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90" y="3429835"/>
            <a:ext cx="4688979" cy="3333864"/>
          </a:xfrm>
          <a:prstGeom prst="rect">
            <a:avLst/>
          </a:prstGeom>
        </p:spPr>
      </p:pic>
      <p:sp>
        <p:nvSpPr>
          <p:cNvPr id="7" name="Prostokąt 6"/>
          <p:cNvSpPr/>
          <p:nvPr/>
        </p:nvSpPr>
        <p:spPr>
          <a:xfrm>
            <a:off x="6461185" y="5320164"/>
            <a:ext cx="5529532" cy="276999"/>
          </a:xfrm>
          <a:prstGeom prst="rect">
            <a:avLst/>
          </a:prstGeom>
        </p:spPr>
        <p:txBody>
          <a:bodyPr wrap="square">
            <a:spAutoFit/>
          </a:bodyPr>
          <a:lstStyle/>
          <a:p>
            <a:r>
              <a:rPr lang="pl-PL" sz="1200" dirty="0"/>
              <a:t>http://thisisversaillesmadame.blogspot.com/2013/11/the-kings-kitchen-garden.html</a:t>
            </a:r>
          </a:p>
        </p:txBody>
      </p:sp>
      <p:pic>
        <p:nvPicPr>
          <p:cNvPr id="8" name="Obraz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420" y="1822979"/>
            <a:ext cx="4998671" cy="3332447"/>
          </a:xfrm>
          <a:prstGeom prst="rect">
            <a:avLst/>
          </a:prstGeom>
        </p:spPr>
      </p:pic>
      <p:sp>
        <p:nvSpPr>
          <p:cNvPr id="5" name="Symbol zastępczy numeru slajdu 4"/>
          <p:cNvSpPr>
            <a:spLocks noGrp="1"/>
          </p:cNvSpPr>
          <p:nvPr>
            <p:ph type="sldNum" sz="quarter" idx="12"/>
          </p:nvPr>
        </p:nvSpPr>
        <p:spPr/>
        <p:txBody>
          <a:bodyPr/>
          <a:lstStyle/>
          <a:p>
            <a:fld id="{45B2FC7E-ADF7-4057-B604-39EBF5BDA243}" type="slidenum">
              <a:rPr lang="pl-PL" smtClean="0"/>
              <a:t>17</a:t>
            </a:fld>
            <a:endParaRPr lang="pl-PL"/>
          </a:p>
        </p:txBody>
      </p:sp>
    </p:spTree>
    <p:extLst>
      <p:ext uri="{BB962C8B-B14F-4D97-AF65-F5344CB8AC3E}">
        <p14:creationId xmlns:p14="http://schemas.microsoft.com/office/powerpoint/2010/main" val="40145055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ytuł 2"/>
          <p:cNvSpPr>
            <a:spLocks noGrp="1"/>
          </p:cNvSpPr>
          <p:nvPr>
            <p:ph type="title"/>
          </p:nvPr>
        </p:nvSpPr>
        <p:spPr/>
        <p:txBody>
          <a:bodyPr>
            <a:normAutofit/>
          </a:bodyPr>
          <a:lstStyle/>
          <a:p>
            <a:r>
              <a:rPr lang="en-GB" b="1" i="1" dirty="0">
                <a:solidFill>
                  <a:srgbClr val="00B050"/>
                </a:solidFill>
              </a:rPr>
              <a:t>Urban Agriculture </a:t>
            </a:r>
            <a:r>
              <a:rPr lang="pl-PL" b="1" i="1" dirty="0">
                <a:solidFill>
                  <a:srgbClr val="00B050"/>
                </a:solidFill>
              </a:rPr>
              <a:t/>
            </a:r>
            <a:br>
              <a:rPr lang="pl-PL" b="1" i="1" dirty="0">
                <a:solidFill>
                  <a:srgbClr val="00B050"/>
                </a:solidFill>
              </a:rPr>
            </a:br>
            <a:r>
              <a:rPr lang="pl-PL" b="1" i="1" dirty="0">
                <a:solidFill>
                  <a:srgbClr val="00B050"/>
                </a:solidFill>
              </a:rPr>
              <a:t>- </a:t>
            </a:r>
            <a:r>
              <a:rPr lang="en-GB" b="1" i="1" dirty="0">
                <a:solidFill>
                  <a:srgbClr val="00B050"/>
                </a:solidFill>
              </a:rPr>
              <a:t>historical perspective</a:t>
            </a:r>
          </a:p>
        </p:txBody>
      </p:sp>
      <p:sp>
        <p:nvSpPr>
          <p:cNvPr id="4" name="Symbol zastępczy zawartości 3"/>
          <p:cNvSpPr>
            <a:spLocks noGrp="1"/>
          </p:cNvSpPr>
          <p:nvPr>
            <p:ph idx="1"/>
          </p:nvPr>
        </p:nvSpPr>
        <p:spPr>
          <a:xfrm>
            <a:off x="838200" y="1825625"/>
            <a:ext cx="7382256" cy="4351338"/>
          </a:xfrm>
        </p:spPr>
        <p:txBody>
          <a:bodyPr>
            <a:normAutofit/>
          </a:bodyPr>
          <a:lstStyle/>
          <a:p>
            <a:r>
              <a:rPr lang="en-GB" b="1" i="1" dirty="0"/>
              <a:t>‘</a:t>
            </a:r>
            <a:r>
              <a:rPr lang="en-GB" b="1" i="1" dirty="0" err="1"/>
              <a:t>Schreber’s</a:t>
            </a:r>
            <a:r>
              <a:rPr lang="en-GB" b="1" i="1" dirty="0"/>
              <a:t> gardens’, ‘allotments’ or ‘family gardens</a:t>
            </a:r>
            <a:r>
              <a:rPr lang="en-GB" dirty="0"/>
              <a:t>’, </a:t>
            </a:r>
            <a:r>
              <a:rPr lang="pl-PL" dirty="0" smtClean="0"/>
              <a:t>„</a:t>
            </a:r>
            <a:r>
              <a:rPr lang="en-GB" b="1" i="1" dirty="0" smtClean="0"/>
              <a:t>garden </a:t>
            </a:r>
            <a:r>
              <a:rPr lang="en-GB" b="1" i="1" dirty="0"/>
              <a:t>for </a:t>
            </a:r>
            <a:r>
              <a:rPr lang="en-GB" b="1" i="1" dirty="0" smtClean="0"/>
              <a:t>workers</a:t>
            </a:r>
            <a:r>
              <a:rPr lang="pl-PL" b="1" i="1" dirty="0" smtClean="0"/>
              <a:t>’ </a:t>
            </a:r>
            <a:r>
              <a:rPr lang="en-GB" dirty="0" smtClean="0"/>
              <a:t>these </a:t>
            </a:r>
            <a:r>
              <a:rPr lang="en-GB" dirty="0"/>
              <a:t>individual plots are merged into huge gardens, separated by fences. </a:t>
            </a:r>
            <a:endParaRPr lang="pl-PL" dirty="0"/>
          </a:p>
          <a:p>
            <a:r>
              <a:rPr lang="en-GB" dirty="0"/>
              <a:t>This phenomenon was born in 1864 and there are now over 39,000 </a:t>
            </a:r>
            <a:r>
              <a:rPr lang="en-GB" dirty="0" err="1"/>
              <a:t>Schrebergärten</a:t>
            </a:r>
            <a:r>
              <a:rPr lang="en-GB" dirty="0"/>
              <a:t> in Leipzig. </a:t>
            </a:r>
            <a:endParaRPr lang="pl-PL" dirty="0"/>
          </a:p>
          <a:p>
            <a:r>
              <a:rPr lang="en-GB" dirty="0" smtClean="0"/>
              <a:t>Their </a:t>
            </a:r>
            <a:r>
              <a:rPr lang="en-GB" dirty="0"/>
              <a:t>central part was to occupy the lawn - children's play area, and fruit and vegetables were to be grown around it (as part of children's environmental education); </a:t>
            </a:r>
          </a:p>
          <a:p>
            <a:endParaRPr lang="en-GB" dirty="0"/>
          </a:p>
        </p:txBody>
      </p:sp>
      <p:sp>
        <p:nvSpPr>
          <p:cNvPr id="5" name="AutoShape 2" descr="A brief guide to German garden colonies | Meet the Germans | DW | 30.05.2018"/>
          <p:cNvSpPr>
            <a:spLocks noChangeAspect="1" noChangeArrowheads="1"/>
          </p:cNvSpPr>
          <p:nvPr/>
        </p:nvSpPr>
        <p:spPr bwMode="auto">
          <a:xfrm>
            <a:off x="155575" y="-769938"/>
            <a:ext cx="2847975" cy="16097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6" name="Obraz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6656" y="636303"/>
            <a:ext cx="4039144" cy="2273461"/>
          </a:xfrm>
          <a:prstGeom prst="rect">
            <a:avLst/>
          </a:prstGeom>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2856" y="2909764"/>
            <a:ext cx="4039144" cy="2859169"/>
          </a:xfrm>
          <a:prstGeom prst="rect">
            <a:avLst/>
          </a:prstGeom>
        </p:spPr>
      </p:pic>
      <p:sp>
        <p:nvSpPr>
          <p:cNvPr id="9" name="Symbol zastępczy numeru slajdu 8"/>
          <p:cNvSpPr>
            <a:spLocks noGrp="1"/>
          </p:cNvSpPr>
          <p:nvPr>
            <p:ph type="sldNum" sz="quarter" idx="12"/>
          </p:nvPr>
        </p:nvSpPr>
        <p:spPr/>
        <p:txBody>
          <a:bodyPr/>
          <a:lstStyle/>
          <a:p>
            <a:fld id="{45B2FC7E-ADF7-4057-B604-39EBF5BDA243}" type="slidenum">
              <a:rPr lang="pl-PL" smtClean="0"/>
              <a:t>18</a:t>
            </a:fld>
            <a:endParaRPr lang="pl-PL"/>
          </a:p>
        </p:txBody>
      </p:sp>
    </p:spTree>
    <p:extLst>
      <p:ext uri="{BB962C8B-B14F-4D97-AF65-F5344CB8AC3E}">
        <p14:creationId xmlns:p14="http://schemas.microsoft.com/office/powerpoint/2010/main" val="2954201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Autofit/>
          </a:bodyPr>
          <a:lstStyle/>
          <a:p>
            <a:r>
              <a:rPr lang="en-GB" b="1" i="1" dirty="0">
                <a:solidFill>
                  <a:srgbClr val="00B050"/>
                </a:solidFill>
              </a:rPr>
              <a:t>Urban Agriculture </a:t>
            </a:r>
            <a:r>
              <a:rPr lang="pl-PL" b="1" i="1" dirty="0">
                <a:solidFill>
                  <a:srgbClr val="00B050"/>
                </a:solidFill>
              </a:rPr>
              <a:t>- </a:t>
            </a:r>
            <a:r>
              <a:rPr lang="en-GB" b="1" i="1" dirty="0">
                <a:solidFill>
                  <a:srgbClr val="00B050"/>
                </a:solidFill>
              </a:rPr>
              <a:t>historical perspective</a:t>
            </a:r>
          </a:p>
        </p:txBody>
      </p:sp>
      <p:sp>
        <p:nvSpPr>
          <p:cNvPr id="4" name="Symbol zastępczy zawartości 3"/>
          <p:cNvSpPr>
            <a:spLocks noGrp="1"/>
          </p:cNvSpPr>
          <p:nvPr>
            <p:ph idx="1"/>
          </p:nvPr>
        </p:nvSpPr>
        <p:spPr/>
        <p:txBody>
          <a:bodyPr>
            <a:normAutofit fontScale="85000" lnSpcReduction="20000"/>
          </a:bodyPr>
          <a:lstStyle/>
          <a:p>
            <a:r>
              <a:rPr lang="en-GB" b="1" i="1" dirty="0" smtClean="0">
                <a:solidFill>
                  <a:schemeClr val="accent6">
                    <a:lumMod val="50000"/>
                  </a:schemeClr>
                </a:solidFill>
              </a:rPr>
              <a:t>The </a:t>
            </a:r>
            <a:r>
              <a:rPr lang="en-GB" b="1" i="1" dirty="0">
                <a:solidFill>
                  <a:schemeClr val="accent6">
                    <a:lumMod val="50000"/>
                  </a:schemeClr>
                </a:solidFill>
              </a:rPr>
              <a:t>Garden </a:t>
            </a:r>
            <a:r>
              <a:rPr lang="en-GB" b="1" i="1" dirty="0" smtClean="0">
                <a:solidFill>
                  <a:schemeClr val="accent6">
                    <a:lumMod val="50000"/>
                  </a:schemeClr>
                </a:solidFill>
              </a:rPr>
              <a:t>City, </a:t>
            </a:r>
            <a:r>
              <a:rPr lang="en-GB" b="1" i="1" dirty="0">
                <a:solidFill>
                  <a:schemeClr val="accent6">
                    <a:lumMod val="50000"/>
                  </a:schemeClr>
                </a:solidFill>
              </a:rPr>
              <a:t>a model unit of 32,000 people surrounded by 5000 acres of agricultural land so that the city can feed itself</a:t>
            </a:r>
          </a:p>
          <a:p>
            <a:endParaRPr lang="pl-PL" dirty="0" smtClean="0"/>
          </a:p>
          <a:p>
            <a:endParaRPr lang="pl-PL" dirty="0"/>
          </a:p>
          <a:p>
            <a:endParaRPr lang="pl-PL" dirty="0" smtClean="0"/>
          </a:p>
          <a:p>
            <a:endParaRPr lang="pl-PL" dirty="0"/>
          </a:p>
          <a:p>
            <a:endParaRPr lang="pl-PL" dirty="0" smtClean="0"/>
          </a:p>
          <a:p>
            <a:pPr marL="0" indent="0">
              <a:buNone/>
            </a:pPr>
            <a:endParaRPr lang="pl-PL" dirty="0" smtClean="0"/>
          </a:p>
          <a:p>
            <a:pPr marL="0" indent="0">
              <a:buNone/>
            </a:pPr>
            <a:endParaRPr lang="pl-PL" dirty="0" smtClean="0"/>
          </a:p>
          <a:p>
            <a:pPr marL="0" indent="0">
              <a:buNone/>
            </a:pPr>
            <a:endParaRPr lang="pl-PL" dirty="0"/>
          </a:p>
          <a:p>
            <a:pPr marL="0" indent="0">
              <a:buNone/>
            </a:pPr>
            <a:r>
              <a:rPr lang="en-GB" sz="2000" dirty="0" smtClean="0"/>
              <a:t>Source</a:t>
            </a:r>
            <a:r>
              <a:rPr lang="pl-PL" sz="2000" dirty="0" smtClean="0"/>
              <a:t>:</a:t>
            </a:r>
            <a:r>
              <a:rPr lang="en-GB" sz="2000" dirty="0" smtClean="0"/>
              <a:t> </a:t>
            </a:r>
            <a:r>
              <a:rPr lang="en-GB" sz="2000" dirty="0"/>
              <a:t>Howard, </a:t>
            </a:r>
            <a:r>
              <a:rPr lang="en-GB" sz="2000" dirty="0" smtClean="0"/>
              <a:t>190</a:t>
            </a:r>
            <a:r>
              <a:rPr lang="pl-PL" sz="2000" dirty="0" smtClean="0"/>
              <a:t>2</a:t>
            </a:r>
            <a:endParaRPr lang="en-GB" sz="2000" dirty="0"/>
          </a:p>
        </p:txBody>
      </p:sp>
      <p:pic>
        <p:nvPicPr>
          <p:cNvPr id="5" name="Obraz 4"/>
          <p:cNvPicPr>
            <a:picLocks noChangeAspect="1"/>
          </p:cNvPicPr>
          <p:nvPr/>
        </p:nvPicPr>
        <p:blipFill>
          <a:blip r:embed="rId3"/>
          <a:stretch>
            <a:fillRect/>
          </a:stretch>
        </p:blipFill>
        <p:spPr>
          <a:xfrm>
            <a:off x="2926080" y="2416874"/>
            <a:ext cx="5253670" cy="3513531"/>
          </a:xfrm>
          <a:prstGeom prst="rect">
            <a:avLst/>
          </a:prstGeom>
        </p:spPr>
      </p:pic>
      <p:sp>
        <p:nvSpPr>
          <p:cNvPr id="6" name="Symbol zastępczy numeru slajdu 5"/>
          <p:cNvSpPr>
            <a:spLocks noGrp="1"/>
          </p:cNvSpPr>
          <p:nvPr>
            <p:ph type="sldNum" sz="quarter" idx="12"/>
          </p:nvPr>
        </p:nvSpPr>
        <p:spPr/>
        <p:txBody>
          <a:bodyPr/>
          <a:lstStyle/>
          <a:p>
            <a:fld id="{45B2FC7E-ADF7-4057-B604-39EBF5BDA243}" type="slidenum">
              <a:rPr lang="pl-PL" smtClean="0"/>
              <a:t>19</a:t>
            </a:fld>
            <a:endParaRPr lang="pl-PL"/>
          </a:p>
        </p:txBody>
      </p:sp>
    </p:spTree>
    <p:extLst>
      <p:ext uri="{BB962C8B-B14F-4D97-AF65-F5344CB8AC3E}">
        <p14:creationId xmlns:p14="http://schemas.microsoft.com/office/powerpoint/2010/main" val="2514953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73"/>
            <a:ext cx="12194979" cy="6856327"/>
          </a:xfrm>
          <a:prstGeom prst="rect">
            <a:avLst/>
          </a:prstGeom>
        </p:spPr>
      </p:pic>
      <p:sp>
        <p:nvSpPr>
          <p:cNvPr id="3" name="Tytuł 2"/>
          <p:cNvSpPr>
            <a:spLocks noGrp="1"/>
          </p:cNvSpPr>
          <p:nvPr>
            <p:ph type="title"/>
          </p:nvPr>
        </p:nvSpPr>
        <p:spPr/>
        <p:txBody>
          <a:bodyPr/>
          <a:lstStyle/>
          <a:p>
            <a:r>
              <a:rPr lang="pl-PL" b="1" i="1" dirty="0" smtClean="0">
                <a:solidFill>
                  <a:srgbClr val="00B050"/>
                </a:solidFill>
              </a:rPr>
              <a:t>Agenda</a:t>
            </a:r>
            <a:endParaRPr lang="pl-PL" b="1" i="1" dirty="0">
              <a:solidFill>
                <a:srgbClr val="00B050"/>
              </a:solidFill>
            </a:endParaRPr>
          </a:p>
        </p:txBody>
      </p:sp>
      <p:sp>
        <p:nvSpPr>
          <p:cNvPr id="4" name="Symbol zastępczy zawartości 3"/>
          <p:cNvSpPr>
            <a:spLocks noGrp="1"/>
          </p:cNvSpPr>
          <p:nvPr>
            <p:ph idx="1"/>
          </p:nvPr>
        </p:nvSpPr>
        <p:spPr/>
        <p:txBody>
          <a:bodyPr/>
          <a:lstStyle/>
          <a:p>
            <a:r>
              <a:rPr lang="en-GB" b="1" i="1" dirty="0" smtClean="0">
                <a:solidFill>
                  <a:srgbClr val="00B050"/>
                </a:solidFill>
              </a:rPr>
              <a:t>Introduction</a:t>
            </a:r>
          </a:p>
          <a:p>
            <a:r>
              <a:rPr lang="en-GB" b="1" i="1" dirty="0" smtClean="0">
                <a:solidFill>
                  <a:srgbClr val="00B050"/>
                </a:solidFill>
              </a:rPr>
              <a:t>European Green Deal</a:t>
            </a:r>
          </a:p>
          <a:p>
            <a:r>
              <a:rPr lang="en-GB" b="1" i="1" dirty="0" smtClean="0">
                <a:solidFill>
                  <a:srgbClr val="00B050"/>
                </a:solidFill>
              </a:rPr>
              <a:t>Theoretical background of the Urban Agriculture </a:t>
            </a:r>
          </a:p>
          <a:p>
            <a:r>
              <a:rPr lang="en-GB" b="1" i="1" dirty="0" smtClean="0">
                <a:solidFill>
                  <a:srgbClr val="00B050"/>
                </a:solidFill>
              </a:rPr>
              <a:t>Urban Agriculture historical perspective</a:t>
            </a:r>
          </a:p>
          <a:p>
            <a:r>
              <a:rPr lang="en-GB" b="1" i="1" dirty="0" smtClean="0">
                <a:solidFill>
                  <a:srgbClr val="00B050"/>
                </a:solidFill>
              </a:rPr>
              <a:t>Urban Agriculture today</a:t>
            </a:r>
          </a:p>
          <a:p>
            <a:r>
              <a:rPr lang="en-GB" b="1" i="1" dirty="0" smtClean="0">
                <a:solidFill>
                  <a:srgbClr val="00B050"/>
                </a:solidFill>
              </a:rPr>
              <a:t>Green Cities</a:t>
            </a:r>
          </a:p>
          <a:p>
            <a:r>
              <a:rPr lang="en-GB" b="1" i="1" dirty="0" smtClean="0">
                <a:solidFill>
                  <a:srgbClr val="00B050"/>
                </a:solidFill>
              </a:rPr>
              <a:t>Conclusion</a:t>
            </a:r>
          </a:p>
          <a:p>
            <a:endParaRPr lang="pl-PL" dirty="0"/>
          </a:p>
        </p:txBody>
      </p:sp>
      <p:sp>
        <p:nvSpPr>
          <p:cNvPr id="12" name="Symbol zastępczy numeru slajdu 11"/>
          <p:cNvSpPr>
            <a:spLocks noGrp="1"/>
          </p:cNvSpPr>
          <p:nvPr>
            <p:ph type="sldNum" sz="quarter" idx="12"/>
          </p:nvPr>
        </p:nvSpPr>
        <p:spPr/>
        <p:txBody>
          <a:bodyPr/>
          <a:lstStyle/>
          <a:p>
            <a:fld id="{45B2FC7E-ADF7-4057-B604-39EBF5BDA243}" type="slidenum">
              <a:rPr lang="pl-PL" smtClean="0"/>
              <a:t>2</a:t>
            </a:fld>
            <a:endParaRPr lang="pl-PL"/>
          </a:p>
        </p:txBody>
      </p:sp>
    </p:spTree>
    <p:extLst>
      <p:ext uri="{BB962C8B-B14F-4D97-AF65-F5344CB8AC3E}">
        <p14:creationId xmlns:p14="http://schemas.microsoft.com/office/powerpoint/2010/main" val="34786214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Autofit/>
          </a:bodyPr>
          <a:lstStyle/>
          <a:p>
            <a:r>
              <a:rPr lang="en-GB" b="1" i="1" dirty="0">
                <a:solidFill>
                  <a:srgbClr val="00B050"/>
                </a:solidFill>
              </a:rPr>
              <a:t>Urban Agriculture </a:t>
            </a:r>
            <a:r>
              <a:rPr lang="pl-PL" b="1" i="1" dirty="0">
                <a:solidFill>
                  <a:srgbClr val="00B050"/>
                </a:solidFill>
              </a:rPr>
              <a:t>- </a:t>
            </a:r>
            <a:r>
              <a:rPr lang="en-GB" b="1" i="1" dirty="0">
                <a:solidFill>
                  <a:srgbClr val="00B050"/>
                </a:solidFill>
              </a:rPr>
              <a:t>historical perspective</a:t>
            </a:r>
          </a:p>
        </p:txBody>
      </p:sp>
      <p:pic>
        <p:nvPicPr>
          <p:cNvPr id="8" name="Symbol zastępczy zawartości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068954" y="4197159"/>
            <a:ext cx="5702781" cy="2534569"/>
          </a:xfrm>
        </p:spPr>
      </p:pic>
      <p:sp>
        <p:nvSpPr>
          <p:cNvPr id="9" name="Symbol zastępczy zawartości 8"/>
          <p:cNvSpPr>
            <a:spLocks noGrp="1"/>
          </p:cNvSpPr>
          <p:nvPr>
            <p:ph sz="half" idx="2"/>
          </p:nvPr>
        </p:nvSpPr>
        <p:spPr>
          <a:xfrm>
            <a:off x="1068955" y="1665863"/>
            <a:ext cx="5991267" cy="4351338"/>
          </a:xfrm>
        </p:spPr>
        <p:txBody>
          <a:bodyPr>
            <a:normAutofit/>
          </a:bodyPr>
          <a:lstStyle/>
          <a:p>
            <a:pPr marL="0" indent="0">
              <a:buNone/>
            </a:pPr>
            <a:r>
              <a:rPr lang="en-US" sz="2400" b="1" dirty="0"/>
              <a:t>Revisiting Frank Lloyd Wright’s Vision for “</a:t>
            </a:r>
            <a:r>
              <a:rPr lang="en-US" sz="2400" b="1" dirty="0" err="1"/>
              <a:t>Broadacre</a:t>
            </a:r>
            <a:r>
              <a:rPr lang="en-US" sz="2400" b="1" dirty="0"/>
              <a:t> City”</a:t>
            </a:r>
          </a:p>
          <a:p>
            <a:r>
              <a:rPr lang="en-GB" sz="2400" dirty="0" smtClean="0"/>
              <a:t>the </a:t>
            </a:r>
            <a:r>
              <a:rPr lang="en-GB" sz="2400" dirty="0"/>
              <a:t>vision of the famous Frank Lloyd Wright, who during the economic crisis of the 1930s created the concept of </a:t>
            </a:r>
            <a:r>
              <a:rPr lang="en-GB" sz="2400" dirty="0" err="1"/>
              <a:t>Broadacre</a:t>
            </a:r>
            <a:r>
              <a:rPr lang="en-GB" sz="2400" dirty="0"/>
              <a:t> City - a metropolis connecting city and countryside, as a recipe for urban problems</a:t>
            </a:r>
            <a:endParaRPr lang="pl-PL" sz="2400" dirty="0"/>
          </a:p>
        </p:txBody>
      </p:sp>
      <p:pic>
        <p:nvPicPr>
          <p:cNvPr id="10" name="Obraz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0977" y="1690688"/>
            <a:ext cx="3727314" cy="3947329"/>
          </a:xfrm>
          <a:prstGeom prst="rect">
            <a:avLst/>
          </a:prstGeom>
        </p:spPr>
      </p:pic>
      <p:sp>
        <p:nvSpPr>
          <p:cNvPr id="11" name="Prostokąt 10"/>
          <p:cNvSpPr/>
          <p:nvPr/>
        </p:nvSpPr>
        <p:spPr>
          <a:xfrm>
            <a:off x="7187252" y="5638017"/>
            <a:ext cx="4039517" cy="461665"/>
          </a:xfrm>
          <a:prstGeom prst="rect">
            <a:avLst/>
          </a:prstGeom>
        </p:spPr>
        <p:txBody>
          <a:bodyPr wrap="square">
            <a:spAutoFit/>
          </a:bodyPr>
          <a:lstStyle/>
          <a:p>
            <a:r>
              <a:rPr lang="pl-PL" sz="1200" dirty="0"/>
              <a:t>https://franklloydwright.org/revisiting-frank-lloyd-wrights-vision-broadacre-city/</a:t>
            </a:r>
          </a:p>
        </p:txBody>
      </p:sp>
      <p:sp>
        <p:nvSpPr>
          <p:cNvPr id="4" name="Symbol zastępczy numeru slajdu 3"/>
          <p:cNvSpPr>
            <a:spLocks noGrp="1"/>
          </p:cNvSpPr>
          <p:nvPr>
            <p:ph type="sldNum" sz="quarter" idx="12"/>
          </p:nvPr>
        </p:nvSpPr>
        <p:spPr/>
        <p:txBody>
          <a:bodyPr/>
          <a:lstStyle/>
          <a:p>
            <a:fld id="{45B2FC7E-ADF7-4057-B604-39EBF5BDA243}" type="slidenum">
              <a:rPr lang="pl-PL" smtClean="0"/>
              <a:t>20</a:t>
            </a:fld>
            <a:endParaRPr lang="pl-PL"/>
          </a:p>
        </p:txBody>
      </p:sp>
    </p:spTree>
    <p:extLst>
      <p:ext uri="{BB962C8B-B14F-4D97-AF65-F5344CB8AC3E}">
        <p14:creationId xmlns:p14="http://schemas.microsoft.com/office/powerpoint/2010/main" val="9186123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rmAutofit/>
          </a:bodyPr>
          <a:lstStyle/>
          <a:p>
            <a:r>
              <a:rPr lang="en-GB" b="1" i="1" dirty="0">
                <a:solidFill>
                  <a:srgbClr val="00B050"/>
                </a:solidFill>
              </a:rPr>
              <a:t>Urban Agriculture </a:t>
            </a:r>
            <a:r>
              <a:rPr lang="pl-PL" b="1" i="1" dirty="0">
                <a:solidFill>
                  <a:srgbClr val="00B050"/>
                </a:solidFill>
              </a:rPr>
              <a:t>- </a:t>
            </a:r>
            <a:r>
              <a:rPr lang="en-GB" b="1" i="1" dirty="0">
                <a:solidFill>
                  <a:srgbClr val="00B050"/>
                </a:solidFill>
              </a:rPr>
              <a:t>historical perspective</a:t>
            </a:r>
          </a:p>
        </p:txBody>
      </p:sp>
      <p:pic>
        <p:nvPicPr>
          <p:cNvPr id="5" name="Symbol zastępczy zawartości 4"/>
          <p:cNvPicPr>
            <a:picLocks noGrp="1" noChangeAspect="1"/>
          </p:cNvPicPr>
          <p:nvPr>
            <p:ph idx="1"/>
          </p:nvPr>
        </p:nvPicPr>
        <p:blipFill>
          <a:blip r:embed="rId3"/>
          <a:stretch>
            <a:fillRect/>
          </a:stretch>
        </p:blipFill>
        <p:spPr>
          <a:xfrm>
            <a:off x="8201703" y="1540011"/>
            <a:ext cx="3760827" cy="3340735"/>
          </a:xfrm>
          <a:prstGeom prst="rect">
            <a:avLst/>
          </a:prstGeom>
        </p:spPr>
      </p:pic>
      <p:pic>
        <p:nvPicPr>
          <p:cNvPr id="7" name="Obraz 6"/>
          <p:cNvPicPr>
            <a:picLocks noChangeAspect="1"/>
          </p:cNvPicPr>
          <p:nvPr/>
        </p:nvPicPr>
        <p:blipFill>
          <a:blip r:embed="rId4"/>
          <a:stretch>
            <a:fillRect/>
          </a:stretch>
        </p:blipFill>
        <p:spPr>
          <a:xfrm>
            <a:off x="894819" y="1225871"/>
            <a:ext cx="7175564" cy="5229380"/>
          </a:xfrm>
          <a:prstGeom prst="rect">
            <a:avLst/>
          </a:prstGeom>
        </p:spPr>
      </p:pic>
      <p:sp>
        <p:nvSpPr>
          <p:cNvPr id="8" name="Prostokąt 7"/>
          <p:cNvSpPr/>
          <p:nvPr/>
        </p:nvSpPr>
        <p:spPr>
          <a:xfrm>
            <a:off x="894819" y="6234419"/>
            <a:ext cx="7634111" cy="646331"/>
          </a:xfrm>
          <a:prstGeom prst="rect">
            <a:avLst/>
          </a:prstGeom>
        </p:spPr>
        <p:txBody>
          <a:bodyPr wrap="square">
            <a:spAutoFit/>
          </a:bodyPr>
          <a:lstStyle/>
          <a:p>
            <a:r>
              <a:rPr lang="en-GB" sz="1200" dirty="0"/>
              <a:t>https://</a:t>
            </a:r>
            <a:r>
              <a:rPr lang="en-GB" sz="1200" dirty="0" smtClean="0"/>
              <a:t>www.quintessentialbarrington.com/ja19-feature-victory-gardens.html</a:t>
            </a:r>
            <a:endParaRPr lang="pl-PL" sz="1200" dirty="0" smtClean="0"/>
          </a:p>
          <a:p>
            <a:r>
              <a:rPr lang="en-GB" sz="1200" dirty="0"/>
              <a:t>https://livinghistoryfarm.org/farminginthe40s/crops-3/victory-gardens</a:t>
            </a:r>
            <a:r>
              <a:rPr lang="en-GB" sz="1200" dirty="0" smtClean="0"/>
              <a:t>/</a:t>
            </a:r>
            <a:endParaRPr lang="pl-PL" sz="1200" dirty="0" smtClean="0"/>
          </a:p>
          <a:p>
            <a:endParaRPr lang="en-GB" sz="1200" dirty="0"/>
          </a:p>
        </p:txBody>
      </p:sp>
      <p:sp>
        <p:nvSpPr>
          <p:cNvPr id="9" name="Prostokąt 8"/>
          <p:cNvSpPr/>
          <p:nvPr/>
        </p:nvSpPr>
        <p:spPr>
          <a:xfrm>
            <a:off x="4798176" y="3244334"/>
            <a:ext cx="2595647" cy="369332"/>
          </a:xfrm>
          <a:prstGeom prst="rect">
            <a:avLst/>
          </a:prstGeom>
        </p:spPr>
        <p:txBody>
          <a:bodyPr wrap="none">
            <a:spAutoFit/>
          </a:bodyPr>
          <a:lstStyle/>
          <a:p>
            <a:r>
              <a:rPr lang="en-GB" dirty="0">
                <a:latin typeface="Arial" panose="020B0604020202020204" pitchFamily="34" charset="0"/>
              </a:rPr>
              <a:t>Urban Agriculture today</a:t>
            </a:r>
            <a:endParaRPr lang="en-GB" dirty="0"/>
          </a:p>
        </p:txBody>
      </p:sp>
      <p:sp>
        <p:nvSpPr>
          <p:cNvPr id="4" name="Symbol zastępczy numeru slajdu 3"/>
          <p:cNvSpPr>
            <a:spLocks noGrp="1"/>
          </p:cNvSpPr>
          <p:nvPr>
            <p:ph type="sldNum" sz="quarter" idx="12"/>
          </p:nvPr>
        </p:nvSpPr>
        <p:spPr/>
        <p:txBody>
          <a:bodyPr/>
          <a:lstStyle/>
          <a:p>
            <a:fld id="{45B2FC7E-ADF7-4057-B604-39EBF5BDA243}" type="slidenum">
              <a:rPr lang="pl-PL" smtClean="0"/>
              <a:t>21</a:t>
            </a:fld>
            <a:endParaRPr lang="pl-PL"/>
          </a:p>
        </p:txBody>
      </p:sp>
    </p:spTree>
    <p:extLst>
      <p:ext uri="{BB962C8B-B14F-4D97-AF65-F5344CB8AC3E}">
        <p14:creationId xmlns:p14="http://schemas.microsoft.com/office/powerpoint/2010/main" val="33422313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ytuł 2"/>
          <p:cNvSpPr>
            <a:spLocks noGrp="1"/>
          </p:cNvSpPr>
          <p:nvPr>
            <p:ph type="title"/>
          </p:nvPr>
        </p:nvSpPr>
        <p:spPr/>
        <p:txBody>
          <a:bodyPr>
            <a:normAutofit/>
          </a:bodyPr>
          <a:lstStyle/>
          <a:p>
            <a:r>
              <a:rPr lang="en-AU" b="1" i="1" dirty="0">
                <a:solidFill>
                  <a:srgbClr val="00B050"/>
                </a:solidFill>
              </a:rPr>
              <a:t>Urban Agriculture today </a:t>
            </a:r>
          </a:p>
        </p:txBody>
      </p:sp>
      <p:sp>
        <p:nvSpPr>
          <p:cNvPr id="4" name="Symbol zastępczy zawartości 3"/>
          <p:cNvSpPr>
            <a:spLocks noGrp="1"/>
          </p:cNvSpPr>
          <p:nvPr>
            <p:ph idx="1"/>
          </p:nvPr>
        </p:nvSpPr>
        <p:spPr/>
        <p:txBody>
          <a:bodyPr>
            <a:normAutofit/>
          </a:bodyPr>
          <a:lstStyle/>
          <a:p>
            <a:r>
              <a:rPr lang="en-GB" sz="3200" b="1" i="1" dirty="0"/>
              <a:t>Community Garden </a:t>
            </a:r>
            <a:r>
              <a:rPr lang="pl-PL" sz="3200" dirty="0" smtClean="0"/>
              <a:t>- </a:t>
            </a:r>
            <a:r>
              <a:rPr lang="en-GB" sz="3200" dirty="0" smtClean="0"/>
              <a:t>a </a:t>
            </a:r>
            <a:r>
              <a:rPr lang="en-GB" sz="3200" dirty="0"/>
              <a:t>single piece of land gardened collectively by a group of people), and allotment garden/ </a:t>
            </a:r>
            <a:r>
              <a:rPr lang="en-GB" sz="3200" dirty="0" err="1"/>
              <a:t>Kleingarten</a:t>
            </a:r>
            <a:r>
              <a:rPr lang="en-GB" sz="3200" dirty="0"/>
              <a:t> / </a:t>
            </a:r>
            <a:r>
              <a:rPr lang="en-GB" sz="3200" dirty="0" err="1"/>
              <a:t>Schrebergarten</a:t>
            </a:r>
            <a:r>
              <a:rPr lang="en-GB" sz="3200" dirty="0"/>
              <a:t> (plots formed by subdividing a piece of land into a few or up to several hundreds of land parcels that are assigned to individuals or </a:t>
            </a:r>
            <a:r>
              <a:rPr lang="en-GB" sz="3200" dirty="0" smtClean="0"/>
              <a:t>families</a:t>
            </a:r>
            <a:r>
              <a:rPr lang="pl-PL" sz="3200" dirty="0" smtClean="0"/>
              <a:t>. </a:t>
            </a:r>
          </a:p>
          <a:p>
            <a:r>
              <a:rPr lang="pl-PL" sz="3200" dirty="0" err="1" smtClean="0"/>
              <a:t>Other</a:t>
            </a:r>
            <a:r>
              <a:rPr lang="pl-PL" sz="3200" dirty="0" smtClean="0"/>
              <a:t>: </a:t>
            </a:r>
            <a:r>
              <a:rPr lang="pl-PL" sz="3200" b="1" dirty="0" smtClean="0"/>
              <a:t>u</a:t>
            </a:r>
            <a:r>
              <a:rPr lang="en-GB" sz="3200" b="1" dirty="0" err="1"/>
              <a:t>rban</a:t>
            </a:r>
            <a:r>
              <a:rPr lang="en-GB" sz="3200" b="1" dirty="0"/>
              <a:t> </a:t>
            </a:r>
            <a:r>
              <a:rPr lang="pl-PL" sz="3200" b="1" dirty="0"/>
              <a:t>f</a:t>
            </a:r>
            <a:r>
              <a:rPr lang="en-GB" sz="3200" b="1" dirty="0"/>
              <a:t>arm</a:t>
            </a:r>
            <a:r>
              <a:rPr lang="pl-PL" sz="3200" b="1" dirty="0" err="1"/>
              <a:t>ing</a:t>
            </a:r>
            <a:r>
              <a:rPr lang="en-GB" sz="3200" b="1" dirty="0"/>
              <a:t>, </a:t>
            </a:r>
            <a:r>
              <a:rPr lang="pl-PL" sz="3200" b="1" dirty="0"/>
              <a:t>r</a:t>
            </a:r>
            <a:r>
              <a:rPr lang="en-GB" sz="3200" b="1" dirty="0" err="1"/>
              <a:t>oof</a:t>
            </a:r>
            <a:r>
              <a:rPr lang="en-GB" sz="3200" b="1" dirty="0"/>
              <a:t> top gardens, green houses, vertical farms, stacked green houses, and plant </a:t>
            </a:r>
            <a:r>
              <a:rPr lang="en-GB" sz="3200" b="1" dirty="0" err="1"/>
              <a:t>factorie</a:t>
            </a:r>
            <a:r>
              <a:rPr lang="pl-PL" sz="3200" b="1" dirty="0"/>
              <a:t>s</a:t>
            </a:r>
          </a:p>
          <a:p>
            <a:endParaRPr lang="pl-PL" sz="3200" dirty="0" smtClean="0"/>
          </a:p>
        </p:txBody>
      </p:sp>
      <p:sp>
        <p:nvSpPr>
          <p:cNvPr id="5" name="Symbol zastępczy numeru slajdu 4"/>
          <p:cNvSpPr>
            <a:spLocks noGrp="1"/>
          </p:cNvSpPr>
          <p:nvPr>
            <p:ph type="sldNum" sz="quarter" idx="12"/>
          </p:nvPr>
        </p:nvSpPr>
        <p:spPr/>
        <p:txBody>
          <a:bodyPr/>
          <a:lstStyle/>
          <a:p>
            <a:fld id="{45B2FC7E-ADF7-4057-B604-39EBF5BDA243}" type="slidenum">
              <a:rPr lang="pl-PL" smtClean="0"/>
              <a:t>22</a:t>
            </a:fld>
            <a:endParaRPr lang="pl-PL"/>
          </a:p>
        </p:txBody>
      </p:sp>
    </p:spTree>
    <p:extLst>
      <p:ext uri="{BB962C8B-B14F-4D97-AF65-F5344CB8AC3E}">
        <p14:creationId xmlns:p14="http://schemas.microsoft.com/office/powerpoint/2010/main" val="179345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ytuł 2"/>
          <p:cNvSpPr>
            <a:spLocks noGrp="1"/>
          </p:cNvSpPr>
          <p:nvPr>
            <p:ph type="title"/>
          </p:nvPr>
        </p:nvSpPr>
        <p:spPr/>
        <p:txBody>
          <a:bodyPr>
            <a:normAutofit/>
          </a:bodyPr>
          <a:lstStyle/>
          <a:p>
            <a:r>
              <a:rPr lang="en-AU" b="1" i="1" dirty="0">
                <a:solidFill>
                  <a:srgbClr val="00B050"/>
                </a:solidFill>
              </a:rPr>
              <a:t>Urban Agriculture today definition</a:t>
            </a:r>
          </a:p>
        </p:txBody>
      </p:sp>
      <p:sp>
        <p:nvSpPr>
          <p:cNvPr id="4" name="Symbol zastępczy zawartości 3"/>
          <p:cNvSpPr>
            <a:spLocks noGrp="1"/>
          </p:cNvSpPr>
          <p:nvPr>
            <p:ph sz="half" idx="1"/>
          </p:nvPr>
        </p:nvSpPr>
        <p:spPr/>
        <p:txBody>
          <a:bodyPr>
            <a:normAutofit fontScale="92500" lnSpcReduction="10000"/>
          </a:bodyPr>
          <a:lstStyle/>
          <a:p>
            <a:r>
              <a:rPr lang="en-GB" b="1" i="1" dirty="0" smtClean="0"/>
              <a:t>Urban </a:t>
            </a:r>
            <a:r>
              <a:rPr lang="en-GB" b="1" i="1" dirty="0"/>
              <a:t>farming</a:t>
            </a:r>
            <a:r>
              <a:rPr lang="en-GB" dirty="0"/>
              <a:t> is becoming more and more popular. Systematic migration from rural to urban areas is associated with progressive urbanization, an increase in the number of people, and hence - the need for increased food production and decreasing stocks of agricultural land. </a:t>
            </a:r>
            <a:endParaRPr lang="pl-PL" dirty="0" smtClean="0"/>
          </a:p>
          <a:p>
            <a:r>
              <a:rPr lang="en-GB" dirty="0" smtClean="0"/>
              <a:t>One </a:t>
            </a:r>
            <a:r>
              <a:rPr lang="en-GB" dirty="0"/>
              <a:t>of the solutions used in urban agriculture are employee allotment gardens or the so-called roof farms. </a:t>
            </a:r>
            <a:endParaRPr lang="pl-PL" dirty="0"/>
          </a:p>
          <a:p>
            <a:endParaRPr lang="en-GB" b="1" dirty="0"/>
          </a:p>
        </p:txBody>
      </p:sp>
      <p:sp>
        <p:nvSpPr>
          <p:cNvPr id="12" name="Symbol zastępczy zawartości 11"/>
          <p:cNvSpPr>
            <a:spLocks noGrp="1"/>
          </p:cNvSpPr>
          <p:nvPr>
            <p:ph sz="half" idx="2"/>
          </p:nvPr>
        </p:nvSpPr>
        <p:spPr/>
        <p:txBody>
          <a:bodyPr>
            <a:normAutofit fontScale="92500" lnSpcReduction="10000"/>
          </a:bodyPr>
          <a:lstStyle/>
          <a:p>
            <a:endParaRPr lang="pl-PL" dirty="0"/>
          </a:p>
        </p:txBody>
      </p:sp>
      <p:pic>
        <p:nvPicPr>
          <p:cNvPr id="8" name="Obraz 7"/>
          <p:cNvPicPr>
            <a:picLocks noChangeAspect="1"/>
          </p:cNvPicPr>
          <p:nvPr/>
        </p:nvPicPr>
        <p:blipFill>
          <a:blip r:embed="rId3"/>
          <a:stretch>
            <a:fillRect/>
          </a:stretch>
        </p:blipFill>
        <p:spPr>
          <a:xfrm>
            <a:off x="6019800" y="1860823"/>
            <a:ext cx="3678553" cy="1985161"/>
          </a:xfrm>
          <a:prstGeom prst="rect">
            <a:avLst/>
          </a:prstGeom>
        </p:spPr>
      </p:pic>
      <p:pic>
        <p:nvPicPr>
          <p:cNvPr id="11" name="Obraz 10"/>
          <p:cNvPicPr>
            <a:picLocks noChangeAspect="1"/>
          </p:cNvPicPr>
          <p:nvPr/>
        </p:nvPicPr>
        <p:blipFill>
          <a:blip r:embed="rId4"/>
          <a:stretch>
            <a:fillRect/>
          </a:stretch>
        </p:blipFill>
        <p:spPr>
          <a:xfrm>
            <a:off x="8004959" y="3463370"/>
            <a:ext cx="3678553" cy="2229822"/>
          </a:xfrm>
          <a:prstGeom prst="rect">
            <a:avLst/>
          </a:prstGeom>
        </p:spPr>
      </p:pic>
      <p:sp>
        <p:nvSpPr>
          <p:cNvPr id="13" name="Prostokąt 12"/>
          <p:cNvSpPr/>
          <p:nvPr/>
        </p:nvSpPr>
        <p:spPr>
          <a:xfrm>
            <a:off x="6019800" y="5658078"/>
            <a:ext cx="6096000" cy="276999"/>
          </a:xfrm>
          <a:prstGeom prst="rect">
            <a:avLst/>
          </a:prstGeom>
        </p:spPr>
        <p:txBody>
          <a:bodyPr>
            <a:spAutoFit/>
          </a:bodyPr>
          <a:lstStyle/>
          <a:p>
            <a:r>
              <a:rPr lang="pl-PL" sz="1200" dirty="0"/>
              <a:t>http://fundacjamy.com/in-english/projects-foundation-we-poland/community-gardens/</a:t>
            </a:r>
          </a:p>
        </p:txBody>
      </p:sp>
      <p:sp>
        <p:nvSpPr>
          <p:cNvPr id="5" name="Symbol zastępczy numeru slajdu 4"/>
          <p:cNvSpPr>
            <a:spLocks noGrp="1"/>
          </p:cNvSpPr>
          <p:nvPr>
            <p:ph type="sldNum" sz="quarter" idx="12"/>
          </p:nvPr>
        </p:nvSpPr>
        <p:spPr/>
        <p:txBody>
          <a:bodyPr/>
          <a:lstStyle/>
          <a:p>
            <a:fld id="{45B2FC7E-ADF7-4057-B604-39EBF5BDA243}" type="slidenum">
              <a:rPr lang="pl-PL" smtClean="0"/>
              <a:t>23</a:t>
            </a:fld>
            <a:endParaRPr lang="pl-PL"/>
          </a:p>
        </p:txBody>
      </p:sp>
    </p:spTree>
    <p:extLst>
      <p:ext uri="{BB962C8B-B14F-4D97-AF65-F5344CB8AC3E}">
        <p14:creationId xmlns:p14="http://schemas.microsoft.com/office/powerpoint/2010/main" val="897324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ytuł 9"/>
          <p:cNvSpPr>
            <a:spLocks noGrp="1"/>
          </p:cNvSpPr>
          <p:nvPr>
            <p:ph type="title"/>
          </p:nvPr>
        </p:nvSpPr>
        <p:spPr/>
        <p:txBody>
          <a:bodyPr>
            <a:normAutofit/>
          </a:bodyPr>
          <a:lstStyle/>
          <a:p>
            <a:r>
              <a:rPr lang="en-AU" b="1" i="1" dirty="0">
                <a:solidFill>
                  <a:srgbClr val="00B050"/>
                </a:solidFill>
              </a:rPr>
              <a:t>Urban Agriculture today</a:t>
            </a:r>
            <a:endParaRPr lang="pl-PL" b="1" i="1" dirty="0">
              <a:solidFill>
                <a:srgbClr val="00B050"/>
              </a:solidFill>
            </a:endParaRPr>
          </a:p>
        </p:txBody>
      </p:sp>
      <p:sp>
        <p:nvSpPr>
          <p:cNvPr id="11" name="Symbol zastępczy zawartości 10"/>
          <p:cNvSpPr>
            <a:spLocks noGrp="1"/>
          </p:cNvSpPr>
          <p:nvPr>
            <p:ph idx="1"/>
          </p:nvPr>
        </p:nvSpPr>
        <p:spPr>
          <a:xfrm>
            <a:off x="986150" y="1747837"/>
            <a:ext cx="10515600" cy="4351338"/>
          </a:xfrm>
        </p:spPr>
        <p:txBody>
          <a:bodyPr>
            <a:normAutofit lnSpcReduction="10000"/>
          </a:bodyPr>
          <a:lstStyle/>
          <a:p>
            <a:r>
              <a:rPr lang="en-GB" dirty="0"/>
              <a:t>The main goal of urban agriculture is to create a model that gives the highest quality crops while ensuring maximum protection of the natural environment and ensuring the local community has access to urban farms. </a:t>
            </a:r>
            <a:endParaRPr lang="pl-PL" dirty="0"/>
          </a:p>
          <a:p>
            <a:r>
              <a:rPr lang="en-GB" dirty="0"/>
              <a:t>Urban farming, in addition to the traditional basic activities related to production, processing, distribution and consumption, also provides many other benefits. These benefits include: the possibility of recreation and relaxation for seniors and families with children, among greenery, new landscaping, increasing the biologically active surface in cities, as well as increasing environmental awareness among city dwellers.</a:t>
            </a:r>
            <a:endParaRPr lang="pl-PL" dirty="0"/>
          </a:p>
          <a:p>
            <a:endParaRPr lang="pl-PL" dirty="0"/>
          </a:p>
        </p:txBody>
      </p:sp>
      <p:sp>
        <p:nvSpPr>
          <p:cNvPr id="3" name="Symbol zastępczy numeru slajdu 2"/>
          <p:cNvSpPr>
            <a:spLocks noGrp="1"/>
          </p:cNvSpPr>
          <p:nvPr>
            <p:ph type="sldNum" sz="quarter" idx="12"/>
          </p:nvPr>
        </p:nvSpPr>
        <p:spPr/>
        <p:txBody>
          <a:bodyPr/>
          <a:lstStyle/>
          <a:p>
            <a:fld id="{45B2FC7E-ADF7-4057-B604-39EBF5BDA243}" type="slidenum">
              <a:rPr lang="pl-PL" smtClean="0"/>
              <a:t>24</a:t>
            </a:fld>
            <a:endParaRPr lang="pl-PL"/>
          </a:p>
        </p:txBody>
      </p:sp>
    </p:spTree>
    <p:extLst>
      <p:ext uri="{BB962C8B-B14F-4D97-AF65-F5344CB8AC3E}">
        <p14:creationId xmlns:p14="http://schemas.microsoft.com/office/powerpoint/2010/main" val="2813269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Tytuł 2"/>
          <p:cNvSpPr>
            <a:spLocks noGrp="1"/>
          </p:cNvSpPr>
          <p:nvPr>
            <p:ph type="title"/>
          </p:nvPr>
        </p:nvSpPr>
        <p:spPr/>
        <p:txBody>
          <a:bodyPr>
            <a:normAutofit/>
          </a:bodyPr>
          <a:lstStyle/>
          <a:p>
            <a:r>
              <a:rPr lang="en-AU" b="1" i="1" dirty="0">
                <a:solidFill>
                  <a:srgbClr val="00B050"/>
                </a:solidFill>
              </a:rPr>
              <a:t>Urban Agriculture </a:t>
            </a:r>
            <a:r>
              <a:rPr lang="en-AU" b="1" i="1" dirty="0" smtClean="0">
                <a:solidFill>
                  <a:srgbClr val="00B050"/>
                </a:solidFill>
              </a:rPr>
              <a:t>today</a:t>
            </a:r>
            <a:r>
              <a:rPr lang="pl-PL" b="1" i="1" dirty="0" smtClean="0">
                <a:solidFill>
                  <a:srgbClr val="00B050"/>
                </a:solidFill>
              </a:rPr>
              <a:t> </a:t>
            </a:r>
            <a:r>
              <a:rPr lang="en-GB" b="1" i="1" dirty="0" smtClean="0">
                <a:solidFill>
                  <a:srgbClr val="00B050"/>
                </a:solidFill>
              </a:rPr>
              <a:t>examples</a:t>
            </a:r>
            <a:r>
              <a:rPr lang="pl-PL" b="1" i="1" dirty="0" smtClean="0">
                <a:solidFill>
                  <a:srgbClr val="00B050"/>
                </a:solidFill>
              </a:rPr>
              <a:t>:</a:t>
            </a:r>
            <a:endParaRPr lang="pl-PL" b="1" i="1" dirty="0">
              <a:solidFill>
                <a:srgbClr val="00B050"/>
              </a:solidFill>
            </a:endParaRPr>
          </a:p>
        </p:txBody>
      </p:sp>
      <p:pic>
        <p:nvPicPr>
          <p:cNvPr id="9" name="Symbol zastępczy zawartości 8"/>
          <p:cNvPicPr>
            <a:picLocks noGrp="1" noChangeAspect="1"/>
          </p:cNvPicPr>
          <p:nvPr>
            <p:ph sz="half" idx="1"/>
          </p:nvPr>
        </p:nvPicPr>
        <p:blipFill>
          <a:blip r:embed="rId4"/>
          <a:stretch>
            <a:fillRect/>
          </a:stretch>
        </p:blipFill>
        <p:spPr>
          <a:xfrm>
            <a:off x="914400" y="1410936"/>
            <a:ext cx="3536830" cy="2171220"/>
          </a:xfrm>
          <a:prstGeom prst="rect">
            <a:avLst/>
          </a:prstGeom>
        </p:spPr>
      </p:pic>
      <p:pic>
        <p:nvPicPr>
          <p:cNvPr id="12" name="Symbol zastępczy zawartości 11"/>
          <p:cNvPicPr>
            <a:picLocks noGrp="1" noChangeAspect="1"/>
          </p:cNvPicPr>
          <p:nvPr>
            <p:ph sz="half" idx="2"/>
          </p:nvPr>
        </p:nvPicPr>
        <p:blipFill>
          <a:blip r:embed="rId5"/>
          <a:stretch>
            <a:fillRect/>
          </a:stretch>
        </p:blipFill>
        <p:spPr>
          <a:xfrm>
            <a:off x="4969673" y="1410936"/>
            <a:ext cx="3377081" cy="2247634"/>
          </a:xfrm>
          <a:prstGeom prst="rect">
            <a:avLst/>
          </a:prstGeom>
        </p:spPr>
      </p:pic>
      <p:sp>
        <p:nvSpPr>
          <p:cNvPr id="10" name="pole tekstowe 9"/>
          <p:cNvSpPr txBox="1"/>
          <p:nvPr/>
        </p:nvSpPr>
        <p:spPr>
          <a:xfrm>
            <a:off x="1274773" y="3543277"/>
            <a:ext cx="2299797" cy="276999"/>
          </a:xfrm>
          <a:prstGeom prst="rect">
            <a:avLst/>
          </a:prstGeom>
          <a:noFill/>
        </p:spPr>
        <p:txBody>
          <a:bodyPr wrap="none" rtlCol="0">
            <a:spAutoFit/>
          </a:bodyPr>
          <a:lstStyle/>
          <a:p>
            <a:r>
              <a:rPr lang="en-AU" sz="1200" dirty="0" smtClean="0"/>
              <a:t>House for Insects, Warsaw Poland</a:t>
            </a:r>
            <a:endParaRPr lang="en-AU" sz="1200" dirty="0"/>
          </a:p>
        </p:txBody>
      </p:sp>
      <p:sp>
        <p:nvSpPr>
          <p:cNvPr id="13" name="pole tekstowe 12"/>
          <p:cNvSpPr txBox="1"/>
          <p:nvPr/>
        </p:nvSpPr>
        <p:spPr>
          <a:xfrm>
            <a:off x="5304316" y="3589443"/>
            <a:ext cx="2707793" cy="461665"/>
          </a:xfrm>
          <a:prstGeom prst="rect">
            <a:avLst/>
          </a:prstGeom>
          <a:noFill/>
        </p:spPr>
        <p:txBody>
          <a:bodyPr wrap="none" rtlCol="0">
            <a:spAutoFit/>
          </a:bodyPr>
          <a:lstStyle/>
          <a:p>
            <a:pPr algn="ctr"/>
            <a:r>
              <a:rPr lang="en-AU" sz="1200" dirty="0" smtClean="0"/>
              <a:t>Wicker hance in the community garden</a:t>
            </a:r>
            <a:r>
              <a:rPr lang="pl-PL" sz="1200" dirty="0" smtClean="0"/>
              <a:t>, </a:t>
            </a:r>
          </a:p>
          <a:p>
            <a:pPr algn="ctr"/>
            <a:r>
              <a:rPr lang="en-AU" sz="1200" dirty="0" smtClean="0"/>
              <a:t>Warsaw Poland</a:t>
            </a:r>
            <a:endParaRPr lang="en-AU" sz="1200" dirty="0"/>
          </a:p>
        </p:txBody>
      </p:sp>
      <p:sp>
        <p:nvSpPr>
          <p:cNvPr id="14" name="Prostokąt 13"/>
          <p:cNvSpPr/>
          <p:nvPr/>
        </p:nvSpPr>
        <p:spPr>
          <a:xfrm>
            <a:off x="1687050" y="3858845"/>
            <a:ext cx="6096000" cy="276999"/>
          </a:xfrm>
          <a:prstGeom prst="rect">
            <a:avLst/>
          </a:prstGeom>
        </p:spPr>
        <p:txBody>
          <a:bodyPr>
            <a:spAutoFit/>
          </a:bodyPr>
          <a:lstStyle/>
          <a:p>
            <a:r>
              <a:rPr lang="pl-PL" sz="1200" dirty="0"/>
              <a:t>http://fundacjamy.com/in-english/projects-foundation-we-poland/community-gardens/</a:t>
            </a:r>
          </a:p>
        </p:txBody>
      </p:sp>
      <p:sp>
        <p:nvSpPr>
          <p:cNvPr id="16" name="AutoShape 2" descr="blob:https://storymaps.arcgis.com/9dc795e2-c921-4b05-8c41-764caa7e0e7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7" name="Obraz 16"/>
          <p:cNvPicPr>
            <a:picLocks noChangeAspect="1"/>
          </p:cNvPicPr>
          <p:nvPr/>
        </p:nvPicPr>
        <p:blipFill>
          <a:blip r:embed="rId6"/>
          <a:stretch>
            <a:fillRect/>
          </a:stretch>
        </p:blipFill>
        <p:spPr>
          <a:xfrm>
            <a:off x="914400" y="4135844"/>
            <a:ext cx="3535669" cy="2351220"/>
          </a:xfrm>
          <a:prstGeom prst="rect">
            <a:avLst/>
          </a:prstGeom>
        </p:spPr>
      </p:pic>
      <p:sp>
        <p:nvSpPr>
          <p:cNvPr id="18" name="AutoShape 4" descr="blob:https://storymaps.arcgis.com/30803b35-fe64-4f29-9a34-79024f6032d2"/>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19" name="Obraz 18"/>
          <p:cNvPicPr>
            <a:picLocks noChangeAspect="1"/>
          </p:cNvPicPr>
          <p:nvPr/>
        </p:nvPicPr>
        <p:blipFill>
          <a:blip r:embed="rId7"/>
          <a:stretch>
            <a:fillRect/>
          </a:stretch>
        </p:blipFill>
        <p:spPr>
          <a:xfrm>
            <a:off x="8878887" y="1410936"/>
            <a:ext cx="3091842" cy="4122456"/>
          </a:xfrm>
          <a:prstGeom prst="rect">
            <a:avLst/>
          </a:prstGeom>
        </p:spPr>
      </p:pic>
      <p:sp>
        <p:nvSpPr>
          <p:cNvPr id="4" name="Symbol zastępczy numeru slajdu 3"/>
          <p:cNvSpPr>
            <a:spLocks noGrp="1"/>
          </p:cNvSpPr>
          <p:nvPr>
            <p:ph type="sldNum" sz="quarter" idx="12"/>
          </p:nvPr>
        </p:nvSpPr>
        <p:spPr/>
        <p:txBody>
          <a:bodyPr/>
          <a:lstStyle/>
          <a:p>
            <a:fld id="{45B2FC7E-ADF7-4057-B604-39EBF5BDA243}" type="slidenum">
              <a:rPr lang="pl-PL" smtClean="0"/>
              <a:t>25</a:t>
            </a:fld>
            <a:endParaRPr lang="pl-PL"/>
          </a:p>
        </p:txBody>
      </p:sp>
    </p:spTree>
    <p:extLst>
      <p:ext uri="{BB962C8B-B14F-4D97-AF65-F5344CB8AC3E}">
        <p14:creationId xmlns:p14="http://schemas.microsoft.com/office/powerpoint/2010/main" val="1904818571"/>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312" y="2234241"/>
            <a:ext cx="5261408" cy="4089923"/>
          </a:xfrm>
          <a:prstGeom prst="rect">
            <a:avLst/>
          </a:prstGeom>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4172" y="1435336"/>
            <a:ext cx="3798409" cy="2845140"/>
          </a:xfrm>
          <a:prstGeom prst="rect">
            <a:avLst/>
          </a:prstGeom>
        </p:spPr>
      </p:pic>
      <p:sp>
        <p:nvSpPr>
          <p:cNvPr id="10" name="Tytuł 9"/>
          <p:cNvSpPr>
            <a:spLocks noGrp="1"/>
          </p:cNvSpPr>
          <p:nvPr>
            <p:ph type="title"/>
          </p:nvPr>
        </p:nvSpPr>
        <p:spPr/>
        <p:txBody>
          <a:bodyPr>
            <a:normAutofit/>
          </a:bodyPr>
          <a:lstStyle/>
          <a:p>
            <a:r>
              <a:rPr lang="en-AU" b="1" i="1" dirty="0">
                <a:solidFill>
                  <a:srgbClr val="00B050"/>
                </a:solidFill>
              </a:rPr>
              <a:t>Urban Agriculture </a:t>
            </a:r>
            <a:r>
              <a:rPr lang="en-AU" b="1" i="1" dirty="0" smtClean="0">
                <a:solidFill>
                  <a:srgbClr val="00B050"/>
                </a:solidFill>
              </a:rPr>
              <a:t>today</a:t>
            </a:r>
            <a:r>
              <a:rPr lang="pl-PL" b="1" i="1" dirty="0" smtClean="0">
                <a:solidFill>
                  <a:srgbClr val="00B050"/>
                </a:solidFill>
              </a:rPr>
              <a:t> - </a:t>
            </a:r>
            <a:r>
              <a:rPr lang="en-GB" b="1" i="1" dirty="0" smtClean="0">
                <a:solidFill>
                  <a:srgbClr val="00B050"/>
                </a:solidFill>
              </a:rPr>
              <a:t>examples</a:t>
            </a:r>
            <a:endParaRPr lang="en-GB" b="1" i="1" dirty="0">
              <a:solidFill>
                <a:srgbClr val="00B050"/>
              </a:solidFill>
            </a:endParaRPr>
          </a:p>
        </p:txBody>
      </p:sp>
      <p:sp>
        <p:nvSpPr>
          <p:cNvPr id="11" name="Symbol zastępczy zawartości 10"/>
          <p:cNvSpPr>
            <a:spLocks noGrp="1"/>
          </p:cNvSpPr>
          <p:nvPr>
            <p:ph idx="1"/>
          </p:nvPr>
        </p:nvSpPr>
        <p:spPr/>
        <p:txBody>
          <a:bodyPr/>
          <a:lstStyle/>
          <a:p>
            <a:endParaRPr lang="pl-PL" dirty="0"/>
          </a:p>
        </p:txBody>
      </p:sp>
      <p:sp>
        <p:nvSpPr>
          <p:cNvPr id="3" name="Symbol zastępczy numeru slajdu 2"/>
          <p:cNvSpPr>
            <a:spLocks noGrp="1"/>
          </p:cNvSpPr>
          <p:nvPr>
            <p:ph type="sldNum" sz="quarter" idx="12"/>
          </p:nvPr>
        </p:nvSpPr>
        <p:spPr/>
        <p:txBody>
          <a:bodyPr/>
          <a:lstStyle/>
          <a:p>
            <a:fld id="{45B2FC7E-ADF7-4057-B604-39EBF5BDA243}" type="slidenum">
              <a:rPr lang="pl-PL" smtClean="0"/>
              <a:t>26</a:t>
            </a:fld>
            <a:endParaRPr lang="pl-PL"/>
          </a:p>
        </p:txBody>
      </p:sp>
    </p:spTree>
    <p:extLst>
      <p:ext uri="{BB962C8B-B14F-4D97-AF65-F5344CB8AC3E}">
        <p14:creationId xmlns:p14="http://schemas.microsoft.com/office/powerpoint/2010/main" val="3568462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 y="1673"/>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ytuł 9"/>
          <p:cNvSpPr>
            <a:spLocks noGrp="1"/>
          </p:cNvSpPr>
          <p:nvPr>
            <p:ph type="title"/>
          </p:nvPr>
        </p:nvSpPr>
        <p:spPr/>
        <p:txBody>
          <a:bodyPr>
            <a:normAutofit/>
          </a:bodyPr>
          <a:lstStyle/>
          <a:p>
            <a:r>
              <a:rPr lang="pl-PL" b="1" i="1" dirty="0" err="1" smtClean="0">
                <a:solidFill>
                  <a:srgbClr val="00B050"/>
                </a:solidFill>
              </a:rPr>
              <a:t>Conclusion</a:t>
            </a:r>
            <a:r>
              <a:rPr lang="pl-PL" b="1" i="1" dirty="0" smtClean="0">
                <a:solidFill>
                  <a:srgbClr val="00B050"/>
                </a:solidFill>
              </a:rPr>
              <a:t>:</a:t>
            </a:r>
            <a:endParaRPr lang="en-AU" b="1" i="1" dirty="0">
              <a:solidFill>
                <a:srgbClr val="00B050"/>
              </a:solidFill>
            </a:endParaRPr>
          </a:p>
        </p:txBody>
      </p:sp>
      <p:sp>
        <p:nvSpPr>
          <p:cNvPr id="11" name="Symbol zastępczy zawartości 10"/>
          <p:cNvSpPr>
            <a:spLocks noGrp="1"/>
          </p:cNvSpPr>
          <p:nvPr>
            <p:ph idx="1"/>
          </p:nvPr>
        </p:nvSpPr>
        <p:spPr>
          <a:xfrm>
            <a:off x="838200" y="1825625"/>
            <a:ext cx="10738104" cy="4351338"/>
          </a:xfrm>
        </p:spPr>
        <p:txBody>
          <a:bodyPr>
            <a:normAutofit/>
          </a:bodyPr>
          <a:lstStyle/>
          <a:p>
            <a:r>
              <a:rPr lang="en-AU" b="1" i="1" dirty="0">
                <a:solidFill>
                  <a:srgbClr val="00B050"/>
                </a:solidFill>
              </a:rPr>
              <a:t>The  challenges  of  urban  agriculture</a:t>
            </a:r>
          </a:p>
          <a:p>
            <a:pPr lvl="1"/>
            <a:r>
              <a:rPr lang="pl-PL" dirty="0" smtClean="0"/>
              <a:t>UA </a:t>
            </a:r>
            <a:r>
              <a:rPr lang="en-GB" dirty="0" smtClean="0"/>
              <a:t>could  </a:t>
            </a:r>
            <a:r>
              <a:rPr lang="en-GB" dirty="0"/>
              <a:t>include soil  contamination  by  heavy metals  from  the  urban  areas,  which  can  be  ameliorated  through  testing  and decontamination.  </a:t>
            </a:r>
            <a:endParaRPr lang="pl-PL" dirty="0" smtClean="0"/>
          </a:p>
          <a:p>
            <a:pPr lvl="1"/>
            <a:r>
              <a:rPr lang="en-GB" dirty="0" smtClean="0"/>
              <a:t>Economy </a:t>
            </a:r>
            <a:r>
              <a:rPr lang="en-GB" dirty="0"/>
              <a:t>of  scale;  can  urban  farming  compete  or  replace  rural large  scale  industrial  farming?  Availability  of  land  as  urban  land  is  usually expensive.  Alternative  farming  methods  and  technologies  are  thus  required.  Roof </a:t>
            </a:r>
            <a:r>
              <a:rPr lang="en-GB" dirty="0" smtClean="0"/>
              <a:t>top </a:t>
            </a:r>
            <a:r>
              <a:rPr lang="en-GB" dirty="0"/>
              <a:t>farms,  parks,  brown  fields,  vacant  lots, or  planned  urban  agriculture  </a:t>
            </a:r>
            <a:r>
              <a:rPr lang="en-GB" dirty="0" smtClean="0"/>
              <a:t>belts</a:t>
            </a:r>
            <a:r>
              <a:rPr lang="pl-PL" dirty="0" smtClean="0"/>
              <a:t>.</a:t>
            </a:r>
          </a:p>
          <a:p>
            <a:pPr lvl="1"/>
            <a:r>
              <a:rPr lang="pl-PL" dirty="0" smtClean="0"/>
              <a:t>N</a:t>
            </a:r>
            <a:r>
              <a:rPr lang="en-GB" dirty="0" err="1" smtClean="0"/>
              <a:t>ew</a:t>
            </a:r>
            <a:r>
              <a:rPr lang="en-GB" dirty="0" smtClean="0"/>
              <a:t>  urban  areas  can  provide  a  solution  to  this  challenge.  Legal  restrictions  and economic impediments to access land and resources. </a:t>
            </a:r>
            <a:endParaRPr lang="pl-PL" dirty="0" smtClean="0"/>
          </a:p>
          <a:p>
            <a:pPr lvl="1"/>
            <a:r>
              <a:rPr lang="en-GB" dirty="0" smtClean="0"/>
              <a:t>There can also arise conflict with  municipal  greening  policies  such  as  tree  crown  cover  targets,  park  area  per capita targets among others. </a:t>
            </a:r>
            <a:endParaRPr lang="pl-PL" dirty="0" smtClean="0"/>
          </a:p>
        </p:txBody>
      </p:sp>
      <p:sp>
        <p:nvSpPr>
          <p:cNvPr id="3" name="Symbol zastępczy numeru slajdu 2"/>
          <p:cNvSpPr>
            <a:spLocks noGrp="1"/>
          </p:cNvSpPr>
          <p:nvPr>
            <p:ph type="sldNum" sz="quarter" idx="12"/>
          </p:nvPr>
        </p:nvSpPr>
        <p:spPr/>
        <p:txBody>
          <a:bodyPr/>
          <a:lstStyle/>
          <a:p>
            <a:fld id="{45B2FC7E-ADF7-4057-B604-39EBF5BDA243}" type="slidenum">
              <a:rPr lang="pl-PL" smtClean="0"/>
              <a:t>27</a:t>
            </a:fld>
            <a:endParaRPr lang="pl-PL"/>
          </a:p>
        </p:txBody>
      </p:sp>
    </p:spTree>
    <p:extLst>
      <p:ext uri="{BB962C8B-B14F-4D97-AF65-F5344CB8AC3E}">
        <p14:creationId xmlns:p14="http://schemas.microsoft.com/office/powerpoint/2010/main" val="1747210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 y="1673"/>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ytuł 9"/>
          <p:cNvSpPr>
            <a:spLocks noGrp="1"/>
          </p:cNvSpPr>
          <p:nvPr>
            <p:ph type="title"/>
          </p:nvPr>
        </p:nvSpPr>
        <p:spPr/>
        <p:txBody>
          <a:bodyPr>
            <a:normAutofit/>
          </a:bodyPr>
          <a:lstStyle/>
          <a:p>
            <a:r>
              <a:rPr lang="pl-PL" b="1" i="1" dirty="0" err="1" smtClean="0">
                <a:solidFill>
                  <a:srgbClr val="00B050"/>
                </a:solidFill>
              </a:rPr>
              <a:t>Conclusion</a:t>
            </a:r>
            <a:r>
              <a:rPr lang="pl-PL" b="1" i="1" dirty="0" smtClean="0">
                <a:solidFill>
                  <a:srgbClr val="00B050"/>
                </a:solidFill>
              </a:rPr>
              <a:t>:</a:t>
            </a:r>
            <a:endParaRPr lang="en-AU" b="1" i="1" dirty="0">
              <a:solidFill>
                <a:srgbClr val="00B050"/>
              </a:solidFill>
            </a:endParaRPr>
          </a:p>
        </p:txBody>
      </p:sp>
      <p:sp>
        <p:nvSpPr>
          <p:cNvPr id="11" name="Symbol zastępczy zawartości 10"/>
          <p:cNvSpPr>
            <a:spLocks noGrp="1"/>
          </p:cNvSpPr>
          <p:nvPr>
            <p:ph idx="1"/>
          </p:nvPr>
        </p:nvSpPr>
        <p:spPr/>
        <p:txBody>
          <a:bodyPr>
            <a:normAutofit/>
          </a:bodyPr>
          <a:lstStyle/>
          <a:p>
            <a:r>
              <a:rPr lang="en-AU" b="1" i="1" dirty="0">
                <a:solidFill>
                  <a:srgbClr val="00B050"/>
                </a:solidFill>
              </a:rPr>
              <a:t>The  challenges  of  urban  agriculture</a:t>
            </a:r>
          </a:p>
          <a:p>
            <a:pPr lvl="1"/>
            <a:r>
              <a:rPr lang="en-GB" dirty="0" smtClean="0"/>
              <a:t>Increasing </a:t>
            </a:r>
            <a:r>
              <a:rPr lang="en-GB" dirty="0"/>
              <a:t>Urban Food </a:t>
            </a:r>
            <a:r>
              <a:rPr lang="en-GB" dirty="0" smtClean="0"/>
              <a:t>Production</a:t>
            </a:r>
            <a:endParaRPr lang="pl-PL" dirty="0" smtClean="0"/>
          </a:p>
          <a:p>
            <a:pPr lvl="2"/>
            <a:r>
              <a:rPr lang="en-GB" dirty="0" smtClean="0"/>
              <a:t>Feeding </a:t>
            </a:r>
            <a:r>
              <a:rPr lang="en-GB" dirty="0"/>
              <a:t>a Growing </a:t>
            </a:r>
            <a:r>
              <a:rPr lang="en-GB" dirty="0" smtClean="0"/>
              <a:t>Society</a:t>
            </a:r>
            <a:endParaRPr lang="pl-PL" dirty="0" smtClean="0"/>
          </a:p>
          <a:p>
            <a:pPr lvl="2"/>
            <a:r>
              <a:rPr lang="en-GB" dirty="0"/>
              <a:t>Hydroponics and Vertical Farming </a:t>
            </a:r>
            <a:endParaRPr lang="pl-PL" dirty="0" smtClean="0"/>
          </a:p>
          <a:p>
            <a:pPr lvl="1"/>
            <a:r>
              <a:rPr lang="en-GB" dirty="0"/>
              <a:t>Rethinking the Supply </a:t>
            </a:r>
            <a:r>
              <a:rPr lang="en-GB" dirty="0" smtClean="0"/>
              <a:t>Chain</a:t>
            </a:r>
            <a:endParaRPr lang="pl-PL" dirty="0" smtClean="0"/>
          </a:p>
          <a:p>
            <a:pPr lvl="2"/>
            <a:r>
              <a:rPr lang="en-GB" dirty="0"/>
              <a:t>Transparency</a:t>
            </a:r>
            <a:endParaRPr lang="pl-PL" dirty="0"/>
          </a:p>
          <a:p>
            <a:pPr lvl="2"/>
            <a:r>
              <a:rPr lang="en-GB" dirty="0"/>
              <a:t>The Circular </a:t>
            </a:r>
            <a:r>
              <a:rPr lang="en-GB" dirty="0" smtClean="0"/>
              <a:t>Economy</a:t>
            </a:r>
            <a:endParaRPr lang="pl-PL" dirty="0" smtClean="0"/>
          </a:p>
          <a:p>
            <a:pPr lvl="1"/>
            <a:r>
              <a:rPr lang="en-GB" dirty="0"/>
              <a:t>Moving to Sustainable </a:t>
            </a:r>
            <a:r>
              <a:rPr lang="en-GB" dirty="0" smtClean="0"/>
              <a:t>Consumption</a:t>
            </a:r>
            <a:endParaRPr lang="pl-PL" dirty="0"/>
          </a:p>
          <a:p>
            <a:pPr lvl="2"/>
            <a:r>
              <a:rPr lang="en-GB" dirty="0"/>
              <a:t>Changing Diets</a:t>
            </a:r>
            <a:endParaRPr lang="pl-PL" dirty="0"/>
          </a:p>
          <a:p>
            <a:pPr lvl="2"/>
            <a:r>
              <a:rPr lang="en-GB" dirty="0"/>
              <a:t>Food as a Service</a:t>
            </a:r>
            <a:endParaRPr lang="pl-PL" dirty="0" smtClean="0"/>
          </a:p>
          <a:p>
            <a:pPr lvl="1"/>
            <a:r>
              <a:rPr lang="en-GB" dirty="0" smtClean="0"/>
              <a:t>Managing </a:t>
            </a:r>
            <a:r>
              <a:rPr lang="en-GB" dirty="0"/>
              <a:t>and Eliminating Food Waste</a:t>
            </a:r>
            <a:endParaRPr lang="pl-PL" dirty="0" smtClean="0"/>
          </a:p>
        </p:txBody>
      </p:sp>
      <p:sp>
        <p:nvSpPr>
          <p:cNvPr id="3" name="Symbol zastępczy numeru slajdu 2"/>
          <p:cNvSpPr>
            <a:spLocks noGrp="1"/>
          </p:cNvSpPr>
          <p:nvPr>
            <p:ph type="sldNum" sz="quarter" idx="12"/>
          </p:nvPr>
        </p:nvSpPr>
        <p:spPr/>
        <p:txBody>
          <a:bodyPr/>
          <a:lstStyle/>
          <a:p>
            <a:fld id="{45B2FC7E-ADF7-4057-B604-39EBF5BDA243}" type="slidenum">
              <a:rPr lang="pl-PL" smtClean="0"/>
              <a:t>28</a:t>
            </a:fld>
            <a:endParaRPr lang="pl-PL"/>
          </a:p>
        </p:txBody>
      </p:sp>
    </p:spTree>
    <p:extLst>
      <p:ext uri="{BB962C8B-B14F-4D97-AF65-F5344CB8AC3E}">
        <p14:creationId xmlns:p14="http://schemas.microsoft.com/office/powerpoint/2010/main" val="3522764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4979" cy="6856327"/>
          </a:xfrm>
          <a:prstGeom prst="rect">
            <a:avLst/>
          </a:prstGeom>
        </p:spPr>
      </p:pic>
      <p:sp>
        <p:nvSpPr>
          <p:cNvPr id="3" name="Tytuł 2"/>
          <p:cNvSpPr>
            <a:spLocks noGrp="1"/>
          </p:cNvSpPr>
          <p:nvPr>
            <p:ph type="title"/>
          </p:nvPr>
        </p:nvSpPr>
        <p:spPr/>
        <p:txBody>
          <a:bodyPr>
            <a:normAutofit/>
          </a:bodyPr>
          <a:lstStyle/>
          <a:p>
            <a:r>
              <a:rPr lang="en-AU" b="1" i="1" dirty="0">
                <a:solidFill>
                  <a:srgbClr val="00B050"/>
                </a:solidFill>
              </a:rPr>
              <a:t>Urban Agriculture </a:t>
            </a:r>
            <a:r>
              <a:rPr lang="pl-PL" b="1" i="1" dirty="0" smtClean="0">
                <a:solidFill>
                  <a:srgbClr val="00B050"/>
                </a:solidFill>
              </a:rPr>
              <a:t>- </a:t>
            </a:r>
            <a:r>
              <a:rPr lang="en-GB" b="1" i="1" dirty="0">
                <a:solidFill>
                  <a:srgbClr val="00B050"/>
                </a:solidFill>
              </a:rPr>
              <a:t>Future</a:t>
            </a:r>
          </a:p>
        </p:txBody>
      </p:sp>
      <p:pic>
        <p:nvPicPr>
          <p:cNvPr id="6" name="Symbol zastępczy zawartości 5"/>
          <p:cNvPicPr>
            <a:picLocks noGrp="1" noChangeAspect="1"/>
          </p:cNvPicPr>
          <p:nvPr>
            <p:ph idx="1"/>
          </p:nvPr>
        </p:nvPicPr>
        <p:blipFill>
          <a:blip r:embed="rId3"/>
          <a:stretch>
            <a:fillRect/>
          </a:stretch>
        </p:blipFill>
        <p:spPr>
          <a:xfrm>
            <a:off x="1010727" y="1343734"/>
            <a:ext cx="3414968" cy="2495554"/>
          </a:xfrm>
          <a:prstGeom prst="rect">
            <a:avLst/>
          </a:prstGeom>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2627" y="1334401"/>
            <a:ext cx="3661637" cy="2625325"/>
          </a:xfrm>
          <a:prstGeom prst="rect">
            <a:avLst/>
          </a:prstGeom>
        </p:spPr>
      </p:pic>
      <p:pic>
        <p:nvPicPr>
          <p:cNvPr id="7" name="Symbol zastępczy zawartości 6"/>
          <p:cNvPicPr>
            <a:picLocks noChangeAspect="1"/>
          </p:cNvPicPr>
          <p:nvPr/>
        </p:nvPicPr>
        <p:blipFill>
          <a:blip r:embed="rId5"/>
          <a:stretch>
            <a:fillRect/>
          </a:stretch>
        </p:blipFill>
        <p:spPr>
          <a:xfrm>
            <a:off x="979173" y="4150343"/>
            <a:ext cx="3906575" cy="2035914"/>
          </a:xfrm>
          <a:prstGeom prst="rect">
            <a:avLst/>
          </a:prstGeom>
        </p:spPr>
      </p:pic>
      <p:sp>
        <p:nvSpPr>
          <p:cNvPr id="4" name="Prostokąt 3"/>
          <p:cNvSpPr/>
          <p:nvPr/>
        </p:nvSpPr>
        <p:spPr>
          <a:xfrm>
            <a:off x="2985966" y="3904175"/>
            <a:ext cx="4045851" cy="369332"/>
          </a:xfrm>
          <a:prstGeom prst="rect">
            <a:avLst/>
          </a:prstGeom>
        </p:spPr>
        <p:txBody>
          <a:bodyPr wrap="none">
            <a:spAutoFit/>
          </a:bodyPr>
          <a:lstStyle/>
          <a:p>
            <a:r>
              <a:rPr lang="pl-PL" dirty="0" smtClean="0">
                <a:latin typeface="Arial" panose="020B0604020202020204" pitchFamily="34" charset="0"/>
              </a:rPr>
              <a:t>„</a:t>
            </a:r>
            <a:r>
              <a:rPr lang="en-GB" dirty="0" smtClean="0">
                <a:latin typeface="Arial" panose="020B0604020202020204" pitchFamily="34" charset="0"/>
              </a:rPr>
              <a:t>SMART </a:t>
            </a:r>
            <a:r>
              <a:rPr lang="en-GB" dirty="0">
                <a:latin typeface="Arial" panose="020B0604020202020204" pitchFamily="34" charset="0"/>
              </a:rPr>
              <a:t>FARM FOR A SMART </a:t>
            </a:r>
            <a:r>
              <a:rPr lang="en-GB" dirty="0" smtClean="0">
                <a:latin typeface="Arial" panose="020B0604020202020204" pitchFamily="34" charset="0"/>
              </a:rPr>
              <a:t>CITY</a:t>
            </a:r>
            <a:r>
              <a:rPr lang="pl-PL" dirty="0" smtClean="0">
                <a:latin typeface="Arial" panose="020B0604020202020204" pitchFamily="34" charset="0"/>
              </a:rPr>
              <a:t>”</a:t>
            </a:r>
            <a:endParaRPr lang="en-GB" dirty="0"/>
          </a:p>
        </p:txBody>
      </p:sp>
      <p:pic>
        <p:nvPicPr>
          <p:cNvPr id="8" name="Obraz 7"/>
          <p:cNvPicPr>
            <a:picLocks noChangeAspect="1"/>
          </p:cNvPicPr>
          <p:nvPr/>
        </p:nvPicPr>
        <p:blipFill>
          <a:blip r:embed="rId6"/>
          <a:stretch>
            <a:fillRect/>
          </a:stretch>
        </p:blipFill>
        <p:spPr>
          <a:xfrm>
            <a:off x="4708674" y="4519675"/>
            <a:ext cx="3395590" cy="1653207"/>
          </a:xfrm>
          <a:prstGeom prst="rect">
            <a:avLst/>
          </a:prstGeom>
        </p:spPr>
      </p:pic>
      <p:pic>
        <p:nvPicPr>
          <p:cNvPr id="10" name="Obraz 9"/>
          <p:cNvPicPr>
            <a:picLocks noChangeAspect="1"/>
          </p:cNvPicPr>
          <p:nvPr/>
        </p:nvPicPr>
        <p:blipFill>
          <a:blip r:embed="rId7"/>
          <a:stretch>
            <a:fillRect/>
          </a:stretch>
        </p:blipFill>
        <p:spPr>
          <a:xfrm>
            <a:off x="8121196" y="1306642"/>
            <a:ext cx="3230094" cy="4519675"/>
          </a:xfrm>
          <a:prstGeom prst="rect">
            <a:avLst/>
          </a:prstGeom>
        </p:spPr>
      </p:pic>
      <p:sp>
        <p:nvSpPr>
          <p:cNvPr id="11" name="Prostokąt 10"/>
          <p:cNvSpPr/>
          <p:nvPr/>
        </p:nvSpPr>
        <p:spPr>
          <a:xfrm>
            <a:off x="935817" y="6163828"/>
            <a:ext cx="6096000" cy="276999"/>
          </a:xfrm>
          <a:prstGeom prst="rect">
            <a:avLst/>
          </a:prstGeom>
        </p:spPr>
        <p:txBody>
          <a:bodyPr>
            <a:spAutoFit/>
          </a:bodyPr>
          <a:lstStyle/>
          <a:p>
            <a:r>
              <a:rPr lang="en-GB" sz="1200" dirty="0"/>
              <a:t>https://foresight.arup.com/publications/arup-explores-urban-agriculture/</a:t>
            </a:r>
          </a:p>
        </p:txBody>
      </p:sp>
      <p:sp>
        <p:nvSpPr>
          <p:cNvPr id="12" name="Prostokąt 11"/>
          <p:cNvSpPr/>
          <p:nvPr/>
        </p:nvSpPr>
        <p:spPr>
          <a:xfrm>
            <a:off x="935817" y="6305304"/>
            <a:ext cx="6096000" cy="276999"/>
          </a:xfrm>
          <a:prstGeom prst="rect">
            <a:avLst/>
          </a:prstGeom>
        </p:spPr>
        <p:txBody>
          <a:bodyPr>
            <a:spAutoFit/>
          </a:bodyPr>
          <a:lstStyle/>
          <a:p>
            <a:r>
              <a:rPr lang="en-GB" sz="1200" dirty="0"/>
              <a:t>https://www.ideo.com/case-study/designing-the-future-of-urban-farming</a:t>
            </a:r>
          </a:p>
        </p:txBody>
      </p:sp>
      <p:sp>
        <p:nvSpPr>
          <p:cNvPr id="13" name="Prostokąt 12"/>
          <p:cNvSpPr/>
          <p:nvPr/>
        </p:nvSpPr>
        <p:spPr>
          <a:xfrm>
            <a:off x="935817" y="6442316"/>
            <a:ext cx="6096000" cy="276999"/>
          </a:xfrm>
          <a:prstGeom prst="rect">
            <a:avLst/>
          </a:prstGeom>
        </p:spPr>
        <p:txBody>
          <a:bodyPr>
            <a:spAutoFit/>
          </a:bodyPr>
          <a:lstStyle/>
          <a:p>
            <a:r>
              <a:rPr lang="en-GB" sz="1200" dirty="0"/>
              <a:t>https://design.agritecture.com/?utm_medium=agr-com&amp;utm_source=popup</a:t>
            </a:r>
          </a:p>
        </p:txBody>
      </p:sp>
      <p:sp>
        <p:nvSpPr>
          <p:cNvPr id="14" name="Symbol zastępczy numeru slajdu 13"/>
          <p:cNvSpPr>
            <a:spLocks noGrp="1"/>
          </p:cNvSpPr>
          <p:nvPr>
            <p:ph type="sldNum" sz="quarter" idx="12"/>
          </p:nvPr>
        </p:nvSpPr>
        <p:spPr/>
        <p:txBody>
          <a:bodyPr/>
          <a:lstStyle/>
          <a:p>
            <a:fld id="{45B2FC7E-ADF7-4057-B604-39EBF5BDA243}" type="slidenum">
              <a:rPr lang="pl-PL" smtClean="0"/>
              <a:t>29</a:t>
            </a:fld>
            <a:endParaRPr lang="pl-PL"/>
          </a:p>
        </p:txBody>
      </p:sp>
    </p:spTree>
    <p:extLst>
      <p:ext uri="{BB962C8B-B14F-4D97-AF65-F5344CB8AC3E}">
        <p14:creationId xmlns:p14="http://schemas.microsoft.com/office/powerpoint/2010/main" val="3273049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rmAutofit/>
          </a:bodyPr>
          <a:lstStyle/>
          <a:p>
            <a:r>
              <a:rPr lang="en-GB" b="1" i="1" dirty="0">
                <a:solidFill>
                  <a:srgbClr val="00B050"/>
                </a:solidFill>
              </a:rPr>
              <a:t>Introduction</a:t>
            </a:r>
          </a:p>
        </p:txBody>
      </p:sp>
      <p:sp>
        <p:nvSpPr>
          <p:cNvPr id="4" name="Symbol zastępczy zawartości 3"/>
          <p:cNvSpPr>
            <a:spLocks noGrp="1"/>
          </p:cNvSpPr>
          <p:nvPr>
            <p:ph idx="1"/>
          </p:nvPr>
        </p:nvSpPr>
        <p:spPr/>
        <p:txBody>
          <a:bodyPr/>
          <a:lstStyle/>
          <a:p>
            <a:r>
              <a:rPr lang="en-US" dirty="0"/>
              <a:t>Throughout the 70s and 90s of 20ty century, an economic policy to move the United States economy away from non-renewable energy was developed by activists in the </a:t>
            </a:r>
            <a:r>
              <a:rPr lang="en-US" dirty="0" err="1"/>
              <a:t>labour</a:t>
            </a:r>
            <a:r>
              <a:rPr lang="en-US" dirty="0"/>
              <a:t> and the environmental </a:t>
            </a:r>
            <a:r>
              <a:rPr lang="en-US" dirty="0" smtClean="0"/>
              <a:t>movements</a:t>
            </a:r>
            <a:r>
              <a:rPr lang="pl-PL" dirty="0"/>
              <a:t>. </a:t>
            </a:r>
            <a:r>
              <a:rPr lang="pl-PL" dirty="0" smtClean="0"/>
              <a:t>(</a:t>
            </a:r>
            <a:r>
              <a:rPr lang="pl-PL" dirty="0" err="1" smtClean="0"/>
              <a:t>Cobb</a:t>
            </a:r>
            <a:r>
              <a:rPr lang="pl-PL" dirty="0"/>
              <a:t>, </a:t>
            </a:r>
            <a:r>
              <a:rPr lang="pl-PL" dirty="0" smtClean="0"/>
              <a:t>David, 2019)</a:t>
            </a:r>
          </a:p>
          <a:p>
            <a:endParaRPr lang="pl-PL" dirty="0" smtClean="0"/>
          </a:p>
          <a:p>
            <a:r>
              <a:rPr lang="en-US" dirty="0"/>
              <a:t>An early use of the phrase "Green New Deal" was by journalist Thomas Friedman. </a:t>
            </a:r>
            <a:r>
              <a:rPr lang="pl-PL" dirty="0" smtClean="0"/>
              <a:t>(</a:t>
            </a:r>
            <a:r>
              <a:rPr lang="en-US" dirty="0" smtClean="0"/>
              <a:t>Kaufman</a:t>
            </a:r>
            <a:r>
              <a:rPr lang="en-US" dirty="0"/>
              <a:t>, Alexander </a:t>
            </a:r>
            <a:r>
              <a:rPr lang="en-US" dirty="0" smtClean="0"/>
              <a:t>C</a:t>
            </a:r>
            <a:r>
              <a:rPr lang="pl-PL" dirty="0" smtClean="0"/>
              <a:t>, 2018) </a:t>
            </a:r>
            <a:r>
              <a:rPr lang="en-US" dirty="0" smtClean="0"/>
              <a:t>He </a:t>
            </a:r>
            <a:r>
              <a:rPr lang="en-US" dirty="0"/>
              <a:t>argued in </a:t>
            </a:r>
            <a:r>
              <a:rPr lang="en-US" dirty="0" err="1"/>
              <a:t>favour</a:t>
            </a:r>
            <a:r>
              <a:rPr lang="en-US" dirty="0"/>
              <a:t> of the idea in The New York Times and The New York Times Magazine</a:t>
            </a:r>
            <a:endParaRPr lang="en-GB" dirty="0"/>
          </a:p>
        </p:txBody>
      </p:sp>
      <p:sp>
        <p:nvSpPr>
          <p:cNvPr id="8" name="Symbol zastępczy numeru slajdu 7"/>
          <p:cNvSpPr>
            <a:spLocks noGrp="1"/>
          </p:cNvSpPr>
          <p:nvPr>
            <p:ph type="sldNum" sz="quarter" idx="12"/>
          </p:nvPr>
        </p:nvSpPr>
        <p:spPr/>
        <p:txBody>
          <a:bodyPr/>
          <a:lstStyle/>
          <a:p>
            <a:fld id="{45B2FC7E-ADF7-4057-B604-39EBF5BDA243}" type="slidenum">
              <a:rPr lang="pl-PL" smtClean="0"/>
              <a:t>3</a:t>
            </a:fld>
            <a:endParaRPr lang="pl-PL"/>
          </a:p>
        </p:txBody>
      </p:sp>
    </p:spTree>
    <p:extLst>
      <p:ext uri="{BB962C8B-B14F-4D97-AF65-F5344CB8AC3E}">
        <p14:creationId xmlns:p14="http://schemas.microsoft.com/office/powerpoint/2010/main" val="29425625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 y="1673"/>
            <a:ext cx="12194979" cy="6856327"/>
          </a:xfrm>
          <a:prstGeom prst="rect">
            <a:avLst/>
          </a:prstGeom>
        </p:spPr>
      </p:pic>
      <p:sp>
        <p:nvSpPr>
          <p:cNvPr id="7" name="AutoShape 4" descr="Rodzinne Ogrody Działkowe – Stowarzyszenie ROD im. Marii  Curie-Skłodowskiejw Elblągu"/>
          <p:cNvSpPr>
            <a:spLocks noChangeAspect="1" noChangeArrowheads="1"/>
          </p:cNvSpPr>
          <p:nvPr/>
        </p:nvSpPr>
        <p:spPr bwMode="auto">
          <a:xfrm>
            <a:off x="155575" y="-906463"/>
            <a:ext cx="1895475" cy="18954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Tytuł 9"/>
          <p:cNvSpPr>
            <a:spLocks noGrp="1"/>
          </p:cNvSpPr>
          <p:nvPr>
            <p:ph type="title"/>
          </p:nvPr>
        </p:nvSpPr>
        <p:spPr/>
        <p:txBody>
          <a:bodyPr>
            <a:normAutofit/>
          </a:bodyPr>
          <a:lstStyle/>
          <a:p>
            <a:r>
              <a:rPr lang="pl-PL" b="1" i="1" dirty="0" err="1" smtClean="0">
                <a:solidFill>
                  <a:srgbClr val="00B050"/>
                </a:solidFill>
              </a:rPr>
              <a:t>Conclusion</a:t>
            </a:r>
            <a:r>
              <a:rPr lang="pl-PL" b="1" i="1" dirty="0">
                <a:solidFill>
                  <a:srgbClr val="00B050"/>
                </a:solidFill>
              </a:rPr>
              <a:t>:</a:t>
            </a:r>
            <a:endParaRPr lang="en-AU" b="1" i="1" dirty="0">
              <a:solidFill>
                <a:srgbClr val="00B050"/>
              </a:solidFill>
            </a:endParaRPr>
          </a:p>
        </p:txBody>
      </p:sp>
      <p:sp>
        <p:nvSpPr>
          <p:cNvPr id="11" name="Symbol zastępczy zawartości 10"/>
          <p:cNvSpPr>
            <a:spLocks noGrp="1"/>
          </p:cNvSpPr>
          <p:nvPr>
            <p:ph idx="1"/>
          </p:nvPr>
        </p:nvSpPr>
        <p:spPr/>
        <p:txBody>
          <a:bodyPr>
            <a:normAutofit/>
          </a:bodyPr>
          <a:lstStyle/>
          <a:p>
            <a:r>
              <a:rPr lang="pl-PL" sz="3200" b="1" i="1" dirty="0">
                <a:solidFill>
                  <a:srgbClr val="00B050"/>
                </a:solidFill>
              </a:rPr>
              <a:t>T</a:t>
            </a:r>
            <a:r>
              <a:rPr lang="en-US" sz="3200" b="1" i="1" dirty="0">
                <a:solidFill>
                  <a:srgbClr val="00B050"/>
                </a:solidFill>
              </a:rPr>
              <a:t>he European Bank for Reconstruction and Development (EBRD)</a:t>
            </a:r>
            <a:endParaRPr lang="en-AU" sz="3200" b="1" i="1" dirty="0">
              <a:solidFill>
                <a:srgbClr val="00B050"/>
              </a:solidFill>
            </a:endParaRPr>
          </a:p>
          <a:p>
            <a:pPr lvl="1"/>
            <a:r>
              <a:rPr lang="pl-PL" dirty="0" smtClean="0"/>
              <a:t>I</a:t>
            </a:r>
            <a:r>
              <a:rPr lang="en-GB" dirty="0" err="1" smtClean="0"/>
              <a:t>nvests</a:t>
            </a:r>
            <a:r>
              <a:rPr lang="en-GB" dirty="0" smtClean="0"/>
              <a:t>  </a:t>
            </a:r>
            <a:r>
              <a:rPr lang="en-GB" dirty="0"/>
              <a:t>in changing lives through their projects, business services and involvement in high-level policy reform. </a:t>
            </a:r>
            <a:endParaRPr lang="pl-PL" dirty="0" smtClean="0"/>
          </a:p>
          <a:p>
            <a:pPr lvl="1"/>
            <a:endParaRPr lang="pl-PL" dirty="0" smtClean="0"/>
          </a:p>
          <a:p>
            <a:pPr lvl="1"/>
            <a:endParaRPr lang="pl-PL" dirty="0" smtClean="0"/>
          </a:p>
          <a:p>
            <a:pPr lvl="1"/>
            <a:endParaRPr lang="pl-PL" dirty="0" smtClean="0"/>
          </a:p>
          <a:p>
            <a:pPr lvl="1"/>
            <a:r>
              <a:rPr lang="en-GB" dirty="0" smtClean="0"/>
              <a:t>They </a:t>
            </a:r>
            <a:r>
              <a:rPr lang="en-GB" dirty="0"/>
              <a:t>are now  committing with  all their activity in 2020/2021 to help counter the economic impact of the </a:t>
            </a:r>
            <a:r>
              <a:rPr lang="pl-PL" dirty="0" smtClean="0"/>
              <a:t>C</a:t>
            </a:r>
            <a:r>
              <a:rPr lang="en-GB" dirty="0" err="1" smtClean="0"/>
              <a:t>oronavirus</a:t>
            </a:r>
            <a:r>
              <a:rPr lang="en-GB" dirty="0" smtClean="0"/>
              <a:t> </a:t>
            </a:r>
            <a:r>
              <a:rPr lang="en-GB" dirty="0"/>
              <a:t>pandemic. The Bank has announced an emergency coronavirus financing package worth €21 billion. </a:t>
            </a:r>
            <a:endParaRPr lang="pl-PL" dirty="0"/>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5479" y="3440405"/>
            <a:ext cx="1892060" cy="1220495"/>
          </a:xfrm>
          <a:prstGeom prst="rect">
            <a:avLst/>
          </a:prstGeom>
        </p:spPr>
      </p:pic>
      <p:sp>
        <p:nvSpPr>
          <p:cNvPr id="4" name="Symbol zastępczy numeru slajdu 3"/>
          <p:cNvSpPr>
            <a:spLocks noGrp="1"/>
          </p:cNvSpPr>
          <p:nvPr>
            <p:ph type="sldNum" sz="quarter" idx="12"/>
          </p:nvPr>
        </p:nvSpPr>
        <p:spPr/>
        <p:txBody>
          <a:bodyPr/>
          <a:lstStyle/>
          <a:p>
            <a:fld id="{45B2FC7E-ADF7-4057-B604-39EBF5BDA243}" type="slidenum">
              <a:rPr lang="pl-PL" smtClean="0"/>
              <a:t>30</a:t>
            </a:fld>
            <a:endParaRPr lang="pl-PL"/>
          </a:p>
        </p:txBody>
      </p:sp>
    </p:spTree>
    <p:extLst>
      <p:ext uri="{BB962C8B-B14F-4D97-AF65-F5344CB8AC3E}">
        <p14:creationId xmlns:p14="http://schemas.microsoft.com/office/powerpoint/2010/main" val="4098522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rmAutofit/>
          </a:bodyPr>
          <a:lstStyle/>
          <a:p>
            <a:r>
              <a:rPr lang="pl-PL" b="1" i="1" dirty="0" err="1">
                <a:solidFill>
                  <a:srgbClr val="00B050"/>
                </a:solidFill>
              </a:rPr>
              <a:t>References</a:t>
            </a:r>
            <a:r>
              <a:rPr lang="pl-PL" b="1" i="1" dirty="0">
                <a:solidFill>
                  <a:srgbClr val="00B050"/>
                </a:solidFill>
              </a:rPr>
              <a:t>:</a:t>
            </a:r>
          </a:p>
        </p:txBody>
      </p:sp>
      <p:sp>
        <p:nvSpPr>
          <p:cNvPr id="4" name="Symbol zastępczy zawartości 3"/>
          <p:cNvSpPr>
            <a:spLocks noGrp="1"/>
          </p:cNvSpPr>
          <p:nvPr>
            <p:ph idx="1"/>
          </p:nvPr>
        </p:nvSpPr>
        <p:spPr/>
        <p:txBody>
          <a:bodyPr>
            <a:normAutofit fontScale="85000" lnSpcReduction="20000"/>
          </a:bodyPr>
          <a:lstStyle/>
          <a:p>
            <a:pPr marL="514350" indent="-514350">
              <a:buFont typeface="+mj-lt"/>
              <a:buAutoNum type="arabicPeriod"/>
            </a:pPr>
            <a:r>
              <a:rPr lang="en-GB" dirty="0" smtClean="0"/>
              <a:t>Cobb</a:t>
            </a:r>
            <a:r>
              <a:rPr lang="en-GB" dirty="0"/>
              <a:t>, David (March 23, 2019). "Where are the Greens in the Green New Deal?". The Progressive. Retrieved December 04, 2020.</a:t>
            </a:r>
            <a:endParaRPr lang="pl-PL" dirty="0"/>
          </a:p>
          <a:p>
            <a:pPr marL="514350" indent="-514350">
              <a:buFont typeface="+mj-lt"/>
              <a:buAutoNum type="arabicPeriod"/>
            </a:pPr>
            <a:r>
              <a:rPr lang="en-GB" dirty="0" smtClean="0"/>
              <a:t>Kaufman</a:t>
            </a:r>
            <a:r>
              <a:rPr lang="en-GB" dirty="0"/>
              <a:t>, Alexander C (June 30, 2018). "What's the 'Green New Deal'? The surprising origins behind a progressive rallying cry". Grist. Archived from the original on November 13, 2018. Retrieved November 13, 2020.</a:t>
            </a:r>
            <a:endParaRPr lang="pl-PL" dirty="0"/>
          </a:p>
          <a:p>
            <a:pPr marL="514350" indent="-514350">
              <a:buFont typeface="+mj-lt"/>
              <a:buAutoNum type="arabicPeriod"/>
            </a:pPr>
            <a:r>
              <a:rPr lang="en-GB" dirty="0" smtClean="0"/>
              <a:t>Friedman</a:t>
            </a:r>
            <a:r>
              <a:rPr lang="en-GB" dirty="0"/>
              <a:t>, Thomas L. (April 15, 2007). "Thomas L. Friedman: The power of green". The New York Times Magazine.</a:t>
            </a:r>
            <a:endParaRPr lang="pl-PL" dirty="0"/>
          </a:p>
          <a:p>
            <a:pPr marL="514350" indent="-514350">
              <a:buFont typeface="+mj-lt"/>
              <a:buAutoNum type="arabicPeriod"/>
            </a:pPr>
            <a:r>
              <a:rPr lang="en-GB" dirty="0" smtClean="0"/>
              <a:t>Friedman</a:t>
            </a:r>
            <a:r>
              <a:rPr lang="en-GB" dirty="0"/>
              <a:t>, Thomas L. (January 19, 2007). "Opinion – A Warning From the Garden". The New York Times.</a:t>
            </a:r>
            <a:endParaRPr lang="pl-PL" dirty="0"/>
          </a:p>
          <a:p>
            <a:pPr marL="514350" indent="-514350">
              <a:buFont typeface="+mj-lt"/>
              <a:buAutoNum type="arabicPeriod"/>
            </a:pPr>
            <a:r>
              <a:rPr lang="pl-PL" dirty="0" smtClean="0"/>
              <a:t>Jaśkiewicz </a:t>
            </a:r>
            <a:r>
              <a:rPr lang="pl-PL" dirty="0"/>
              <a:t>J., Parlinska M., </a:t>
            </a:r>
            <a:r>
              <a:rPr lang="pl-PL" dirty="0" err="1"/>
              <a:t>Rackiewicz</a:t>
            </a:r>
            <a:r>
              <a:rPr lang="pl-PL" dirty="0"/>
              <a:t> I. (</a:t>
            </a:r>
            <a:r>
              <a:rPr lang="pl-PL" dirty="0" err="1"/>
              <a:t>June</a:t>
            </a:r>
            <a:r>
              <a:rPr lang="pl-PL" dirty="0"/>
              <a:t> 2020).” Wyzwania dla rolnictwa związane ze strategią Europejski Zielony Ład w okresie pandemii</a:t>
            </a:r>
            <a:r>
              <a:rPr lang="pl-PL" dirty="0" smtClean="0"/>
              <a:t>”.</a:t>
            </a:r>
          </a:p>
          <a:p>
            <a:pPr marL="514350" indent="-514350">
              <a:buFont typeface="+mj-lt"/>
              <a:buAutoNum type="arabicPeriod"/>
            </a:pPr>
            <a:r>
              <a:rPr lang="pl-PL" dirty="0" smtClean="0"/>
              <a:t>  </a:t>
            </a:r>
            <a:r>
              <a:rPr lang="en-US" dirty="0"/>
              <a:t>Smit J., Nasr J., (1999) ."Urban agriculture for sustainable cities: using wastes and idle land and water bodies as resources</a:t>
            </a:r>
            <a:r>
              <a:rPr lang="en-US" dirty="0" smtClean="0"/>
              <a:t>"</a:t>
            </a:r>
            <a:endParaRPr lang="pl-PL" dirty="0" smtClean="0"/>
          </a:p>
          <a:p>
            <a:pPr marL="514350" indent="-514350">
              <a:buFont typeface="+mj-lt"/>
              <a:buAutoNum type="arabicPeriod"/>
            </a:pPr>
            <a:endParaRPr lang="pl-PL" dirty="0"/>
          </a:p>
        </p:txBody>
      </p:sp>
      <p:sp>
        <p:nvSpPr>
          <p:cNvPr id="5" name="Symbol zastępczy numeru slajdu 4"/>
          <p:cNvSpPr>
            <a:spLocks noGrp="1"/>
          </p:cNvSpPr>
          <p:nvPr>
            <p:ph type="sldNum" sz="quarter" idx="12"/>
          </p:nvPr>
        </p:nvSpPr>
        <p:spPr/>
        <p:txBody>
          <a:bodyPr/>
          <a:lstStyle/>
          <a:p>
            <a:fld id="{45B2FC7E-ADF7-4057-B604-39EBF5BDA243}" type="slidenum">
              <a:rPr lang="pl-PL" smtClean="0"/>
              <a:t>31</a:t>
            </a:fld>
            <a:endParaRPr lang="pl-PL"/>
          </a:p>
        </p:txBody>
      </p:sp>
    </p:spTree>
    <p:extLst>
      <p:ext uri="{BB962C8B-B14F-4D97-AF65-F5344CB8AC3E}">
        <p14:creationId xmlns:p14="http://schemas.microsoft.com/office/powerpoint/2010/main" val="537430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530352"/>
            <a:ext cx="12186743" cy="5605272"/>
          </a:xfrm>
          <a:prstGeom prst="rect">
            <a:avLst/>
          </a:prstGeom>
        </p:spPr>
      </p:pic>
      <p:sp>
        <p:nvSpPr>
          <p:cNvPr id="5" name="Podtytuł 4"/>
          <p:cNvSpPr>
            <a:spLocks noGrp="1"/>
          </p:cNvSpPr>
          <p:nvPr>
            <p:ph type="subTitle" idx="1"/>
          </p:nvPr>
        </p:nvSpPr>
        <p:spPr/>
        <p:txBody>
          <a:bodyPr>
            <a:normAutofit/>
          </a:bodyPr>
          <a:lstStyle/>
          <a:p>
            <a:endParaRPr lang="pl-PL" sz="3200" b="1" i="1" dirty="0" smtClean="0">
              <a:solidFill>
                <a:srgbClr val="FFFF00"/>
              </a:solidFill>
              <a:effectLst>
                <a:outerShdw blurRad="38100" dist="38100" dir="2700000" algn="tl">
                  <a:srgbClr val="000000">
                    <a:alpha val="43137"/>
                  </a:srgbClr>
                </a:outerShdw>
              </a:effectLst>
            </a:endParaRPr>
          </a:p>
          <a:p>
            <a:endParaRPr lang="en-GB" dirty="0"/>
          </a:p>
        </p:txBody>
      </p:sp>
      <p:sp>
        <p:nvSpPr>
          <p:cNvPr id="6" name="Tytuł 2"/>
          <p:cNvSpPr>
            <a:spLocks noGrp="1"/>
          </p:cNvSpPr>
          <p:nvPr>
            <p:ph type="ctrTitle"/>
          </p:nvPr>
        </p:nvSpPr>
        <p:spPr>
          <a:xfrm>
            <a:off x="746760" y="1394159"/>
            <a:ext cx="9144000" cy="2387600"/>
          </a:xfrm>
        </p:spPr>
        <p:txBody>
          <a:bodyPr>
            <a:normAutofit/>
          </a:bodyPr>
          <a:lstStyle/>
          <a:p>
            <a:r>
              <a:rPr lang="en-GB" b="1" dirty="0" smtClean="0">
                <a:solidFill>
                  <a:srgbClr val="FFFF00"/>
                </a:solidFill>
                <a:effectLst>
                  <a:outerShdw blurRad="38100" dist="38100" dir="2700000" algn="tl">
                    <a:srgbClr val="000000">
                      <a:alpha val="43137"/>
                    </a:srgbClr>
                  </a:outerShdw>
                </a:effectLst>
              </a:rPr>
              <a:t>Thank you</a:t>
            </a:r>
            <a:r>
              <a:rPr lang="pl-PL" b="1" dirty="0" smtClean="0">
                <a:solidFill>
                  <a:srgbClr val="FFFF00"/>
                </a:solidFill>
                <a:effectLst>
                  <a:outerShdw blurRad="38100" dist="38100" dir="2700000" algn="tl">
                    <a:srgbClr val="000000">
                      <a:alpha val="43137"/>
                    </a:srgbClr>
                  </a:outerShdw>
                </a:effectLst>
              </a:rPr>
              <a:t/>
            </a:r>
            <a:br>
              <a:rPr lang="pl-PL" b="1" dirty="0" smtClean="0">
                <a:solidFill>
                  <a:srgbClr val="FFFF00"/>
                </a:solidFill>
                <a:effectLst>
                  <a:outerShdw blurRad="38100" dist="38100" dir="2700000" algn="tl">
                    <a:srgbClr val="000000">
                      <a:alpha val="43137"/>
                    </a:srgbClr>
                  </a:outerShdw>
                </a:effectLst>
              </a:rPr>
            </a:br>
            <a:r>
              <a:rPr lang="en-GB" b="1" dirty="0" smtClean="0">
                <a:solidFill>
                  <a:srgbClr val="FFFF00"/>
                </a:solidFill>
                <a:effectLst>
                  <a:outerShdw blurRad="38100" dist="38100" dir="2700000" algn="tl">
                    <a:srgbClr val="000000">
                      <a:alpha val="43137"/>
                    </a:srgbClr>
                  </a:outerShdw>
                </a:effectLst>
              </a:rPr>
              <a:t> for attention</a:t>
            </a:r>
            <a:endParaRPr lang="en-GB" dirty="0">
              <a:solidFill>
                <a:srgbClr val="FFFF00"/>
              </a:solidFill>
              <a:effectLst>
                <a:outerShdw blurRad="38100" dist="38100" dir="2700000" algn="tl">
                  <a:srgbClr val="000000">
                    <a:alpha val="43137"/>
                  </a:srgbClr>
                </a:outerShdw>
              </a:effectLst>
            </a:endParaRPr>
          </a:p>
        </p:txBody>
      </p:sp>
      <p:sp>
        <p:nvSpPr>
          <p:cNvPr id="3" name="Prostokąt 2"/>
          <p:cNvSpPr/>
          <p:nvPr/>
        </p:nvSpPr>
        <p:spPr>
          <a:xfrm>
            <a:off x="1980094" y="6227699"/>
            <a:ext cx="8572081" cy="584775"/>
          </a:xfrm>
          <a:prstGeom prst="rect">
            <a:avLst/>
          </a:prstGeom>
        </p:spPr>
        <p:txBody>
          <a:bodyPr wrap="square">
            <a:spAutoFit/>
          </a:bodyPr>
          <a:lstStyle/>
          <a:p>
            <a:pPr algn="ctr"/>
            <a:r>
              <a:rPr lang="en-GB" sz="1600" i="1" dirty="0" smtClean="0">
                <a:solidFill>
                  <a:srgbClr val="00B050"/>
                </a:solidFill>
                <a:latin typeface="Arial" panose="020B0604020202020204" pitchFamily="34" charset="0"/>
              </a:rPr>
              <a:t>Conference EUROPEAN GREEN DEAL FOR BIOECONOMY DEVELOPMENT</a:t>
            </a:r>
          </a:p>
          <a:p>
            <a:pPr algn="ctr"/>
            <a:r>
              <a:rPr lang="en-GB" sz="1600" i="1" dirty="0" smtClean="0">
                <a:solidFill>
                  <a:srgbClr val="00B050"/>
                </a:solidFill>
                <a:latin typeface="Arial" panose="020B0604020202020204" pitchFamily="34" charset="0"/>
              </a:rPr>
              <a:t>17 December 2020, </a:t>
            </a:r>
            <a:endParaRPr lang="en-GB" sz="1600" i="1" dirty="0">
              <a:solidFill>
                <a:srgbClr val="00B050"/>
              </a:solidFill>
            </a:endParaRPr>
          </a:p>
        </p:txBody>
      </p:sp>
      <p:pic>
        <p:nvPicPr>
          <p:cNvPr id="7" name="Obraz 6"/>
          <p:cNvPicPr>
            <a:picLocks noChangeAspect="1"/>
          </p:cNvPicPr>
          <p:nvPr/>
        </p:nvPicPr>
        <p:blipFill>
          <a:blip r:embed="rId3"/>
          <a:stretch>
            <a:fillRect/>
          </a:stretch>
        </p:blipFill>
        <p:spPr>
          <a:xfrm>
            <a:off x="10442448" y="602553"/>
            <a:ext cx="1640395" cy="699531"/>
          </a:xfrm>
          <a:prstGeom prst="rect">
            <a:avLst/>
          </a:prstGeom>
        </p:spPr>
      </p:pic>
      <p:pic>
        <p:nvPicPr>
          <p:cNvPr id="4" name="Obraz 3"/>
          <p:cNvPicPr>
            <a:picLocks noChangeAspect="1"/>
          </p:cNvPicPr>
          <p:nvPr/>
        </p:nvPicPr>
        <p:blipFill>
          <a:blip r:embed="rId4"/>
          <a:stretch>
            <a:fillRect/>
          </a:stretch>
        </p:blipFill>
        <p:spPr>
          <a:xfrm>
            <a:off x="109157" y="602552"/>
            <a:ext cx="3539300" cy="699532"/>
          </a:xfrm>
          <a:prstGeom prst="rect">
            <a:avLst/>
          </a:prstGeom>
        </p:spPr>
      </p:pic>
    </p:spTree>
    <p:extLst>
      <p:ext uri="{BB962C8B-B14F-4D97-AF65-F5344CB8AC3E}">
        <p14:creationId xmlns:p14="http://schemas.microsoft.com/office/powerpoint/2010/main" val="38034384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rmAutofit/>
          </a:bodyPr>
          <a:lstStyle/>
          <a:p>
            <a:r>
              <a:rPr lang="en-GB" b="1" i="1" dirty="0">
                <a:solidFill>
                  <a:srgbClr val="00B050"/>
                </a:solidFill>
              </a:rPr>
              <a:t>Introduction</a:t>
            </a:r>
          </a:p>
        </p:txBody>
      </p:sp>
      <p:sp>
        <p:nvSpPr>
          <p:cNvPr id="4" name="Symbol zastępczy zawartości 3"/>
          <p:cNvSpPr>
            <a:spLocks noGrp="1"/>
          </p:cNvSpPr>
          <p:nvPr>
            <p:ph idx="1"/>
          </p:nvPr>
        </p:nvSpPr>
        <p:spPr/>
        <p:txBody>
          <a:bodyPr/>
          <a:lstStyle/>
          <a:p>
            <a:pPr marL="0" indent="0">
              <a:buNone/>
            </a:pPr>
            <a:r>
              <a:rPr lang="pl-PL" i="1" dirty="0" smtClean="0"/>
              <a:t>„</a:t>
            </a:r>
            <a:r>
              <a:rPr lang="en-GB" i="1" dirty="0" smtClean="0"/>
              <a:t>If </a:t>
            </a:r>
            <a:r>
              <a:rPr lang="en-GB" i="1" dirty="0"/>
              <a:t>you have put a windmill in your yard or some solar panels on your roof, bless your heart. But we will only green the world when we change the very nature of the electricity grid – moving it away from dirty coal or oil to clean coal and renewables. And that is a huge industrial project – much bigger than anyone has told you. Finally, like the New Deal, if we undertake the green version, it has the potential to create a whole new clean power industry to spur our economy into the 21st century</a:t>
            </a:r>
            <a:r>
              <a:rPr lang="en-GB" i="1" dirty="0" smtClean="0"/>
              <a:t>.</a:t>
            </a:r>
            <a:r>
              <a:rPr lang="pl-PL" i="1" dirty="0" smtClean="0"/>
              <a:t>”</a:t>
            </a:r>
          </a:p>
          <a:p>
            <a:pPr marL="0" indent="0">
              <a:buNone/>
            </a:pPr>
            <a:r>
              <a:rPr lang="en-GB" b="1" i="1" dirty="0"/>
              <a:t>Thomas Friedman</a:t>
            </a:r>
          </a:p>
        </p:txBody>
      </p:sp>
      <p:sp>
        <p:nvSpPr>
          <p:cNvPr id="8" name="Symbol zastępczy numeru slajdu 7"/>
          <p:cNvSpPr>
            <a:spLocks noGrp="1"/>
          </p:cNvSpPr>
          <p:nvPr>
            <p:ph type="sldNum" sz="quarter" idx="12"/>
          </p:nvPr>
        </p:nvSpPr>
        <p:spPr/>
        <p:txBody>
          <a:bodyPr/>
          <a:lstStyle/>
          <a:p>
            <a:fld id="{45B2FC7E-ADF7-4057-B604-39EBF5BDA243}" type="slidenum">
              <a:rPr lang="pl-PL" smtClean="0"/>
              <a:t>4</a:t>
            </a:fld>
            <a:endParaRPr lang="pl-PL"/>
          </a:p>
        </p:txBody>
      </p:sp>
    </p:spTree>
    <p:extLst>
      <p:ext uri="{BB962C8B-B14F-4D97-AF65-F5344CB8AC3E}">
        <p14:creationId xmlns:p14="http://schemas.microsoft.com/office/powerpoint/2010/main" val="3077077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rmAutofit/>
          </a:bodyPr>
          <a:lstStyle/>
          <a:p>
            <a:r>
              <a:rPr lang="en-GB" b="1" i="1" dirty="0">
                <a:solidFill>
                  <a:srgbClr val="00B050"/>
                </a:solidFill>
              </a:rPr>
              <a:t>Introduction</a:t>
            </a:r>
          </a:p>
        </p:txBody>
      </p:sp>
      <p:sp>
        <p:nvSpPr>
          <p:cNvPr id="4" name="Symbol zastępczy zawartości 3"/>
          <p:cNvSpPr>
            <a:spLocks noGrp="1"/>
          </p:cNvSpPr>
          <p:nvPr>
            <p:ph idx="1"/>
          </p:nvPr>
        </p:nvSpPr>
        <p:spPr/>
        <p:txBody>
          <a:bodyPr/>
          <a:lstStyle/>
          <a:p>
            <a:r>
              <a:rPr lang="en-GB" dirty="0"/>
              <a:t>In December 2019, the European Council, driven by the need to intensify global climate action and in line with the </a:t>
            </a:r>
            <a:r>
              <a:rPr lang="en-GB" b="1" i="1" dirty="0"/>
              <a:t>Paris Agreement</a:t>
            </a:r>
            <a:r>
              <a:rPr lang="en-GB" dirty="0"/>
              <a:t>, </a:t>
            </a:r>
            <a:endParaRPr lang="pl-PL" dirty="0" smtClean="0"/>
          </a:p>
          <a:p>
            <a:endParaRPr lang="pl-PL" dirty="0" smtClean="0"/>
          </a:p>
          <a:p>
            <a:r>
              <a:rPr lang="en-GB" dirty="0" smtClean="0"/>
              <a:t>At </a:t>
            </a:r>
            <a:r>
              <a:rPr lang="en-GB" dirty="0"/>
              <a:t>the same time, the European Commission has presented a new development strategy - </a:t>
            </a:r>
            <a:r>
              <a:rPr lang="en-GB" b="1" i="1" dirty="0"/>
              <a:t>the European Green Deal </a:t>
            </a:r>
            <a:r>
              <a:rPr lang="en-GB" dirty="0"/>
              <a:t>(European Commission, 2019), </a:t>
            </a:r>
            <a:endParaRPr lang="en-GB" b="1" i="1" dirty="0"/>
          </a:p>
        </p:txBody>
      </p:sp>
      <p:sp>
        <p:nvSpPr>
          <p:cNvPr id="7" name="Symbol zastępczy numeru slajdu 6"/>
          <p:cNvSpPr>
            <a:spLocks noGrp="1"/>
          </p:cNvSpPr>
          <p:nvPr>
            <p:ph type="sldNum" sz="quarter" idx="12"/>
          </p:nvPr>
        </p:nvSpPr>
        <p:spPr/>
        <p:txBody>
          <a:bodyPr/>
          <a:lstStyle/>
          <a:p>
            <a:fld id="{45B2FC7E-ADF7-4057-B604-39EBF5BDA243}" type="slidenum">
              <a:rPr lang="pl-PL" smtClean="0"/>
              <a:t>5</a:t>
            </a:fld>
            <a:endParaRPr lang="pl-PL"/>
          </a:p>
        </p:txBody>
      </p:sp>
    </p:spTree>
    <p:extLst>
      <p:ext uri="{BB962C8B-B14F-4D97-AF65-F5344CB8AC3E}">
        <p14:creationId xmlns:p14="http://schemas.microsoft.com/office/powerpoint/2010/main" val="1879394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rmAutofit/>
          </a:bodyPr>
          <a:lstStyle/>
          <a:p>
            <a:r>
              <a:rPr lang="en-GB" b="1" i="1" dirty="0">
                <a:solidFill>
                  <a:srgbClr val="00B050"/>
                </a:solidFill>
              </a:rPr>
              <a:t>The European Green Deal</a:t>
            </a:r>
          </a:p>
        </p:txBody>
      </p:sp>
      <p:pic>
        <p:nvPicPr>
          <p:cNvPr id="9" name="Obraz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864" y="1480006"/>
            <a:ext cx="7099810" cy="4957370"/>
          </a:xfrm>
          <a:prstGeom prst="rect">
            <a:avLst/>
          </a:prstGeom>
        </p:spPr>
      </p:pic>
      <p:pic>
        <p:nvPicPr>
          <p:cNvPr id="7" name="Symbol zastępczy zawartości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818939" y="9004"/>
            <a:ext cx="4373061" cy="1920380"/>
          </a:xfrm>
        </p:spPr>
      </p:pic>
      <p:sp>
        <p:nvSpPr>
          <p:cNvPr id="4" name="Symbol zastępczy numeru slajdu 3"/>
          <p:cNvSpPr>
            <a:spLocks noGrp="1"/>
          </p:cNvSpPr>
          <p:nvPr>
            <p:ph type="sldNum" sz="quarter" idx="12"/>
          </p:nvPr>
        </p:nvSpPr>
        <p:spPr/>
        <p:txBody>
          <a:bodyPr/>
          <a:lstStyle/>
          <a:p>
            <a:fld id="{45B2FC7E-ADF7-4057-B604-39EBF5BDA243}" type="slidenum">
              <a:rPr lang="pl-PL" smtClean="0"/>
              <a:t>6</a:t>
            </a:fld>
            <a:endParaRPr lang="pl-PL"/>
          </a:p>
        </p:txBody>
      </p:sp>
    </p:spTree>
    <p:extLst>
      <p:ext uri="{BB962C8B-B14F-4D97-AF65-F5344CB8AC3E}">
        <p14:creationId xmlns:p14="http://schemas.microsoft.com/office/powerpoint/2010/main" val="4044738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rmAutofit/>
          </a:bodyPr>
          <a:lstStyle/>
          <a:p>
            <a:r>
              <a:rPr lang="en-GB" b="1" i="1" dirty="0">
                <a:solidFill>
                  <a:srgbClr val="00B050"/>
                </a:solidFill>
              </a:rPr>
              <a:t>The European Green Deal</a:t>
            </a:r>
          </a:p>
        </p:txBody>
      </p:sp>
      <p:sp>
        <p:nvSpPr>
          <p:cNvPr id="5" name="Symbol zastępczy zawartości 4"/>
          <p:cNvSpPr>
            <a:spLocks noGrp="1"/>
          </p:cNvSpPr>
          <p:nvPr>
            <p:ph idx="1"/>
          </p:nvPr>
        </p:nvSpPr>
        <p:spPr>
          <a:xfrm>
            <a:off x="838200" y="1825625"/>
            <a:ext cx="10039709" cy="4351338"/>
          </a:xfrm>
        </p:spPr>
        <p:txBody>
          <a:bodyPr>
            <a:normAutofit/>
          </a:bodyPr>
          <a:lstStyle/>
          <a:p>
            <a:r>
              <a:rPr lang="en-GB" dirty="0"/>
              <a:t>The following links shows the actions set out in the strategy of the possible action in the field of agriculture:</a:t>
            </a:r>
            <a:endParaRPr lang="pl-PL" dirty="0"/>
          </a:p>
          <a:p>
            <a:pPr marL="914400" lvl="1" indent="-457200">
              <a:buFont typeface="+mj-lt"/>
              <a:buAutoNum type="arabicPeriod"/>
            </a:pPr>
            <a:r>
              <a:rPr lang="en-US" dirty="0" smtClean="0"/>
              <a:t>Reduction </a:t>
            </a:r>
            <a:r>
              <a:rPr lang="en-US" dirty="0"/>
              <a:t>of greenhouse gas </a:t>
            </a:r>
            <a:r>
              <a:rPr lang="en-US" dirty="0" smtClean="0"/>
              <a:t>emissions</a:t>
            </a:r>
            <a:r>
              <a:rPr lang="pl-PL" dirty="0" smtClean="0"/>
              <a:t>.</a:t>
            </a:r>
          </a:p>
          <a:p>
            <a:pPr marL="914400" lvl="1" indent="-457200">
              <a:buFont typeface="+mj-lt"/>
              <a:buAutoNum type="arabicPeriod"/>
            </a:pPr>
            <a:r>
              <a:rPr lang="en-US" dirty="0" smtClean="0"/>
              <a:t>A </a:t>
            </a:r>
            <a:r>
              <a:rPr lang="en-US" dirty="0"/>
              <a:t>new industrial strategy will be developed, including processing, which, together with the circular economy action plan, will ensure a </a:t>
            </a:r>
            <a:r>
              <a:rPr lang="en-AU" dirty="0" smtClean="0"/>
              <a:t>transformation towards.</a:t>
            </a:r>
          </a:p>
          <a:p>
            <a:pPr marL="914400" lvl="1" indent="-457200">
              <a:buFont typeface="+mj-lt"/>
              <a:buAutoNum type="arabicPeriod"/>
            </a:pPr>
            <a:r>
              <a:rPr lang="en-AU" dirty="0" smtClean="0"/>
              <a:t>Strategy “farm to fork”. </a:t>
            </a:r>
          </a:p>
          <a:p>
            <a:pPr marL="914400" lvl="1" indent="-457200">
              <a:buFont typeface="+mj-lt"/>
              <a:buAutoNum type="arabicPeriod"/>
            </a:pPr>
            <a:r>
              <a:rPr lang="en-AU" dirty="0" smtClean="0"/>
              <a:t>Strategy for biodiversity (e.g. </a:t>
            </a:r>
            <a:r>
              <a:rPr lang="en-AU" i="1" dirty="0" smtClean="0">
                <a:solidFill>
                  <a:schemeClr val="accent6">
                    <a:lumMod val="50000"/>
                  </a:schemeClr>
                </a:solidFill>
              </a:rPr>
              <a:t>greening cities)</a:t>
            </a:r>
          </a:p>
          <a:p>
            <a:pPr marL="914400" lvl="1" indent="-457200">
              <a:buFont typeface="+mj-lt"/>
              <a:buAutoNum type="arabicPeriod"/>
            </a:pPr>
            <a:r>
              <a:rPr lang="en-AU" dirty="0" smtClean="0"/>
              <a:t>Introduction of innovative solutions.</a:t>
            </a:r>
          </a:p>
          <a:p>
            <a:pPr marL="914400" lvl="1" indent="-457200">
              <a:buFont typeface="+mj-lt"/>
              <a:buAutoNum type="arabicPeriod"/>
            </a:pPr>
            <a:r>
              <a:rPr lang="en-AU" dirty="0" smtClean="0"/>
              <a:t>Implementation of the strategy with EU financial instruments.</a:t>
            </a:r>
            <a:endParaRPr lang="en-AU" dirty="0"/>
          </a:p>
        </p:txBody>
      </p:sp>
      <p:sp>
        <p:nvSpPr>
          <p:cNvPr id="4" name="Symbol zastępczy numeru slajdu 3"/>
          <p:cNvSpPr>
            <a:spLocks noGrp="1"/>
          </p:cNvSpPr>
          <p:nvPr>
            <p:ph type="sldNum" sz="quarter" idx="12"/>
          </p:nvPr>
        </p:nvSpPr>
        <p:spPr/>
        <p:txBody>
          <a:bodyPr/>
          <a:lstStyle/>
          <a:p>
            <a:fld id="{45B2FC7E-ADF7-4057-B604-39EBF5BDA243}" type="slidenum">
              <a:rPr lang="pl-PL" smtClean="0"/>
              <a:t>7</a:t>
            </a:fld>
            <a:endParaRPr lang="pl-PL"/>
          </a:p>
        </p:txBody>
      </p:sp>
    </p:spTree>
    <p:extLst>
      <p:ext uri="{BB962C8B-B14F-4D97-AF65-F5344CB8AC3E}">
        <p14:creationId xmlns:p14="http://schemas.microsoft.com/office/powerpoint/2010/main" val="16251941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rmAutofit/>
          </a:bodyPr>
          <a:lstStyle/>
          <a:p>
            <a:r>
              <a:rPr lang="en-GB" b="1" i="1" dirty="0">
                <a:solidFill>
                  <a:srgbClr val="00B050"/>
                </a:solidFill>
              </a:rPr>
              <a:t>The European Green Deal</a:t>
            </a:r>
          </a:p>
        </p:txBody>
      </p:sp>
      <p:pic>
        <p:nvPicPr>
          <p:cNvPr id="8" name="Obraz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825624"/>
            <a:ext cx="7309363" cy="4486275"/>
          </a:xfrm>
          <a:prstGeom prst="rect">
            <a:avLst/>
          </a:prstGeom>
        </p:spPr>
      </p:pic>
      <p:sp>
        <p:nvSpPr>
          <p:cNvPr id="4" name="Symbol zastępczy zawartości 3"/>
          <p:cNvSpPr>
            <a:spLocks noGrp="1"/>
          </p:cNvSpPr>
          <p:nvPr>
            <p:ph idx="1"/>
          </p:nvPr>
        </p:nvSpPr>
        <p:spPr/>
        <p:txBody>
          <a:bodyPr/>
          <a:lstStyle/>
          <a:p>
            <a:endParaRPr lang="pl-PL"/>
          </a:p>
        </p:txBody>
      </p:sp>
      <p:sp>
        <p:nvSpPr>
          <p:cNvPr id="5" name="Symbol zastępczy numeru slajdu 4"/>
          <p:cNvSpPr>
            <a:spLocks noGrp="1"/>
          </p:cNvSpPr>
          <p:nvPr>
            <p:ph type="sldNum" sz="quarter" idx="12"/>
          </p:nvPr>
        </p:nvSpPr>
        <p:spPr/>
        <p:txBody>
          <a:bodyPr/>
          <a:lstStyle/>
          <a:p>
            <a:fld id="{45B2FC7E-ADF7-4057-B604-39EBF5BDA243}" type="slidenum">
              <a:rPr lang="pl-PL" smtClean="0"/>
              <a:t>8</a:t>
            </a:fld>
            <a:endParaRPr lang="pl-PL"/>
          </a:p>
        </p:txBody>
      </p:sp>
    </p:spTree>
    <p:extLst>
      <p:ext uri="{BB962C8B-B14F-4D97-AF65-F5344CB8AC3E}">
        <p14:creationId xmlns:p14="http://schemas.microsoft.com/office/powerpoint/2010/main" val="41313351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72"/>
            <a:ext cx="12194979" cy="6856327"/>
          </a:xfrm>
          <a:prstGeom prst="rect">
            <a:avLst/>
          </a:prstGeom>
        </p:spPr>
      </p:pic>
      <p:sp>
        <p:nvSpPr>
          <p:cNvPr id="3" name="Tytuł 2"/>
          <p:cNvSpPr>
            <a:spLocks noGrp="1"/>
          </p:cNvSpPr>
          <p:nvPr>
            <p:ph type="title"/>
          </p:nvPr>
        </p:nvSpPr>
        <p:spPr/>
        <p:txBody>
          <a:bodyPr>
            <a:normAutofit/>
          </a:bodyPr>
          <a:lstStyle/>
          <a:p>
            <a:r>
              <a:rPr lang="en-GB" b="1" i="1" dirty="0">
                <a:solidFill>
                  <a:srgbClr val="00B050"/>
                </a:solidFill>
              </a:rPr>
              <a:t>Investment Plan</a:t>
            </a:r>
          </a:p>
        </p:txBody>
      </p:sp>
      <p:pic>
        <p:nvPicPr>
          <p:cNvPr id="6" name="Symbol zastępczy zawartości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18940" y="-49918"/>
            <a:ext cx="4373061" cy="1920380"/>
          </a:xfrm>
        </p:spPr>
      </p:pic>
      <p:sp>
        <p:nvSpPr>
          <p:cNvPr id="7" name="Symbol zastępczy zawartości 6"/>
          <p:cNvSpPr>
            <a:spLocks noGrp="1"/>
          </p:cNvSpPr>
          <p:nvPr>
            <p:ph idx="1"/>
          </p:nvPr>
        </p:nvSpPr>
        <p:spPr/>
        <p:txBody>
          <a:bodyPr/>
          <a:lstStyle/>
          <a:p>
            <a:endParaRPr lang="en-GB"/>
          </a:p>
        </p:txBody>
      </p:sp>
      <p:pic>
        <p:nvPicPr>
          <p:cNvPr id="8" name="Obraz 7"/>
          <p:cNvPicPr>
            <a:picLocks noChangeAspect="1"/>
          </p:cNvPicPr>
          <p:nvPr/>
        </p:nvPicPr>
        <p:blipFill>
          <a:blip r:embed="rId4"/>
          <a:stretch>
            <a:fillRect/>
          </a:stretch>
        </p:blipFill>
        <p:spPr>
          <a:xfrm>
            <a:off x="941832" y="1825625"/>
            <a:ext cx="10577548" cy="3386455"/>
          </a:xfrm>
          <a:prstGeom prst="rect">
            <a:avLst/>
          </a:prstGeom>
        </p:spPr>
      </p:pic>
      <p:pic>
        <p:nvPicPr>
          <p:cNvPr id="9" name="Symbol zastępczy zawartości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8939" y="9004"/>
            <a:ext cx="4373061" cy="1920380"/>
          </a:xfrm>
          <a:prstGeom prst="rect">
            <a:avLst/>
          </a:prstGeom>
        </p:spPr>
      </p:pic>
      <p:sp>
        <p:nvSpPr>
          <p:cNvPr id="10" name="Prostokąt 9"/>
          <p:cNvSpPr/>
          <p:nvPr/>
        </p:nvSpPr>
        <p:spPr>
          <a:xfrm>
            <a:off x="941832" y="6127234"/>
            <a:ext cx="5773440" cy="369332"/>
          </a:xfrm>
          <a:prstGeom prst="rect">
            <a:avLst/>
          </a:prstGeom>
        </p:spPr>
        <p:txBody>
          <a:bodyPr wrap="none">
            <a:spAutoFit/>
          </a:bodyPr>
          <a:lstStyle/>
          <a:p>
            <a:r>
              <a:rPr lang="en-GB" i="1" dirty="0"/>
              <a:t>Source: Investing in a Climate-Neutral and Circular Economy</a:t>
            </a:r>
            <a:endParaRPr lang="en-GB" dirty="0"/>
          </a:p>
        </p:txBody>
      </p:sp>
      <p:sp>
        <p:nvSpPr>
          <p:cNvPr id="4" name="Symbol zastępczy numeru slajdu 3"/>
          <p:cNvSpPr>
            <a:spLocks noGrp="1"/>
          </p:cNvSpPr>
          <p:nvPr>
            <p:ph type="sldNum" sz="quarter" idx="12"/>
          </p:nvPr>
        </p:nvSpPr>
        <p:spPr/>
        <p:txBody>
          <a:bodyPr/>
          <a:lstStyle/>
          <a:p>
            <a:fld id="{45B2FC7E-ADF7-4057-B604-39EBF5BDA243}" type="slidenum">
              <a:rPr lang="pl-PL" smtClean="0"/>
              <a:t>9</a:t>
            </a:fld>
            <a:endParaRPr lang="pl-PL"/>
          </a:p>
        </p:txBody>
      </p:sp>
    </p:spTree>
    <p:extLst>
      <p:ext uri="{BB962C8B-B14F-4D97-AF65-F5344CB8AC3E}">
        <p14:creationId xmlns:p14="http://schemas.microsoft.com/office/powerpoint/2010/main" val="2559040286"/>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356</TotalTime>
  <Words>1826</Words>
  <Application>Microsoft Office PowerPoint</Application>
  <PresentationFormat>Widescreen</PresentationFormat>
  <Paragraphs>177</Paragraphs>
  <Slides>32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Motyw pakietu Office</vt:lpstr>
      <vt:lpstr>Challenges for city agriculture related to the development strategy European Green Deal </vt:lpstr>
      <vt:lpstr>Agenda</vt:lpstr>
      <vt:lpstr>Introduction</vt:lpstr>
      <vt:lpstr>Introduction</vt:lpstr>
      <vt:lpstr>Introduction</vt:lpstr>
      <vt:lpstr>The European Green Deal</vt:lpstr>
      <vt:lpstr>The European Green Deal</vt:lpstr>
      <vt:lpstr>The European Green Deal</vt:lpstr>
      <vt:lpstr>Investment Plan</vt:lpstr>
      <vt:lpstr>Where will the money come from?</vt:lpstr>
      <vt:lpstr>European Institutions and European citizens in rural and in urban areas should work together to:</vt:lpstr>
      <vt:lpstr>Green Infrastructure</vt:lpstr>
      <vt:lpstr>Green Infrastructure elements</vt:lpstr>
      <vt:lpstr>Green Infrastructure elements</vt:lpstr>
      <vt:lpstr>Green Infrastructure elements</vt:lpstr>
      <vt:lpstr>Urban Agriculture - historical perspective</vt:lpstr>
      <vt:lpstr>Urban Agriculture - historical perspective</vt:lpstr>
      <vt:lpstr>Urban Agriculture  - historical perspective</vt:lpstr>
      <vt:lpstr>Urban Agriculture - historical perspective</vt:lpstr>
      <vt:lpstr>Urban Agriculture - historical perspective</vt:lpstr>
      <vt:lpstr>Urban Agriculture - historical perspective</vt:lpstr>
      <vt:lpstr>Urban Agriculture today </vt:lpstr>
      <vt:lpstr>Urban Agriculture today definition</vt:lpstr>
      <vt:lpstr>Urban Agriculture today</vt:lpstr>
      <vt:lpstr>Urban Agriculture today examples:</vt:lpstr>
      <vt:lpstr>Urban Agriculture today - examples</vt:lpstr>
      <vt:lpstr>Conclusion:</vt:lpstr>
      <vt:lpstr>Conclusion:</vt:lpstr>
      <vt:lpstr>Urban Agriculture - Future</vt:lpstr>
      <vt:lpstr>Conclusion:</vt:lpstr>
      <vt:lpstr>References:</vt:lpstr>
      <vt:lpstr>Thank you  for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stażysta2</dc:creator>
  <cp:lastModifiedBy>HP Inc.</cp:lastModifiedBy>
  <cp:revision>63</cp:revision>
  <dcterms:created xsi:type="dcterms:W3CDTF">2018-01-08T08:41:25Z</dcterms:created>
  <dcterms:modified xsi:type="dcterms:W3CDTF">2020-12-15T06:41:22Z</dcterms:modified>
</cp:coreProperties>
</file>