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77" d="100"/>
          <a:sy n="77" d="100"/>
        </p:scale>
        <p:origin x="-1638" y="-108"/>
      </p:cViewPr>
      <p:guideLst>
        <p:guide orient="horz" pos="3072"/>
        <p:guide pos="409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69334818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Hello, my name is Andris Grasbergs, I am 5th year student, my scientific advisor is Ilga Sematoviča.</a:t>
            </a:r>
          </a:p>
        </p:txBody>
      </p:sp>
    </p:spTree>
    <p:extLst>
      <p:ext uri="{BB962C8B-B14F-4D97-AF65-F5344CB8AC3E}">
        <p14:creationId xmlns:p14="http://schemas.microsoft.com/office/powerpoint/2010/main" xmlns="" val="183555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Here you can see the advantages and disadvantages of each product.</a:t>
            </a:r>
          </a:p>
        </p:txBody>
      </p:sp>
    </p:spTree>
    <p:extLst>
      <p:ext uri="{BB962C8B-B14F-4D97-AF65-F5344CB8AC3E}">
        <p14:creationId xmlns:p14="http://schemas.microsoft.com/office/powerpoint/2010/main" xmlns="" val="171436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Now I will tell you about flushing process. First part of the process is preparation which consists of many jobs. Process needs to be done as clean as possible.</a:t>
            </a:r>
          </a:p>
          <a:p>
            <a:r>
              <a:t>	During the flushing process different methods can be used . You can choose between surgical or non surgical method, use 2 or 3 way catheter, and using or not using embryo filters.</a:t>
            </a:r>
          </a:p>
        </p:txBody>
      </p:sp>
    </p:spTree>
    <p:extLst>
      <p:ext uri="{BB962C8B-B14F-4D97-AF65-F5344CB8AC3E}">
        <p14:creationId xmlns:p14="http://schemas.microsoft.com/office/powerpoint/2010/main" xmlns="" val="279588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Surgical method is historically oldest and nowadays rarely used. </a:t>
            </a:r>
          </a:p>
          <a:p>
            <a:r>
              <a:t>(During laparotomy we can make direct approach to uterine horns. But method is invasive and painful for animal and is followed by recovery period after surgery.)</a:t>
            </a:r>
          </a:p>
        </p:txBody>
      </p:sp>
    </p:spTree>
    <p:extLst>
      <p:ext uri="{BB962C8B-B14F-4D97-AF65-F5344CB8AC3E}">
        <p14:creationId xmlns:p14="http://schemas.microsoft.com/office/powerpoint/2010/main" xmlns="" val="290561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The biggest problem using non surgical method is to administer catheter through the cervix, because flushing is at the 7th day of ovarian cycle, when the cervix is closed so you have to have experience.</a:t>
            </a:r>
          </a:p>
          <a:p>
            <a:r>
              <a:t>This is a non invasive method and is suitable for farm conditions</a:t>
            </a:r>
          </a:p>
        </p:txBody>
      </p:sp>
    </p:spTree>
    <p:extLst>
      <p:ext uri="{BB962C8B-B14F-4D97-AF65-F5344CB8AC3E}">
        <p14:creationId xmlns:p14="http://schemas.microsoft.com/office/powerpoint/2010/main" xmlns="" val="45203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Both methods are based on making an enclosed space at the cranial part of the uterus horn, infusion and extraction of the embryo flushing fluid thus flushing out the embryos from one uterine horn.</a:t>
            </a:r>
          </a:p>
          <a:p>
            <a:r>
              <a:t>Using 3 way catheter we can make closed system. </a:t>
            </a:r>
            <a:r>
              <a:rPr i="1">
                <a:solidFill>
                  <a:srgbClr val="942192"/>
                </a:solidFill>
              </a:rPr>
              <a:t>(- advantage-more sterile; disadvantage-slower fluid flow.)</a:t>
            </a:r>
          </a:p>
          <a:p>
            <a:r>
              <a:t>Using 2 way catheter we use syringe to add fluid and at once extract out with same syringe. </a:t>
            </a:r>
          </a:p>
          <a:p>
            <a:r>
              <a:t>(</a:t>
            </a:r>
            <a:r>
              <a:rPr>
                <a:solidFill>
                  <a:srgbClr val="942192"/>
                </a:solidFill>
              </a:rPr>
              <a:t>Advantage of this method-faster fluid flow, so there is a  bigger chance to flush out all embryos; disadvantage-less sterile.</a:t>
            </a:r>
            <a:r>
              <a:t> )</a:t>
            </a:r>
          </a:p>
          <a:p>
            <a:r>
              <a:t>From my experience-I used 2way catheter.</a:t>
            </a:r>
          </a:p>
        </p:txBody>
      </p:sp>
    </p:spTree>
    <p:extLst>
      <p:ext uri="{BB962C8B-B14F-4D97-AF65-F5344CB8AC3E}">
        <p14:creationId xmlns:p14="http://schemas.microsoft.com/office/powerpoint/2010/main" xmlns="" val="2729303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To find the embryo it is possible to use a special embryo filter or you can just microscope the sediment of the washing fluid.</a:t>
            </a:r>
          </a:p>
          <a:p>
            <a:endParaRPr/>
          </a:p>
          <a:p>
            <a:r>
              <a:t>In some cases, also in my experience, it was harder to find embryos using the filter because you have to find them between clumps of mucus and epithelial cells that accumulate in the filter.</a:t>
            </a:r>
          </a:p>
        </p:txBody>
      </p:sp>
    </p:spTree>
    <p:extLst>
      <p:ext uri="{BB962C8B-B14F-4D97-AF65-F5344CB8AC3E}">
        <p14:creationId xmlns:p14="http://schemas.microsoft.com/office/powerpoint/2010/main" xmlns="" val="1049066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After embryo flushing comes 4th big part - embryo finding.</a:t>
            </a:r>
          </a:p>
          <a:p>
            <a:r>
              <a:t>This is very exact and accurate laboratory work. </a:t>
            </a:r>
          </a:p>
          <a:p>
            <a:r>
              <a:t>After all embryos are found, follows next step…(next slide)</a:t>
            </a:r>
          </a:p>
        </p:txBody>
      </p:sp>
    </p:spTree>
    <p:extLst>
      <p:ext uri="{BB962C8B-B14F-4D97-AF65-F5344CB8AC3E}">
        <p14:creationId xmlns:p14="http://schemas.microsoft.com/office/powerpoint/2010/main" xmlns="" val="3459286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Embryo evaluating. In this part major role is experience. In picture you can see different embryo development from unfertilized egg to embryos with good quality. Differences between them are very small.</a:t>
            </a:r>
          </a:p>
          <a:p>
            <a:pPr>
              <a:defRPr b="1"/>
            </a:pPr>
            <a:r>
              <a:t>From my experience…</a:t>
            </a:r>
          </a:p>
        </p:txBody>
      </p:sp>
    </p:spTree>
    <p:extLst>
      <p:ext uri="{BB962C8B-B14F-4D97-AF65-F5344CB8AC3E}">
        <p14:creationId xmlns:p14="http://schemas.microsoft.com/office/powerpoint/2010/main" xmlns="" val="348653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before transplanation we need to check recipients for corpus luteum, because not every recipient respond to hormonal synchronisation. </a:t>
            </a:r>
          </a:p>
          <a:p>
            <a:r>
              <a:t>For embryo transplantation we use special gun, which is thiner.</a:t>
            </a:r>
          </a:p>
          <a:p>
            <a:r>
              <a:t>The gun is moved through cervix, embryos are transplanted in cranial part of uterine horn. </a:t>
            </a:r>
          </a:p>
          <a:p>
            <a:r>
              <a:t>This part is very similar to artificial insemination, but difference is - passage through cervix is very difficult, same like donors. Again-it requires a lot of experience. </a:t>
            </a:r>
          </a:p>
        </p:txBody>
      </p:sp>
    </p:spTree>
    <p:extLst>
      <p:ext uri="{BB962C8B-B14F-4D97-AF65-F5344CB8AC3E}">
        <p14:creationId xmlns:p14="http://schemas.microsoft.com/office/powerpoint/2010/main" xmlns="" val="464900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a:lnSpc>
                <a:spcPct val="117999"/>
              </a:lnSpc>
            </a:pPr>
            <a:r>
              <a:t>Now I will tell you about my embryo flushing experience.</a:t>
            </a:r>
          </a:p>
          <a:p>
            <a:pPr>
              <a:lnSpc>
                <a:spcPct val="117999"/>
              </a:lnSpc>
            </a:pPr>
            <a:r>
              <a:t>it was done in lead of a veterinarian with ET experience last summer at my family's farm financed by our self.</a:t>
            </a:r>
          </a:p>
          <a:p>
            <a:pPr>
              <a:lnSpc>
                <a:spcPct val="117999"/>
              </a:lnSpc>
            </a:pPr>
            <a:r>
              <a:t>From slide…</a:t>
            </a:r>
          </a:p>
          <a:p>
            <a:pPr>
              <a:lnSpc>
                <a:spcPct val="117999"/>
              </a:lnSpc>
            </a:pPr>
            <a:r>
              <a:t>we found and transpalntated 4 embryos, which sounds great for first times.</a:t>
            </a:r>
          </a:p>
          <a:p>
            <a:pPr>
              <a:lnSpc>
                <a:spcPct val="117999"/>
              </a:lnSpc>
            </a:pPr>
            <a:r>
              <a:t>But- result was unsuccessful</a:t>
            </a:r>
          </a:p>
        </p:txBody>
      </p:sp>
    </p:spTree>
    <p:extLst>
      <p:ext uri="{BB962C8B-B14F-4D97-AF65-F5344CB8AC3E}">
        <p14:creationId xmlns:p14="http://schemas.microsoft.com/office/powerpoint/2010/main" xmlns="" val="34469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Our scientific research is Embryo flushing and transfer methods in cattle.</a:t>
            </a:r>
          </a:p>
        </p:txBody>
      </p:sp>
    </p:spTree>
    <p:extLst>
      <p:ext uri="{BB962C8B-B14F-4D97-AF65-F5344CB8AC3E}">
        <p14:creationId xmlns:p14="http://schemas.microsoft.com/office/powerpoint/2010/main" xmlns="" val="238020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lnSpc>
                <a:spcPct val="117999"/>
              </a:lnSpc>
            </a:pPr>
            <a:r>
              <a:t>Superovulation was acquired using</a:t>
            </a:r>
          </a:p>
          <a:p>
            <a:pPr>
              <a:lnSpc>
                <a:spcPct val="117999"/>
              </a:lnSpc>
            </a:pPr>
            <a:endParaRPr/>
          </a:p>
          <a:p>
            <a:pPr>
              <a:lnSpc>
                <a:spcPct val="117999"/>
              </a:lnSpc>
            </a:pPr>
            <a:r>
              <a:t>(lāzers) This is how embryo looks like in microscope at first, and after magnification</a:t>
            </a:r>
          </a:p>
        </p:txBody>
      </p:sp>
    </p:spTree>
    <p:extLst>
      <p:ext uri="{BB962C8B-B14F-4D97-AF65-F5344CB8AC3E}">
        <p14:creationId xmlns:p14="http://schemas.microsoft.com/office/powerpoint/2010/main" xmlns="" val="4192281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a:defRPr sz="1800"/>
            </a:pPr>
            <a:r>
              <a:t>Main possible cause for unsuccessful result is the lack of experience. All process requires big experience, specially catheter passage through cervix and laboratory work. </a:t>
            </a:r>
          </a:p>
          <a:p>
            <a:pPr>
              <a:defRPr sz="1800"/>
            </a:pPr>
            <a:r>
              <a:t>	In last embryo flushing session, we had bad incident - in the end of flushing last uterine horn, epidural anesthesia lost effect and cow defecated in our work area, right in fluid with all flushed content with embryos. Fecal contamination in embryo fluid is toxic.</a:t>
            </a:r>
          </a:p>
          <a:p>
            <a:pPr>
              <a:defRPr sz="1800"/>
            </a:pPr>
            <a:r>
              <a:t>	Other cause - we used sex sorted semen, witch decrease result.</a:t>
            </a:r>
          </a:p>
          <a:p>
            <a:pPr>
              <a:defRPr sz="1800"/>
            </a:pPr>
            <a:r>
              <a:t>	Also we used Foligon for superovulation - literature source shows a better embryo quality and better results using FSH.</a:t>
            </a:r>
          </a:p>
        </p:txBody>
      </p:sp>
    </p:spTree>
    <p:extLst>
      <p:ext uri="{BB962C8B-B14F-4D97-AF65-F5344CB8AC3E}">
        <p14:creationId xmlns:p14="http://schemas.microsoft.com/office/powerpoint/2010/main" xmlns="" val="3936307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ET is</a:t>
            </a:r>
          </a:p>
        </p:txBody>
      </p:sp>
    </p:spTree>
    <p:extLst>
      <p:ext uri="{BB962C8B-B14F-4D97-AF65-F5344CB8AC3E}">
        <p14:creationId xmlns:p14="http://schemas.microsoft.com/office/powerpoint/2010/main" xmlns="" val="287656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Aim of the research is to learn about embryo flushing and transferring methods, and compare them.</a:t>
            </a:r>
          </a:p>
        </p:txBody>
      </p:sp>
    </p:spTree>
    <p:extLst>
      <p:ext uri="{BB962C8B-B14F-4D97-AF65-F5344CB8AC3E}">
        <p14:creationId xmlns:p14="http://schemas.microsoft.com/office/powerpoint/2010/main" xmlns="" val="37259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my research methods were based on literature[literačur] analysis and analysis of my own experience flushing embryos.</a:t>
            </a:r>
          </a:p>
        </p:txBody>
      </p:sp>
    </p:spTree>
    <p:extLst>
      <p:ext uri="{BB962C8B-B14F-4D97-AF65-F5344CB8AC3E}">
        <p14:creationId xmlns:p14="http://schemas.microsoft.com/office/powerpoint/2010/main" xmlns="" val="80764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Whats actually is ET? embryo flushing and transplantation is a method which provides an opportunity to reproduce the most valuable genetic potential using cows with less valuable genetic potential.</a:t>
            </a:r>
          </a:p>
          <a:p>
            <a:r>
              <a:t>Sounds easy!</a:t>
            </a:r>
          </a:p>
        </p:txBody>
      </p:sp>
    </p:spTree>
    <p:extLst>
      <p:ext uri="{BB962C8B-B14F-4D97-AF65-F5344CB8AC3E}">
        <p14:creationId xmlns:p14="http://schemas.microsoft.com/office/powerpoint/2010/main" xmlns="" val="159670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The whole process consists of six big parts. Each part has different methods and strategies. </a:t>
            </a:r>
            <a:r>
              <a:rPr>
                <a:solidFill>
                  <a:schemeClr val="accent1"/>
                </a:solidFill>
              </a:rPr>
              <a:t>I would now like to tell you shortly </a:t>
            </a:r>
            <a:r>
              <a:t>about each part and main differences of methods.</a:t>
            </a:r>
          </a:p>
        </p:txBody>
      </p:sp>
    </p:spTree>
    <p:extLst>
      <p:ext uri="{BB962C8B-B14F-4D97-AF65-F5344CB8AC3E}">
        <p14:creationId xmlns:p14="http://schemas.microsoft.com/office/powerpoint/2010/main" xmlns="" val="223837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everything starts with choosing a donor and recipients.</a:t>
            </a:r>
          </a:p>
          <a:p>
            <a:r>
              <a:t>first - we need to know the aim of why we want to get embryos. If the aim is to increase productivity then we choose the most perspective or the most productive animals. </a:t>
            </a:r>
          </a:p>
          <a:p>
            <a:r>
              <a:t>If the aim is to save genetic material then we choose appropriate breed animal.</a:t>
            </a:r>
          </a:p>
          <a:p>
            <a:r>
              <a:t>In both cases pedigree, exterior, genital development and history of diseases of the animals plays a major role , because for the donor we choose the </a:t>
            </a:r>
            <a:r>
              <a:rPr b="1"/>
              <a:t>best</a:t>
            </a:r>
            <a:r>
              <a:t> animals.</a:t>
            </a:r>
          </a:p>
        </p:txBody>
      </p:sp>
    </p:spTree>
    <p:extLst>
      <p:ext uri="{BB962C8B-B14F-4D97-AF65-F5344CB8AC3E}">
        <p14:creationId xmlns:p14="http://schemas.microsoft.com/office/powerpoint/2010/main" xmlns="" val="372744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Second part of the process is hormonal synchronization.</a:t>
            </a:r>
          </a:p>
          <a:p>
            <a:r>
              <a:t>We need to make donors and recipients at the same ovarian phase, because flushed embryo is 7 days old, which means that the uterus of the recipient has to be in ovarian phase of a 7 day pregnant cow.</a:t>
            </a:r>
          </a:p>
          <a:p>
            <a:r>
              <a:t>Second part of synchronisation is to achieve superovulation for donors.</a:t>
            </a:r>
          </a:p>
          <a:p>
            <a:r>
              <a:t>Superovulation is controlled ovarian hyperstimulation inducing a cow to release multiple eggs in order to increase the number of embryos. There are two type medicaments to induce superovulation- Foligon and FSH</a:t>
            </a:r>
          </a:p>
        </p:txBody>
      </p:sp>
    </p:spTree>
    <p:extLst>
      <p:ext uri="{BB962C8B-B14F-4D97-AF65-F5344CB8AC3E}">
        <p14:creationId xmlns:p14="http://schemas.microsoft.com/office/powerpoint/2010/main" xmlns="" val="394952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Here you can see two protocols how to manage synchronization for donors and recipients. In both protocols PGF2alpha is used. Inducing super ovulation is different in each protocol.</a:t>
            </a:r>
          </a:p>
        </p:txBody>
      </p:sp>
    </p:spTree>
    <p:extLst>
      <p:ext uri="{BB962C8B-B14F-4D97-AF65-F5344CB8AC3E}">
        <p14:creationId xmlns:p14="http://schemas.microsoft.com/office/powerpoint/2010/main" xmlns="" val="65433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n-lt"/>
                <a:ea typeface="+mn-ea"/>
                <a:cs typeface="+mn-cs"/>
                <a:sym typeface="Helvetica"/>
              </a:defRPr>
            </a:lvl1pPr>
            <a:lvl2pPr marL="740833" indent="-296333" algn="ctr">
              <a:spcBef>
                <a:spcPts val="0"/>
              </a:spcBef>
              <a:defRPr sz="2400">
                <a:latin typeface="+mn-lt"/>
                <a:ea typeface="+mn-ea"/>
                <a:cs typeface="+mn-cs"/>
                <a:sym typeface="Helvetica"/>
              </a:defRPr>
            </a:lvl2pPr>
            <a:lvl3pPr marL="1185333" indent="-296333" algn="ctr">
              <a:spcBef>
                <a:spcPts val="0"/>
              </a:spcBef>
              <a:defRPr sz="2400">
                <a:latin typeface="+mn-lt"/>
                <a:ea typeface="+mn-ea"/>
                <a:cs typeface="+mn-cs"/>
                <a:sym typeface="Helvetica"/>
              </a:defRPr>
            </a:lvl3pPr>
            <a:lvl4pPr marL="1629833" indent="-296333" algn="ctr">
              <a:spcBef>
                <a:spcPts val="0"/>
              </a:spcBef>
              <a:defRPr sz="2400">
                <a:latin typeface="+mn-lt"/>
                <a:ea typeface="+mn-ea"/>
                <a:cs typeface="+mn-cs"/>
                <a:sym typeface="Helvetica"/>
              </a:defRPr>
            </a:lvl4pPr>
            <a:lvl5pPr marL="2074333" indent="-296333" algn="ctr">
              <a:spcBef>
                <a:spcPts val="0"/>
              </a:spcBef>
              <a:defRPr sz="2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hape 117"/>
          <p:cNvSpPr/>
          <p:nvPr/>
        </p:nvSpPr>
        <p:spPr>
          <a:xfrm>
            <a:off x="507999" y="2171700"/>
            <a:ext cx="11997294" cy="0"/>
          </a:xfrm>
          <a:prstGeom prst="line">
            <a:avLst/>
          </a:prstGeom>
          <a:ln w="12700">
            <a:solidFill>
              <a:srgbClr val="444444">
                <a:alpha val="30000"/>
              </a:srgbClr>
            </a:solidFill>
            <a:miter lim="400000"/>
          </a:ln>
        </p:spPr>
        <p:txBody>
          <a:bodyPr lIns="45718" tIns="45718" rIns="45718" bIns="45718"/>
          <a:lstStyle/>
          <a:p>
            <a:endParaRPr/>
          </a:p>
        </p:txBody>
      </p:sp>
      <p:sp>
        <p:nvSpPr>
          <p:cNvPr id="118" name="Shape 118"/>
          <p:cNvSpPr/>
          <p:nvPr/>
        </p:nvSpPr>
        <p:spPr>
          <a:xfrm>
            <a:off x="507999" y="635000"/>
            <a:ext cx="11997294" cy="0"/>
          </a:xfrm>
          <a:prstGeom prst="line">
            <a:avLst/>
          </a:prstGeom>
          <a:ln w="12700">
            <a:solidFill>
              <a:srgbClr val="444444">
                <a:alpha val="30000"/>
              </a:srgbClr>
            </a:solidFill>
            <a:miter lim="400000"/>
          </a:ln>
        </p:spPr>
        <p:txBody>
          <a:bodyPr lIns="45718" tIns="45718" rIns="45718" bIns="45718"/>
          <a:lstStyle/>
          <a:p>
            <a:endParaRPr/>
          </a:p>
        </p:txBody>
      </p:sp>
      <p:sp>
        <p:nvSpPr>
          <p:cNvPr id="119" name="Shape 119"/>
          <p:cNvSpPr>
            <a:spLocks noGrp="1"/>
          </p:cNvSpPr>
          <p:nvPr>
            <p:ph type="title"/>
          </p:nvPr>
        </p:nvSpPr>
        <p:spPr>
          <a:xfrm>
            <a:off x="508000" y="800100"/>
            <a:ext cx="11988800" cy="1219200"/>
          </a:xfrm>
          <a:prstGeom prst="rect">
            <a:avLst/>
          </a:prstGeom>
        </p:spPr>
        <p:txBody>
          <a:bodyPr/>
          <a:lstStyle>
            <a:lvl1pPr>
              <a:lnSpc>
                <a:spcPct val="90000"/>
              </a:lnSpc>
              <a:spcBef>
                <a:spcPts val="1600"/>
              </a:spcBef>
              <a:defRPr sz="70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120" name="Shape 120"/>
          <p:cNvSpPr>
            <a:spLocks noGrp="1"/>
          </p:cNvSpPr>
          <p:nvPr>
            <p:ph type="body" idx="1"/>
          </p:nvPr>
        </p:nvSpPr>
        <p:spPr>
          <a:xfrm>
            <a:off x="508000" y="2628900"/>
            <a:ext cx="11988800" cy="6096000"/>
          </a:xfrm>
          <a:prstGeom prst="rect">
            <a:avLst/>
          </a:prstGeom>
        </p:spPr>
        <p:txBody>
          <a:bodyPr/>
          <a:lstStyle>
            <a:lvl1pPr marL="469900" indent="-469900">
              <a:spcBef>
                <a:spcPts val="2400"/>
              </a:spcBef>
              <a:buClr>
                <a:srgbClr val="929292"/>
              </a:buClr>
              <a:buSzPct val="60000"/>
              <a:buFont typeface="Zapf Dingbats"/>
              <a:buChar char="❖"/>
              <a:defRPr>
                <a:solidFill>
                  <a:srgbClr val="414141"/>
                </a:solidFill>
                <a:latin typeface="Palatino"/>
                <a:ea typeface="Palatino"/>
                <a:cs typeface="Palatino"/>
                <a:sym typeface="Palatino"/>
              </a:defRPr>
            </a:lvl1pPr>
            <a:lvl2pPr marL="939800" indent="-469900">
              <a:spcBef>
                <a:spcPts val="2400"/>
              </a:spcBef>
              <a:buClr>
                <a:srgbClr val="929292"/>
              </a:buClr>
              <a:buSzPct val="60000"/>
              <a:buFont typeface="Zapf Dingbats"/>
              <a:buChar char="❖"/>
              <a:defRPr>
                <a:solidFill>
                  <a:srgbClr val="414141"/>
                </a:solidFill>
                <a:latin typeface="Palatino"/>
                <a:ea typeface="Palatino"/>
                <a:cs typeface="Palatino"/>
                <a:sym typeface="Palatino"/>
              </a:defRPr>
            </a:lvl2pPr>
            <a:lvl3pPr marL="1409700" indent="-469900">
              <a:spcBef>
                <a:spcPts val="2400"/>
              </a:spcBef>
              <a:buClr>
                <a:srgbClr val="929292"/>
              </a:buClr>
              <a:buSzPct val="60000"/>
              <a:buFont typeface="Zapf Dingbats"/>
              <a:buChar char="❖"/>
              <a:defRPr>
                <a:solidFill>
                  <a:srgbClr val="414141"/>
                </a:solidFill>
                <a:latin typeface="Palatino"/>
                <a:ea typeface="Palatino"/>
                <a:cs typeface="Palatino"/>
                <a:sym typeface="Palatino"/>
              </a:defRPr>
            </a:lvl3pPr>
            <a:lvl4pPr marL="1879600" indent="-469900">
              <a:spcBef>
                <a:spcPts val="2400"/>
              </a:spcBef>
              <a:buClr>
                <a:srgbClr val="929292"/>
              </a:buClr>
              <a:buSzPct val="60000"/>
              <a:buFont typeface="Zapf Dingbats"/>
              <a:buChar char="❖"/>
              <a:defRPr>
                <a:solidFill>
                  <a:srgbClr val="414141"/>
                </a:solidFill>
                <a:latin typeface="Palatino"/>
                <a:ea typeface="Palatino"/>
                <a:cs typeface="Palatino"/>
                <a:sym typeface="Palatino"/>
              </a:defRPr>
            </a:lvl4pPr>
            <a:lvl5pPr marL="2349500" indent="-469900">
              <a:spcBef>
                <a:spcPts val="2400"/>
              </a:spcBef>
              <a:buClr>
                <a:srgbClr val="929292"/>
              </a:buClr>
              <a:buSzPct val="60000"/>
              <a:buFont typeface="Zapf Dingbats"/>
              <a:buChar char="❖"/>
              <a:defRPr>
                <a:solidFill>
                  <a:srgbClr val="41414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6324599" y="9258300"/>
            <a:ext cx="342901" cy="406400"/>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37" name="Shape 137"/>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5" name="Shape 145"/>
          <p:cNvSpPr>
            <a:spLocks noGrp="1"/>
          </p:cNvSpPr>
          <p:nvPr>
            <p:ph type="title"/>
          </p:nvPr>
        </p:nvSpPr>
        <p:spPr>
          <a:xfrm>
            <a:off x="1270000" y="3225800"/>
            <a:ext cx="10464800" cy="3302000"/>
          </a:xfrm>
          <a:prstGeom prst="rect">
            <a:avLst/>
          </a:prstGeom>
        </p:spPr>
        <p:txBody>
          <a:bodyPr/>
          <a:lstStyle/>
          <a:p>
            <a:r>
              <a:t>Title Text</a:t>
            </a:r>
          </a:p>
        </p:txBody>
      </p:sp>
      <p:sp>
        <p:nvSpPr>
          <p:cNvPr id="146" name="Shape 14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n.com/dorper_sheep_embryo"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bairnsley.com/breeding%20-%20et.ht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15.xml.rels><?xml version="1.0" encoding="UTF-8" standalone="yes"?>
<Relationships xmlns="http://schemas.openxmlformats.org/package/2006/relationships"><Relationship Id="rId3" Type="http://schemas.openxmlformats.org/officeDocument/2006/relationships/hyperlink" Target="http://www.reproductionprovisions.com/Flushing-Filters_c277.ht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8.tiff"/><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3" Type="http://schemas.openxmlformats.org/officeDocument/2006/relationships/hyperlink" Target="http://www.amscope.com/led-trinocular-zoo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tiff"/><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go.galegroup.com/ps/anonymous?p=AONE&amp;sw=w&amp;issn=15362302&amp;v=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ctrTitle"/>
          </p:nvPr>
        </p:nvSpPr>
        <p:spPr>
          <a:xfrm>
            <a:off x="1486024" y="844352"/>
            <a:ext cx="10464801" cy="1933849"/>
          </a:xfrm>
          <a:prstGeom prst="rect">
            <a:avLst/>
          </a:prstGeom>
        </p:spPr>
        <p:txBody>
          <a:bodyPr/>
          <a:lstStyle>
            <a:lvl1pPr defTabSz="488390">
              <a:defRPr sz="5985" b="1">
                <a:latin typeface="+mn-lt"/>
                <a:ea typeface="+mn-ea"/>
                <a:cs typeface="+mn-cs"/>
                <a:sym typeface="Helvetica"/>
              </a:defRPr>
            </a:lvl1pPr>
          </a:lstStyle>
          <a:p>
            <a:r>
              <a:t>Embryo Flushing and Transfer Methods in Cattle </a:t>
            </a:r>
          </a:p>
        </p:txBody>
      </p:sp>
      <p:sp>
        <p:nvSpPr>
          <p:cNvPr id="156" name="Shape 156"/>
          <p:cNvSpPr>
            <a:spLocks noGrp="1"/>
          </p:cNvSpPr>
          <p:nvPr>
            <p:ph type="subTitle" sz="half" idx="1"/>
          </p:nvPr>
        </p:nvSpPr>
        <p:spPr>
          <a:xfrm>
            <a:off x="231508" y="3652663"/>
            <a:ext cx="12450021" cy="2886997"/>
          </a:xfrm>
          <a:prstGeom prst="rect">
            <a:avLst/>
          </a:prstGeom>
        </p:spPr>
        <p:txBody>
          <a:bodyPr/>
          <a:lstStyle/>
          <a:p>
            <a:pPr defTabSz="344444">
              <a:defRPr sz="2640" b="1">
                <a:latin typeface="+mn-lt"/>
                <a:ea typeface="+mn-ea"/>
                <a:cs typeface="+mn-cs"/>
                <a:sym typeface="Helvetica"/>
              </a:defRPr>
            </a:pPr>
            <a:r>
              <a:t>Andris Grasbergs</a:t>
            </a:r>
          </a:p>
          <a:p>
            <a:pPr defTabSz="344444">
              <a:defRPr sz="2640"/>
            </a:pPr>
            <a:r>
              <a:t>Latvia University of Agriculture, Faculty of Veterinary Medicine, Latvia</a:t>
            </a:r>
          </a:p>
          <a:p>
            <a:pPr defTabSz="344444">
              <a:defRPr sz="2640"/>
            </a:pPr>
            <a:endParaRPr/>
          </a:p>
          <a:p>
            <a:pPr defTabSz="344444">
              <a:defRPr sz="2640"/>
            </a:pPr>
            <a:r>
              <a:t>Supervisor </a:t>
            </a:r>
            <a:r>
              <a:rPr b="1">
                <a:latin typeface="+mn-lt"/>
                <a:ea typeface="+mn-ea"/>
                <a:cs typeface="+mn-cs"/>
                <a:sym typeface="Helvetica"/>
              </a:rPr>
              <a:t>Ilga Šematoviča</a:t>
            </a:r>
          </a:p>
          <a:p>
            <a:pPr defTabSz="402336">
              <a:tabLst>
                <a:tab pos="723900" algn="l"/>
                <a:tab pos="1447800" algn="l"/>
                <a:tab pos="2184400" algn="l"/>
                <a:tab pos="2908300" algn="l"/>
                <a:tab pos="3632200" algn="l"/>
                <a:tab pos="4368800" algn="l"/>
                <a:tab pos="5092700" algn="l"/>
              </a:tabLst>
              <a:defRPr sz="2640">
                <a:uFill>
                  <a:solidFill>
                    <a:srgbClr val="000000"/>
                  </a:solidFill>
                </a:uFill>
                <a:latin typeface="Times New Roman"/>
                <a:ea typeface="Times New Roman"/>
                <a:cs typeface="Times New Roman"/>
                <a:sym typeface="Times New Roman"/>
              </a:defRPr>
            </a:pPr>
            <a:r>
              <a:t>Latvia University of Agriculture, Dr. med.vet., Docent</a:t>
            </a:r>
            <a:endParaRPr b="1">
              <a:latin typeface="+mn-lt"/>
              <a:ea typeface="+mn-ea"/>
              <a:cs typeface="+mn-cs"/>
              <a:sym typeface="Helvetica"/>
            </a:endParaRPr>
          </a:p>
          <a:p>
            <a:pPr defTabSz="344444">
              <a:defRPr sz="2640" b="1">
                <a:latin typeface="+mn-lt"/>
                <a:ea typeface="+mn-ea"/>
                <a:cs typeface="+mn-cs"/>
                <a:sym typeface="Helvetica"/>
              </a:defRPr>
            </a:pPr>
            <a:endParaRPr b="1">
              <a:latin typeface="+mn-lt"/>
              <a:ea typeface="+mn-ea"/>
              <a:cs typeface="+mn-cs"/>
              <a:sym typeface="Helvetica"/>
            </a:endParaRPr>
          </a:p>
          <a:p>
            <a:pPr defTabSz="344444">
              <a:defRPr sz="2640" b="1">
                <a:latin typeface="+mn-lt"/>
                <a:ea typeface="+mn-ea"/>
                <a:cs typeface="+mn-cs"/>
                <a:sym typeface="Helvetica"/>
              </a:defRPr>
            </a:pPr>
            <a:r>
              <a:t>Jelgava, 2017</a:t>
            </a:r>
          </a:p>
        </p:txBody>
      </p:sp>
      <p:sp>
        <p:nvSpPr>
          <p:cNvPr id="157" name="Shape 157"/>
          <p:cNvSpPr/>
          <p:nvPr/>
        </p:nvSpPr>
        <p:spPr>
          <a:xfrm>
            <a:off x="296151" y="7325072"/>
            <a:ext cx="12385378"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lvl1pPr>
          </a:lstStyle>
          <a:p>
            <a:r>
              <a:t>Govju ģenētisko resursu saglabāšana Latvijā pielietojot embriju transferenci un ar to saistītās biotehnoloģijas. Nr.1.1.1.1/16/A/025</a:t>
            </a:r>
          </a:p>
        </p:txBody>
      </p:sp>
      <p:pic>
        <p:nvPicPr>
          <p:cNvPr id="158" name="image3.png"/>
          <p:cNvPicPr>
            <a:picLocks noChangeAspect="1"/>
          </p:cNvPicPr>
          <p:nvPr/>
        </p:nvPicPr>
        <p:blipFill>
          <a:blip r:embed="rId3">
            <a:extLst/>
          </a:blip>
          <a:stretch>
            <a:fillRect/>
          </a:stretch>
        </p:blipFill>
        <p:spPr>
          <a:xfrm>
            <a:off x="3254309" y="8189168"/>
            <a:ext cx="6469063" cy="13541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body" idx="1"/>
          </p:nvPr>
        </p:nvSpPr>
        <p:spPr>
          <a:xfrm>
            <a:off x="952498" y="658993"/>
            <a:ext cx="11099803" cy="8435614"/>
          </a:xfrm>
          <a:prstGeom prst="rect">
            <a:avLst/>
          </a:prstGeom>
        </p:spPr>
        <p:txBody>
          <a:bodyPr numCol="2" spcCol="554990"/>
          <a:lstStyle/>
          <a:p>
            <a:pPr marL="0" indent="0" algn="ctr" defTabSz="519937">
              <a:spcBef>
                <a:spcPts val="3700"/>
              </a:spcBef>
              <a:buSzTx/>
              <a:buNone/>
              <a:defRPr sz="4400" b="1">
                <a:latin typeface="+mn-lt"/>
                <a:ea typeface="+mn-ea"/>
                <a:cs typeface="+mn-cs"/>
                <a:sym typeface="Helvetica"/>
              </a:defRPr>
            </a:pPr>
            <a:r>
              <a:t>Foligon</a:t>
            </a:r>
          </a:p>
          <a:p>
            <a:pPr marL="0" indent="0" defTabSz="519937">
              <a:spcBef>
                <a:spcPts val="3700"/>
              </a:spcBef>
              <a:buSzTx/>
              <a:buNone/>
              <a:defRPr sz="6200" b="1">
                <a:solidFill>
                  <a:srgbClr val="00F900"/>
                </a:solidFill>
                <a:latin typeface="+mn-lt"/>
                <a:ea typeface="+mn-ea"/>
                <a:cs typeface="+mn-cs"/>
                <a:sym typeface="Helvetica"/>
              </a:defRPr>
            </a:pPr>
            <a:r>
              <a:t>+</a:t>
            </a:r>
            <a:r>
              <a:rPr sz="3200">
                <a:solidFill>
                  <a:srgbClr val="000000"/>
                </a:solidFill>
              </a:rPr>
              <a:t> 1 injection;</a:t>
            </a:r>
            <a:endParaRPr sz="3200"/>
          </a:p>
          <a:p>
            <a:pPr marL="0" indent="0" defTabSz="519937">
              <a:spcBef>
                <a:spcPts val="3700"/>
              </a:spcBef>
              <a:buSzTx/>
              <a:buNone/>
              <a:defRPr sz="6200" b="1">
                <a:solidFill>
                  <a:srgbClr val="00F900"/>
                </a:solidFill>
                <a:latin typeface="+mn-lt"/>
                <a:ea typeface="+mn-ea"/>
                <a:cs typeface="+mn-cs"/>
                <a:sym typeface="Helvetica"/>
              </a:defRPr>
            </a:pPr>
            <a:r>
              <a:t>+ </a:t>
            </a:r>
            <a:r>
              <a:rPr sz="3200">
                <a:solidFill>
                  <a:srgbClr val="000000"/>
                </a:solidFill>
              </a:rPr>
              <a:t>registred in Latvia;</a:t>
            </a:r>
            <a:endParaRPr sz="3200"/>
          </a:p>
          <a:p>
            <a:pPr marL="0" indent="0" defTabSz="519937">
              <a:spcBef>
                <a:spcPts val="3700"/>
              </a:spcBef>
              <a:buSzTx/>
              <a:buNone/>
              <a:defRPr sz="6200" b="1">
                <a:solidFill>
                  <a:srgbClr val="00F900"/>
                </a:solidFill>
                <a:latin typeface="+mn-lt"/>
                <a:ea typeface="+mn-ea"/>
                <a:cs typeface="+mn-cs"/>
                <a:sym typeface="Helvetica"/>
              </a:defRPr>
            </a:pPr>
            <a:r>
              <a:t>+ </a:t>
            </a:r>
            <a:r>
              <a:rPr sz="3200">
                <a:solidFill>
                  <a:srgbClr val="000000"/>
                </a:solidFill>
              </a:rPr>
              <a:t>bigger chance to get superovulation;</a:t>
            </a:r>
            <a:endParaRPr sz="3200"/>
          </a:p>
          <a:p>
            <a:pPr marL="0" indent="0" defTabSz="519937">
              <a:spcBef>
                <a:spcPts val="3700"/>
              </a:spcBef>
              <a:buSzTx/>
              <a:buNone/>
              <a:defRPr sz="6200" b="1">
                <a:solidFill>
                  <a:srgbClr val="FF2600"/>
                </a:solidFill>
                <a:latin typeface="+mn-lt"/>
                <a:ea typeface="+mn-ea"/>
                <a:cs typeface="+mn-cs"/>
                <a:sym typeface="Helvetica"/>
              </a:defRPr>
            </a:pPr>
            <a:r>
              <a:t>- </a:t>
            </a:r>
            <a:r>
              <a:rPr sz="3200">
                <a:solidFill>
                  <a:srgbClr val="000000"/>
                </a:solidFill>
              </a:rPr>
              <a:t>poor embryo quality</a:t>
            </a:r>
            <a:endParaRPr sz="3200"/>
          </a:p>
          <a:p>
            <a:pPr marL="0" indent="0" defTabSz="519937">
              <a:spcBef>
                <a:spcPts val="3700"/>
              </a:spcBef>
              <a:buSzTx/>
              <a:buNone/>
              <a:defRPr sz="6200" b="1">
                <a:solidFill>
                  <a:srgbClr val="FF2600"/>
                </a:solidFill>
                <a:latin typeface="+mn-lt"/>
                <a:ea typeface="+mn-ea"/>
                <a:cs typeface="+mn-cs"/>
                <a:sym typeface="Helvetica"/>
              </a:defRPr>
            </a:pPr>
            <a:r>
              <a:t>- </a:t>
            </a:r>
            <a:r>
              <a:rPr sz="3200">
                <a:solidFill>
                  <a:srgbClr val="000000"/>
                </a:solidFill>
              </a:rPr>
              <a:t>more unfertilized eggs</a:t>
            </a:r>
            <a:endParaRPr sz="3200"/>
          </a:p>
          <a:p>
            <a:pPr marL="0" indent="0" algn="ctr" defTabSz="519937">
              <a:spcBef>
                <a:spcPts val="3700"/>
              </a:spcBef>
              <a:buSzTx/>
              <a:buNone/>
              <a:defRPr sz="4400" b="1">
                <a:latin typeface="+mn-lt"/>
                <a:ea typeface="+mn-ea"/>
                <a:cs typeface="+mn-cs"/>
                <a:sym typeface="Helvetica"/>
              </a:defRPr>
            </a:pPr>
            <a:r>
              <a:t>FSH</a:t>
            </a:r>
          </a:p>
          <a:p>
            <a:pPr marL="0" indent="0" defTabSz="519937">
              <a:spcBef>
                <a:spcPts val="3700"/>
              </a:spcBef>
              <a:buSzTx/>
              <a:buNone/>
              <a:defRPr sz="6200" b="1">
                <a:solidFill>
                  <a:srgbClr val="FF2600"/>
                </a:solidFill>
                <a:latin typeface="+mn-lt"/>
                <a:ea typeface="+mn-ea"/>
                <a:cs typeface="+mn-cs"/>
                <a:sym typeface="Helvetica"/>
              </a:defRPr>
            </a:pPr>
            <a:r>
              <a:t>- </a:t>
            </a:r>
            <a:r>
              <a:rPr sz="3200">
                <a:solidFill>
                  <a:srgbClr val="000000"/>
                </a:solidFill>
              </a:rPr>
              <a:t>8 injections</a:t>
            </a:r>
            <a:endParaRPr sz="3200"/>
          </a:p>
          <a:p>
            <a:pPr marL="0" indent="0" defTabSz="519937">
              <a:spcBef>
                <a:spcPts val="3700"/>
              </a:spcBef>
              <a:buSzTx/>
              <a:buNone/>
              <a:defRPr sz="6200" b="1">
                <a:solidFill>
                  <a:srgbClr val="FF2600"/>
                </a:solidFill>
                <a:latin typeface="+mn-lt"/>
                <a:ea typeface="+mn-ea"/>
                <a:cs typeface="+mn-cs"/>
                <a:sym typeface="Helvetica"/>
              </a:defRPr>
            </a:pPr>
            <a:r>
              <a:t>- </a:t>
            </a:r>
            <a:r>
              <a:rPr sz="3200">
                <a:solidFill>
                  <a:srgbClr val="000000"/>
                </a:solidFill>
              </a:rPr>
              <a:t>not registered in Latvia</a:t>
            </a:r>
            <a:endParaRPr sz="3200"/>
          </a:p>
          <a:p>
            <a:pPr marL="0" indent="0" defTabSz="519937">
              <a:spcBef>
                <a:spcPts val="3700"/>
              </a:spcBef>
              <a:buSzTx/>
              <a:buNone/>
              <a:defRPr sz="6200" b="1">
                <a:solidFill>
                  <a:srgbClr val="FF2600"/>
                </a:solidFill>
                <a:latin typeface="+mn-lt"/>
                <a:ea typeface="+mn-ea"/>
                <a:cs typeface="+mn-cs"/>
                <a:sym typeface="Helvetica"/>
              </a:defRPr>
            </a:pPr>
            <a:r>
              <a:t>- </a:t>
            </a:r>
            <a:r>
              <a:rPr sz="3200">
                <a:solidFill>
                  <a:srgbClr val="000000"/>
                </a:solidFill>
              </a:rPr>
              <a:t>smaller chance to get superovulation (2/3)</a:t>
            </a:r>
            <a:endParaRPr sz="3200"/>
          </a:p>
          <a:p>
            <a:pPr marL="0" indent="0" defTabSz="519937">
              <a:spcBef>
                <a:spcPts val="3700"/>
              </a:spcBef>
              <a:buSzTx/>
              <a:buNone/>
              <a:defRPr sz="6200" b="1">
                <a:solidFill>
                  <a:srgbClr val="00F900"/>
                </a:solidFill>
                <a:latin typeface="+mn-lt"/>
                <a:ea typeface="+mn-ea"/>
                <a:cs typeface="+mn-cs"/>
                <a:sym typeface="Helvetica"/>
              </a:defRPr>
            </a:pPr>
            <a:r>
              <a:t>+ </a:t>
            </a:r>
            <a:r>
              <a:rPr sz="3200">
                <a:solidFill>
                  <a:srgbClr val="000000"/>
                </a:solidFill>
              </a:rPr>
              <a:t>better embryo quality</a:t>
            </a:r>
            <a:endParaRPr sz="3200"/>
          </a:p>
          <a:p>
            <a:pPr marL="0" indent="0" defTabSz="519937">
              <a:spcBef>
                <a:spcPts val="3700"/>
              </a:spcBef>
              <a:buSzTx/>
              <a:buNone/>
              <a:defRPr sz="6200" b="1">
                <a:solidFill>
                  <a:srgbClr val="00F900"/>
                </a:solidFill>
                <a:latin typeface="+mn-lt"/>
                <a:ea typeface="+mn-ea"/>
                <a:cs typeface="+mn-cs"/>
                <a:sym typeface="Helvetica"/>
              </a:defRPr>
            </a:pPr>
            <a:r>
              <a:t>+ </a:t>
            </a:r>
            <a:r>
              <a:rPr sz="3200">
                <a:solidFill>
                  <a:srgbClr val="000000"/>
                </a:solidFill>
              </a:rPr>
              <a:t>less unfertilized eggs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prstGeom prst="rect">
            <a:avLst/>
          </a:prstGeom>
        </p:spPr>
        <p:txBody>
          <a:bodyPr/>
          <a:lstStyle>
            <a:lvl1pPr>
              <a:defRPr b="1">
                <a:latin typeface="+mn-lt"/>
                <a:ea typeface="+mn-ea"/>
                <a:cs typeface="+mn-cs"/>
                <a:sym typeface="Helvetica"/>
              </a:defRPr>
            </a:lvl1pPr>
          </a:lstStyle>
          <a:p>
            <a:r>
              <a:t>3. Flushing process</a:t>
            </a:r>
          </a:p>
        </p:txBody>
      </p:sp>
      <p:sp>
        <p:nvSpPr>
          <p:cNvPr id="213" name="Shape 213"/>
          <p:cNvSpPr>
            <a:spLocks noGrp="1"/>
          </p:cNvSpPr>
          <p:nvPr>
            <p:ph type="body" idx="1"/>
          </p:nvPr>
        </p:nvSpPr>
        <p:spPr>
          <a:xfrm>
            <a:off x="952500" y="2295228"/>
            <a:ext cx="11099800" cy="7232613"/>
          </a:xfrm>
          <a:prstGeom prst="rect">
            <a:avLst/>
          </a:prstGeom>
        </p:spPr>
        <p:txBody>
          <a:bodyPr/>
          <a:lstStyle/>
          <a:p>
            <a:pPr marL="0" indent="0" defTabSz="525779">
              <a:lnSpc>
                <a:spcPct val="90000"/>
              </a:lnSpc>
              <a:spcBef>
                <a:spcPts val="3700"/>
              </a:spcBef>
              <a:buSzTx/>
              <a:buNone/>
              <a:defRPr sz="4000" b="1">
                <a:latin typeface="+mn-lt"/>
                <a:ea typeface="+mn-ea"/>
                <a:cs typeface="+mn-cs"/>
                <a:sym typeface="Helvetica"/>
              </a:defRPr>
            </a:pPr>
            <a:r>
              <a:t>preparation of donor cow:</a:t>
            </a:r>
          </a:p>
          <a:p>
            <a:pPr marL="400050" indent="-400050" defTabSz="525779">
              <a:lnSpc>
                <a:spcPct val="90000"/>
              </a:lnSpc>
              <a:spcBef>
                <a:spcPts val="900"/>
              </a:spcBef>
              <a:defRPr sz="3200"/>
            </a:pPr>
            <a:r>
              <a:t>locking;</a:t>
            </a:r>
          </a:p>
          <a:p>
            <a:pPr marL="400050" indent="-400050" defTabSz="525779">
              <a:lnSpc>
                <a:spcPct val="90000"/>
              </a:lnSpc>
              <a:spcBef>
                <a:spcPts val="900"/>
              </a:spcBef>
              <a:defRPr sz="3200"/>
            </a:pPr>
            <a:r>
              <a:t>control of superovulation (manual / laboratory);</a:t>
            </a:r>
          </a:p>
          <a:p>
            <a:pPr marL="400050" indent="-400050" defTabSz="525779">
              <a:lnSpc>
                <a:spcPct val="90000"/>
              </a:lnSpc>
              <a:spcBef>
                <a:spcPts val="900"/>
              </a:spcBef>
              <a:defRPr sz="3200"/>
            </a:pPr>
            <a:r>
              <a:t>epidural anestesia;</a:t>
            </a:r>
          </a:p>
          <a:p>
            <a:pPr marL="400050" indent="-400050" defTabSz="525779">
              <a:lnSpc>
                <a:spcPct val="90000"/>
              </a:lnSpc>
              <a:spcBef>
                <a:spcPts val="900"/>
              </a:spcBef>
              <a:defRPr sz="3200"/>
            </a:pPr>
            <a:r>
              <a:t>purge rectum;</a:t>
            </a:r>
          </a:p>
          <a:p>
            <a:pPr marL="400050" indent="-400050" defTabSz="525779">
              <a:lnSpc>
                <a:spcPct val="90000"/>
              </a:lnSpc>
              <a:spcBef>
                <a:spcPts val="900"/>
              </a:spcBef>
              <a:defRPr sz="3200"/>
            </a:pPr>
            <a:r>
              <a:t>washing the cow;</a:t>
            </a:r>
          </a:p>
          <a:p>
            <a:pPr marL="400050" indent="-400050" defTabSz="525779">
              <a:lnSpc>
                <a:spcPct val="90000"/>
              </a:lnSpc>
              <a:spcBef>
                <a:spcPts val="900"/>
              </a:spcBef>
              <a:defRPr sz="3200"/>
            </a:pPr>
            <a:r>
              <a:t>preparation of area;</a:t>
            </a:r>
          </a:p>
          <a:p>
            <a:pPr marL="0" indent="0" defTabSz="525779">
              <a:lnSpc>
                <a:spcPct val="90000"/>
              </a:lnSpc>
              <a:spcBef>
                <a:spcPts val="3700"/>
              </a:spcBef>
              <a:buSzTx/>
              <a:buNone/>
              <a:defRPr sz="4000" b="1">
                <a:latin typeface="+mn-lt"/>
                <a:ea typeface="+mn-ea"/>
                <a:cs typeface="+mn-cs"/>
                <a:sym typeface="Helvetica"/>
              </a:defRPr>
            </a:pPr>
            <a:r>
              <a:t>flushing process:</a:t>
            </a:r>
          </a:p>
          <a:p>
            <a:pPr marL="400050" indent="-400050" defTabSz="525779">
              <a:lnSpc>
                <a:spcPct val="90000"/>
              </a:lnSpc>
              <a:spcBef>
                <a:spcPts val="900"/>
              </a:spcBef>
              <a:defRPr sz="3200"/>
            </a:pPr>
            <a:r>
              <a:t>surgical method / nonsurgical method;</a:t>
            </a:r>
          </a:p>
          <a:p>
            <a:pPr marL="400050" indent="-400050" defTabSz="525779">
              <a:lnSpc>
                <a:spcPct val="90000"/>
              </a:lnSpc>
              <a:spcBef>
                <a:spcPts val="900"/>
              </a:spcBef>
              <a:defRPr sz="3200"/>
            </a:pPr>
            <a:r>
              <a:t>2-way catheters / 3-way catheters;</a:t>
            </a:r>
          </a:p>
          <a:p>
            <a:pPr marL="400050" indent="-400050" defTabSz="525779">
              <a:lnSpc>
                <a:spcPct val="90000"/>
              </a:lnSpc>
              <a:spcBef>
                <a:spcPts val="900"/>
              </a:spcBef>
              <a:defRPr sz="3200"/>
            </a:pPr>
            <a:r>
              <a:t>with embryo filters / without embryo filters;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sz="half" idx="1"/>
          </p:nvPr>
        </p:nvSpPr>
        <p:spPr>
          <a:xfrm>
            <a:off x="952500" y="1270000"/>
            <a:ext cx="6884252" cy="7213600"/>
          </a:xfrm>
          <a:prstGeom prst="rect">
            <a:avLst/>
          </a:prstGeom>
        </p:spPr>
        <p:txBody>
          <a:bodyPr/>
          <a:lstStyle/>
          <a:p>
            <a:pPr marL="0" indent="0" defTabSz="543305">
              <a:spcBef>
                <a:spcPts val="3900"/>
              </a:spcBef>
              <a:buSzTx/>
              <a:buNone/>
              <a:defRPr sz="4100" b="1">
                <a:latin typeface="+mn-lt"/>
                <a:ea typeface="+mn-ea"/>
                <a:cs typeface="+mn-cs"/>
                <a:sym typeface="Helvetica"/>
              </a:defRPr>
            </a:pPr>
            <a:r>
              <a:t>Surgical method:</a:t>
            </a:r>
          </a:p>
          <a:p>
            <a:pPr marL="0" indent="0" defTabSz="543305">
              <a:spcBef>
                <a:spcPts val="3900"/>
              </a:spcBef>
              <a:buSzTx/>
              <a:buNone/>
              <a:defRPr sz="6500" b="1">
                <a:solidFill>
                  <a:srgbClr val="00F900"/>
                </a:solidFill>
                <a:latin typeface="+mn-lt"/>
                <a:ea typeface="+mn-ea"/>
                <a:cs typeface="+mn-cs"/>
                <a:sym typeface="Helvetica"/>
              </a:defRPr>
            </a:pPr>
            <a:r>
              <a:t>+ </a:t>
            </a:r>
            <a:r>
              <a:rPr sz="3300" b="0">
                <a:solidFill>
                  <a:srgbClr val="000000"/>
                </a:solidFill>
                <a:latin typeface="Helvetica Light"/>
                <a:ea typeface="Helvetica Light"/>
                <a:cs typeface="Helvetica Light"/>
                <a:sym typeface="Helvetica Light"/>
              </a:rPr>
              <a:t>better results;</a:t>
            </a:r>
            <a:endParaRPr sz="3300"/>
          </a:p>
          <a:p>
            <a:pPr marL="0" indent="0" defTabSz="543305">
              <a:spcBef>
                <a:spcPts val="3900"/>
              </a:spcBef>
              <a:buSzTx/>
              <a:buNone/>
              <a:defRPr sz="6500" b="1">
                <a:solidFill>
                  <a:srgbClr val="00F900"/>
                </a:solidFill>
                <a:latin typeface="+mn-lt"/>
                <a:ea typeface="+mn-ea"/>
                <a:cs typeface="+mn-cs"/>
                <a:sym typeface="Helvetica"/>
              </a:defRPr>
            </a:pPr>
            <a:r>
              <a:t>+ </a:t>
            </a:r>
            <a:r>
              <a:rPr sz="3300" b="0">
                <a:solidFill>
                  <a:srgbClr val="000000"/>
                </a:solidFill>
                <a:latin typeface="Helvetica Light"/>
                <a:ea typeface="Helvetica Light"/>
                <a:cs typeface="Helvetica Light"/>
                <a:sym typeface="Helvetica Light"/>
              </a:rPr>
              <a:t>accurate access to uterine horns;</a:t>
            </a:r>
            <a:endParaRPr sz="3300"/>
          </a:p>
          <a:p>
            <a:pPr marL="0" indent="0" defTabSz="543305">
              <a:spcBef>
                <a:spcPts val="3900"/>
              </a:spcBef>
              <a:buSzTx/>
              <a:buNone/>
              <a:defRPr sz="6500" b="1">
                <a:solidFill>
                  <a:srgbClr val="FF2600"/>
                </a:solidFill>
                <a:latin typeface="+mn-lt"/>
                <a:ea typeface="+mn-ea"/>
                <a:cs typeface="+mn-cs"/>
                <a:sym typeface="Helvetica"/>
              </a:defRPr>
            </a:pPr>
            <a:r>
              <a:t>- </a:t>
            </a:r>
            <a:r>
              <a:rPr sz="3300" b="0">
                <a:solidFill>
                  <a:srgbClr val="000000"/>
                </a:solidFill>
                <a:latin typeface="Helvetica Light"/>
                <a:ea typeface="Helvetica Light"/>
                <a:cs typeface="Helvetica Light"/>
                <a:sym typeface="Helvetica Light"/>
              </a:rPr>
              <a:t>invasive method - laparotomy;</a:t>
            </a:r>
            <a:endParaRPr sz="3300"/>
          </a:p>
          <a:p>
            <a:pPr marL="0" indent="0" defTabSz="543305">
              <a:spcBef>
                <a:spcPts val="3900"/>
              </a:spcBef>
              <a:buSzTx/>
              <a:buNone/>
              <a:defRPr sz="6500" b="1">
                <a:solidFill>
                  <a:srgbClr val="FF2600"/>
                </a:solidFill>
                <a:latin typeface="+mn-lt"/>
                <a:ea typeface="+mn-ea"/>
                <a:cs typeface="+mn-cs"/>
                <a:sym typeface="Helvetica"/>
              </a:defRPr>
            </a:pPr>
            <a:r>
              <a:t>- </a:t>
            </a:r>
            <a:r>
              <a:rPr sz="3300" b="0">
                <a:solidFill>
                  <a:srgbClr val="000000"/>
                </a:solidFill>
                <a:latin typeface="Helvetica Light"/>
                <a:ea typeface="Helvetica Light"/>
                <a:cs typeface="Helvetica Light"/>
                <a:sym typeface="Helvetica Light"/>
              </a:rPr>
              <a:t>recovery period;</a:t>
            </a:r>
          </a:p>
        </p:txBody>
      </p:sp>
      <p:pic>
        <p:nvPicPr>
          <p:cNvPr id="218" name="image3.tif"/>
          <p:cNvPicPr>
            <a:picLocks noChangeAspect="1"/>
          </p:cNvPicPr>
          <p:nvPr/>
        </p:nvPicPr>
        <p:blipFill>
          <a:blip r:embed="rId3">
            <a:extLst/>
          </a:blip>
          <a:stretch>
            <a:fillRect/>
          </a:stretch>
        </p:blipFill>
        <p:spPr>
          <a:xfrm>
            <a:off x="7709276" y="4461371"/>
            <a:ext cx="5290995" cy="3968246"/>
          </a:xfrm>
          <a:prstGeom prst="rect">
            <a:avLst/>
          </a:prstGeom>
          <a:ln w="12700">
            <a:miter lim="400000"/>
          </a:ln>
        </p:spPr>
      </p:pic>
      <p:sp>
        <p:nvSpPr>
          <p:cNvPr id="219" name="Shape 219"/>
          <p:cNvSpPr/>
          <p:nvPr/>
        </p:nvSpPr>
        <p:spPr>
          <a:xfrm>
            <a:off x="8676278" y="8414295"/>
            <a:ext cx="3356992"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u="sng">
                <a:solidFill>
                  <a:srgbClr val="0000FF"/>
                </a:solidFill>
                <a:uFill>
                  <a:solidFill>
                    <a:srgbClr val="0000FF"/>
                  </a:solidFill>
                </a:uFill>
                <a:hlinkClick r:id="rId4"/>
              </a:defRPr>
            </a:lvl1pPr>
          </a:lstStyle>
          <a:p>
            <a:pPr>
              <a:defRPr>
                <a:solidFill>
                  <a:srgbClr val="000000"/>
                </a:solidFill>
                <a:uFillTx/>
              </a:defRPr>
            </a:pPr>
            <a:r>
              <a:rPr>
                <a:solidFill>
                  <a:srgbClr val="0000FF"/>
                </a:solidFill>
                <a:uFill>
                  <a:solidFill>
                    <a:srgbClr val="0000FF"/>
                  </a:solidFill>
                </a:uFill>
                <a:hlinkClick r:id="rId4"/>
              </a:rPr>
              <a:t>https://wn.com/dorper_sheep_embryo</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body" idx="1"/>
          </p:nvPr>
        </p:nvSpPr>
        <p:spPr>
          <a:xfrm>
            <a:off x="952500" y="1270000"/>
            <a:ext cx="8279649" cy="7213600"/>
          </a:xfrm>
          <a:prstGeom prst="rect">
            <a:avLst/>
          </a:prstGeom>
        </p:spPr>
        <p:txBody>
          <a:bodyPr/>
          <a:lstStyle/>
          <a:p>
            <a:pPr marL="0" indent="0">
              <a:buSzTx/>
              <a:buNone/>
              <a:defRPr sz="4500" b="1">
                <a:latin typeface="+mn-lt"/>
                <a:ea typeface="+mn-ea"/>
                <a:cs typeface="+mn-cs"/>
                <a:sym typeface="Helvetica"/>
              </a:defRPr>
            </a:pPr>
            <a:r>
              <a:t>Non surgical method:</a:t>
            </a:r>
          </a:p>
          <a:p>
            <a:pPr marL="0" indent="0">
              <a:buSzTx/>
              <a:buNone/>
              <a:defRPr sz="7000" b="1">
                <a:solidFill>
                  <a:srgbClr val="FF2600"/>
                </a:solidFill>
                <a:latin typeface="+mn-lt"/>
                <a:ea typeface="+mn-ea"/>
                <a:cs typeface="+mn-cs"/>
                <a:sym typeface="Helvetica"/>
              </a:defRPr>
            </a:pPr>
            <a:r>
              <a:t>- </a:t>
            </a:r>
            <a:r>
              <a:rPr sz="3600" b="0">
                <a:solidFill>
                  <a:srgbClr val="000000"/>
                </a:solidFill>
                <a:latin typeface="Helvetica Light"/>
                <a:ea typeface="Helvetica Light"/>
                <a:cs typeface="Helvetica Light"/>
                <a:sym typeface="Helvetica Light"/>
              </a:rPr>
              <a:t>difficulty in administration of catheter through cervix;</a:t>
            </a:r>
          </a:p>
          <a:p>
            <a:pPr marL="0" indent="0">
              <a:buSzTx/>
              <a:buNone/>
              <a:defRPr sz="7000" b="1">
                <a:solidFill>
                  <a:srgbClr val="00F900"/>
                </a:solidFill>
                <a:latin typeface="+mn-lt"/>
                <a:ea typeface="+mn-ea"/>
                <a:cs typeface="+mn-cs"/>
                <a:sym typeface="Helvetica"/>
              </a:defRPr>
            </a:pPr>
            <a:r>
              <a:t>+ </a:t>
            </a:r>
            <a:r>
              <a:rPr sz="3600" b="0">
                <a:solidFill>
                  <a:srgbClr val="000000"/>
                </a:solidFill>
                <a:latin typeface="Helvetica Light"/>
                <a:ea typeface="Helvetica Light"/>
                <a:cs typeface="Helvetica Light"/>
                <a:sym typeface="Helvetica Light"/>
              </a:rPr>
              <a:t>non invasive method;</a:t>
            </a:r>
          </a:p>
          <a:p>
            <a:pPr marL="0" indent="0">
              <a:buSzTx/>
              <a:buNone/>
              <a:defRPr sz="7000" b="1">
                <a:solidFill>
                  <a:srgbClr val="00F900"/>
                </a:solidFill>
                <a:latin typeface="+mn-lt"/>
                <a:ea typeface="+mn-ea"/>
                <a:cs typeface="+mn-cs"/>
                <a:sym typeface="Helvetica"/>
              </a:defRPr>
            </a:pPr>
            <a:r>
              <a:t>+ </a:t>
            </a:r>
            <a:r>
              <a:rPr sz="3600" b="0">
                <a:solidFill>
                  <a:srgbClr val="000000"/>
                </a:solidFill>
                <a:latin typeface="Helvetica Light"/>
                <a:ea typeface="Helvetica Light"/>
                <a:cs typeface="Helvetica Light"/>
                <a:sym typeface="Helvetica Light"/>
              </a:rPr>
              <a:t>suitable for farm conditions;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4294408" y="8920760"/>
            <a:ext cx="4415982"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u="sng">
                <a:solidFill>
                  <a:srgbClr val="0000FF"/>
                </a:solidFill>
                <a:uFill>
                  <a:solidFill>
                    <a:srgbClr val="0000FF"/>
                  </a:solidFill>
                </a:uFill>
                <a:hlinkClick r:id="rId3"/>
              </a:defRPr>
            </a:lvl1pPr>
          </a:lstStyle>
          <a:p>
            <a:pPr>
              <a:defRPr>
                <a:solidFill>
                  <a:srgbClr val="000000"/>
                </a:solidFill>
                <a:uFillTx/>
              </a:defRPr>
            </a:pPr>
            <a:r>
              <a:rPr>
                <a:solidFill>
                  <a:srgbClr val="0000FF"/>
                </a:solidFill>
                <a:uFill>
                  <a:solidFill>
                    <a:srgbClr val="0000FF"/>
                  </a:solidFill>
                </a:uFill>
                <a:hlinkClick r:id="rId3"/>
              </a:rPr>
              <a:t>http://www.bairnsley.com/breeding%20-%20et.htm</a:t>
            </a:r>
          </a:p>
        </p:txBody>
      </p:sp>
      <p:pic>
        <p:nvPicPr>
          <p:cNvPr id="228" name="image4.tif"/>
          <p:cNvPicPr>
            <a:picLocks noChangeAspect="1"/>
          </p:cNvPicPr>
          <p:nvPr/>
        </p:nvPicPr>
        <p:blipFill>
          <a:blip r:embed="rId4">
            <a:extLst/>
          </a:blip>
          <a:stretch>
            <a:fillRect/>
          </a:stretch>
        </p:blipFill>
        <p:spPr>
          <a:xfrm>
            <a:off x="136063" y="1951196"/>
            <a:ext cx="12732674" cy="6734762"/>
          </a:xfrm>
          <a:prstGeom prst="rect">
            <a:avLst/>
          </a:prstGeom>
          <a:ln w="12700">
            <a:miter lim="400000"/>
          </a:ln>
        </p:spPr>
      </p:pic>
      <p:sp>
        <p:nvSpPr>
          <p:cNvPr id="229" name="Shape 229"/>
          <p:cNvSpPr/>
          <p:nvPr/>
        </p:nvSpPr>
        <p:spPr>
          <a:xfrm>
            <a:off x="7529384" y="928992"/>
            <a:ext cx="4084943"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n-lt"/>
                <a:ea typeface="+mn-ea"/>
                <a:cs typeface="+mn-cs"/>
                <a:sym typeface="Helvetica"/>
              </a:defRPr>
            </a:lvl1pPr>
          </a:lstStyle>
          <a:p>
            <a:r>
              <a:t>2-way catheter</a:t>
            </a:r>
          </a:p>
        </p:txBody>
      </p:sp>
      <p:sp>
        <p:nvSpPr>
          <p:cNvPr id="230" name="Shape 230"/>
          <p:cNvSpPr/>
          <p:nvPr/>
        </p:nvSpPr>
        <p:spPr>
          <a:xfrm>
            <a:off x="1234759" y="928992"/>
            <a:ext cx="4084943"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n-lt"/>
                <a:ea typeface="+mn-ea"/>
                <a:cs typeface="+mn-cs"/>
                <a:sym typeface="Helvetica"/>
              </a:defRPr>
            </a:lvl1pPr>
          </a:lstStyle>
          <a:p>
            <a:r>
              <a:t>3-way catheter</a:t>
            </a:r>
          </a:p>
        </p:txBody>
      </p:sp>
      <p:sp>
        <p:nvSpPr>
          <p:cNvPr id="231" name="Shape 231"/>
          <p:cNvSpPr/>
          <p:nvPr/>
        </p:nvSpPr>
        <p:spPr>
          <a:xfrm>
            <a:off x="260256" y="5231295"/>
            <a:ext cx="1270004" cy="1270003"/>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3342974" y="8905251"/>
            <a:ext cx="5661851"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u="sng">
                <a:solidFill>
                  <a:srgbClr val="0000FF"/>
                </a:solidFill>
                <a:uFill>
                  <a:solidFill>
                    <a:srgbClr val="0000FF"/>
                  </a:solidFill>
                </a:uFill>
                <a:hlinkClick r:id="rId3"/>
              </a:defRPr>
            </a:lvl1pPr>
          </a:lstStyle>
          <a:p>
            <a:pPr>
              <a:defRPr>
                <a:solidFill>
                  <a:srgbClr val="000000"/>
                </a:solidFill>
                <a:uFillTx/>
              </a:defRPr>
            </a:pPr>
            <a:r>
              <a:rPr>
                <a:solidFill>
                  <a:srgbClr val="0000FF"/>
                </a:solidFill>
                <a:uFill>
                  <a:solidFill>
                    <a:srgbClr val="0000FF"/>
                  </a:solidFill>
                </a:uFill>
                <a:hlinkClick r:id="rId3"/>
              </a:rPr>
              <a:t>http://www.reproductionprovisions.com/Flushing-Filters_c277.htm</a:t>
            </a:r>
          </a:p>
        </p:txBody>
      </p:sp>
      <p:pic>
        <p:nvPicPr>
          <p:cNvPr id="236" name="image5.tif"/>
          <p:cNvPicPr>
            <a:picLocks noChangeAspect="1"/>
          </p:cNvPicPr>
          <p:nvPr/>
        </p:nvPicPr>
        <p:blipFill>
          <a:blip r:embed="rId4">
            <a:extLst/>
          </a:blip>
          <a:stretch>
            <a:fillRect/>
          </a:stretch>
        </p:blipFill>
        <p:spPr>
          <a:xfrm>
            <a:off x="1236899" y="5556722"/>
            <a:ext cx="3061905" cy="3061904"/>
          </a:xfrm>
          <a:prstGeom prst="rect">
            <a:avLst/>
          </a:prstGeom>
          <a:ln w="12700">
            <a:miter lim="400000"/>
          </a:ln>
        </p:spPr>
      </p:pic>
      <p:pic>
        <p:nvPicPr>
          <p:cNvPr id="237" name="image6.tif"/>
          <p:cNvPicPr>
            <a:picLocks noChangeAspect="1"/>
          </p:cNvPicPr>
          <p:nvPr/>
        </p:nvPicPr>
        <p:blipFill>
          <a:blip r:embed="rId5">
            <a:extLst/>
          </a:blip>
          <a:stretch>
            <a:fillRect/>
          </a:stretch>
        </p:blipFill>
        <p:spPr>
          <a:xfrm>
            <a:off x="7534498" y="4056965"/>
            <a:ext cx="4526282" cy="4526283"/>
          </a:xfrm>
          <a:prstGeom prst="rect">
            <a:avLst/>
          </a:prstGeom>
          <a:ln w="12700">
            <a:miter lim="400000"/>
          </a:ln>
        </p:spPr>
      </p:pic>
      <p:sp>
        <p:nvSpPr>
          <p:cNvPr id="238" name="Shape 238"/>
          <p:cNvSpPr/>
          <p:nvPr/>
        </p:nvSpPr>
        <p:spPr>
          <a:xfrm>
            <a:off x="1489255" y="928992"/>
            <a:ext cx="3575951"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n-lt"/>
                <a:ea typeface="+mn-ea"/>
                <a:cs typeface="+mn-cs"/>
                <a:sym typeface="Helvetica"/>
              </a:defRPr>
            </a:lvl1pPr>
          </a:lstStyle>
          <a:p>
            <a:r>
              <a:t>embryo filter</a:t>
            </a:r>
          </a:p>
        </p:txBody>
      </p:sp>
      <p:sp>
        <p:nvSpPr>
          <p:cNvPr id="239" name="Shape 239"/>
          <p:cNvSpPr/>
          <p:nvPr/>
        </p:nvSpPr>
        <p:spPr>
          <a:xfrm>
            <a:off x="8135118" y="928992"/>
            <a:ext cx="2623264" cy="787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500" b="1">
                <a:latin typeface="+mn-lt"/>
                <a:ea typeface="+mn-ea"/>
                <a:cs typeface="+mn-cs"/>
                <a:sym typeface="Helvetica"/>
              </a:defRPr>
            </a:lvl1pPr>
          </a:lstStyle>
          <a:p>
            <a:r>
              <a:t>sediment</a:t>
            </a:r>
          </a:p>
        </p:txBody>
      </p:sp>
      <p:sp>
        <p:nvSpPr>
          <p:cNvPr id="240" name="Shape 240"/>
          <p:cNvSpPr>
            <a:spLocks noGrp="1"/>
          </p:cNvSpPr>
          <p:nvPr>
            <p:ph type="body" sz="half" idx="1"/>
          </p:nvPr>
        </p:nvSpPr>
        <p:spPr>
          <a:xfrm>
            <a:off x="952500" y="1269999"/>
            <a:ext cx="11099800" cy="3723309"/>
          </a:xfrm>
          <a:prstGeom prst="rect">
            <a:avLst/>
          </a:prstGeom>
        </p:spPr>
        <p:txBody>
          <a:bodyPr numCol="2" spcCol="554990"/>
          <a:lstStyle/>
          <a:p>
            <a:r>
              <a:t>lower volume of fluid</a:t>
            </a:r>
          </a:p>
          <a:p>
            <a:r>
              <a:t>embryos between clumps of mucus and epithelial cells</a:t>
            </a:r>
          </a:p>
          <a:p>
            <a:r>
              <a:t>bigger volume of fluid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lvl1pPr defTabSz="490727">
              <a:defRPr sz="6700" b="1">
                <a:latin typeface="+mn-lt"/>
                <a:ea typeface="+mn-ea"/>
                <a:cs typeface="+mn-cs"/>
                <a:sym typeface="Helvetica"/>
              </a:defRPr>
            </a:lvl1pPr>
          </a:lstStyle>
          <a:p>
            <a:r>
              <a:t>4. Embryo finding with stereomicroscope</a:t>
            </a:r>
          </a:p>
        </p:txBody>
      </p:sp>
      <p:sp>
        <p:nvSpPr>
          <p:cNvPr id="245" name="Shape 245"/>
          <p:cNvSpPr>
            <a:spLocks noGrp="1"/>
          </p:cNvSpPr>
          <p:nvPr>
            <p:ph type="body" idx="1"/>
          </p:nvPr>
        </p:nvSpPr>
        <p:spPr>
          <a:xfrm>
            <a:off x="952500" y="2603500"/>
            <a:ext cx="8109113" cy="6286500"/>
          </a:xfrm>
          <a:prstGeom prst="rect">
            <a:avLst/>
          </a:prstGeom>
        </p:spPr>
        <p:txBody>
          <a:bodyPr/>
          <a:lstStyle/>
          <a:p>
            <a:r>
              <a:t>exact, accurate work;</a:t>
            </a:r>
          </a:p>
          <a:p>
            <a:r>
              <a:t>bigger and smaller petri dish;</a:t>
            </a:r>
          </a:p>
        </p:txBody>
      </p:sp>
      <p:sp>
        <p:nvSpPr>
          <p:cNvPr id="246" name="Shape 246"/>
          <p:cNvSpPr/>
          <p:nvPr/>
        </p:nvSpPr>
        <p:spPr>
          <a:xfrm>
            <a:off x="9197327" y="5876052"/>
            <a:ext cx="4084131"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500" u="sng"/>
            </a:pPr>
            <a:r>
              <a:rPr>
                <a:solidFill>
                  <a:srgbClr val="0000FF"/>
                </a:solidFill>
                <a:uFill>
                  <a:solidFill>
                    <a:srgbClr val="0000FF"/>
                  </a:solidFill>
                </a:uFill>
                <a:hlinkClick r:id="rId3"/>
              </a:rPr>
              <a:t>http://www.amscope.com/led-trinocular-zoom-</a:t>
            </a:r>
          </a:p>
          <a:p>
            <a:pPr>
              <a:defRPr sz="1500"/>
            </a:pPr>
            <a:r>
              <a:t>stereo-microscope-7x-180x.html</a:t>
            </a:r>
          </a:p>
        </p:txBody>
      </p:sp>
      <p:pic>
        <p:nvPicPr>
          <p:cNvPr id="247" name="image7.tif"/>
          <p:cNvPicPr>
            <a:picLocks noChangeAspect="1"/>
          </p:cNvPicPr>
          <p:nvPr/>
        </p:nvPicPr>
        <p:blipFill>
          <a:blip r:embed="rId4" cstate="print">
            <a:extLst/>
          </a:blip>
          <a:stretch>
            <a:fillRect/>
          </a:stretch>
        </p:blipFill>
        <p:spPr>
          <a:xfrm>
            <a:off x="9465236" y="2706856"/>
            <a:ext cx="3065841" cy="3065842"/>
          </a:xfrm>
          <a:prstGeom prst="rect">
            <a:avLst/>
          </a:prstGeom>
          <a:ln w="12700">
            <a:miter lim="400000"/>
          </a:ln>
        </p:spPr>
      </p:pic>
      <p:pic>
        <p:nvPicPr>
          <p:cNvPr id="248" name="image8.tif"/>
          <p:cNvPicPr>
            <a:picLocks noChangeAspect="1"/>
          </p:cNvPicPr>
          <p:nvPr/>
        </p:nvPicPr>
        <p:blipFill>
          <a:blip r:embed="rId5">
            <a:extLst/>
          </a:blip>
          <a:stretch>
            <a:fillRect/>
          </a:stretch>
        </p:blipFill>
        <p:spPr>
          <a:xfrm>
            <a:off x="9708935" y="6575793"/>
            <a:ext cx="2578445" cy="2578445"/>
          </a:xfrm>
          <a:prstGeom prst="rect">
            <a:avLst/>
          </a:prstGeom>
          <a:ln w="12700">
            <a:miter lim="400000"/>
          </a:ln>
        </p:spPr>
      </p:pic>
      <p:sp>
        <p:nvSpPr>
          <p:cNvPr id="249" name="Shape 249"/>
          <p:cNvSpPr/>
          <p:nvPr/>
        </p:nvSpPr>
        <p:spPr>
          <a:xfrm>
            <a:off x="9304662" y="9295179"/>
            <a:ext cx="4571239"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a:lvl1pPr>
          </a:lstStyle>
          <a:p>
            <a:r>
              <a:t>http://www.banggood.com/65X15mm-p-997128.html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lvl1pPr>
              <a:defRPr b="1">
                <a:latin typeface="+mn-lt"/>
                <a:ea typeface="+mn-ea"/>
                <a:cs typeface="+mn-cs"/>
                <a:sym typeface="Helvetica"/>
              </a:defRPr>
            </a:lvl1pPr>
          </a:lstStyle>
          <a:p>
            <a:r>
              <a:t>5. Embryo evaluating</a:t>
            </a:r>
          </a:p>
        </p:txBody>
      </p:sp>
      <p:sp>
        <p:nvSpPr>
          <p:cNvPr id="254" name="Shape 254"/>
          <p:cNvSpPr>
            <a:spLocks noGrp="1"/>
          </p:cNvSpPr>
          <p:nvPr>
            <p:ph type="body" sz="quarter" idx="1"/>
          </p:nvPr>
        </p:nvSpPr>
        <p:spPr>
          <a:xfrm>
            <a:off x="272652" y="1770140"/>
            <a:ext cx="11099803" cy="1269552"/>
          </a:xfrm>
          <a:prstGeom prst="rect">
            <a:avLst/>
          </a:prstGeom>
        </p:spPr>
        <p:txBody>
          <a:bodyPr/>
          <a:lstStyle>
            <a:lvl1pPr marL="0" indent="0">
              <a:buSzTx/>
              <a:buNone/>
              <a:defRPr b="1">
                <a:latin typeface="+mn-lt"/>
                <a:ea typeface="+mn-ea"/>
                <a:cs typeface="+mn-cs"/>
                <a:sym typeface="Helvetica"/>
              </a:defRPr>
            </a:lvl1pPr>
          </a:lstStyle>
          <a:p>
            <a:r>
              <a:t>Major role - experience</a:t>
            </a:r>
          </a:p>
        </p:txBody>
      </p:sp>
      <p:pic>
        <p:nvPicPr>
          <p:cNvPr id="255" name="image9.tif"/>
          <p:cNvPicPr>
            <a:picLocks noChangeAspect="1"/>
          </p:cNvPicPr>
          <p:nvPr/>
        </p:nvPicPr>
        <p:blipFill>
          <a:blip r:embed="rId3">
            <a:extLst/>
          </a:blip>
          <a:stretch>
            <a:fillRect/>
          </a:stretch>
        </p:blipFill>
        <p:spPr>
          <a:xfrm>
            <a:off x="1343839" y="2706122"/>
            <a:ext cx="8957428" cy="6586344"/>
          </a:xfrm>
          <a:prstGeom prst="rect">
            <a:avLst/>
          </a:prstGeom>
          <a:ln w="12700">
            <a:miter lim="400000"/>
          </a:ln>
        </p:spPr>
      </p:pic>
      <p:sp>
        <p:nvSpPr>
          <p:cNvPr id="256" name="Shape 256"/>
          <p:cNvSpPr/>
          <p:nvPr/>
        </p:nvSpPr>
        <p:spPr>
          <a:xfrm>
            <a:off x="1614359" y="9202809"/>
            <a:ext cx="9776080"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500" u="sng"/>
            </a:pPr>
            <a:r>
              <a:rPr>
                <a:solidFill>
                  <a:srgbClr val="0000FF"/>
                </a:solidFill>
                <a:uFill>
                  <a:solidFill>
                    <a:srgbClr val="0000FF"/>
                  </a:solidFill>
                </a:uFill>
                <a:hlinkClick r:id="rId4"/>
              </a:rPr>
              <a:t>http://go.galegroup.com/ps/anonymous?p=AONE&amp;sw=w&amp;issn=15362302&amp;v=2.1</a:t>
            </a:r>
            <a:r>
              <a:rPr u="none"/>
              <a:t> &amp;it=r&amp;id=GALE%7CA186903306&amp;sid=googleScholar&amp;linkaccess=fulltext&amp;authCount=1&amp;isAnonymousEntry=true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body" sz="quarter" idx="1"/>
          </p:nvPr>
        </p:nvSpPr>
        <p:spPr>
          <a:xfrm>
            <a:off x="141069" y="173089"/>
            <a:ext cx="6886573" cy="3549919"/>
          </a:xfrm>
          <a:prstGeom prst="rect">
            <a:avLst/>
          </a:prstGeom>
        </p:spPr>
        <p:txBody>
          <a:bodyPr/>
          <a:lstStyle/>
          <a:p>
            <a:pPr marL="0" indent="0">
              <a:buSzTx/>
              <a:buNone/>
            </a:pPr>
            <a:r>
              <a:t>After evaluation embryos are placed in special straws and are ready to be : </a:t>
            </a:r>
          </a:p>
          <a:p>
            <a:pPr>
              <a:spcBef>
                <a:spcPts val="0"/>
              </a:spcBef>
            </a:pPr>
            <a:r>
              <a:t>transplantated  or </a:t>
            </a:r>
          </a:p>
          <a:p>
            <a:pPr>
              <a:spcBef>
                <a:spcPts val="0"/>
              </a:spcBef>
            </a:pPr>
            <a:r>
              <a:t>cryo conservated  </a:t>
            </a:r>
          </a:p>
        </p:txBody>
      </p:sp>
      <p:sp>
        <p:nvSpPr>
          <p:cNvPr id="261" name="Shape 261"/>
          <p:cNvSpPr/>
          <p:nvPr/>
        </p:nvSpPr>
        <p:spPr>
          <a:xfrm>
            <a:off x="7604061" y="4005339"/>
            <a:ext cx="7051358"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a:lvl1pPr>
          </a:lstStyle>
          <a:p>
            <a:r>
              <a:t>http://www.exodusbreeders.com/ProductDetail.jsp?LISTID=3E90000-1096379218</a:t>
            </a:r>
          </a:p>
        </p:txBody>
      </p:sp>
      <p:pic>
        <p:nvPicPr>
          <p:cNvPr id="262" name="image10.tif"/>
          <p:cNvPicPr>
            <a:picLocks noChangeAspect="1"/>
          </p:cNvPicPr>
          <p:nvPr/>
        </p:nvPicPr>
        <p:blipFill>
          <a:blip r:embed="rId2">
            <a:extLst/>
          </a:blip>
          <a:stretch>
            <a:fillRect/>
          </a:stretch>
        </p:blipFill>
        <p:spPr>
          <a:xfrm>
            <a:off x="7790542" y="-7476"/>
            <a:ext cx="5214731" cy="3911050"/>
          </a:xfrm>
          <a:prstGeom prst="rect">
            <a:avLst/>
          </a:prstGeom>
          <a:ln w="12700">
            <a:miter lim="400000"/>
          </a:ln>
        </p:spPr>
      </p:pic>
      <p:pic>
        <p:nvPicPr>
          <p:cNvPr id="263" name="image11.tif"/>
          <p:cNvPicPr>
            <a:picLocks noChangeAspect="1"/>
          </p:cNvPicPr>
          <p:nvPr/>
        </p:nvPicPr>
        <p:blipFill>
          <a:blip r:embed="rId3">
            <a:extLst/>
          </a:blip>
          <a:stretch>
            <a:fillRect/>
          </a:stretch>
        </p:blipFill>
        <p:spPr>
          <a:xfrm>
            <a:off x="4170257" y="5797624"/>
            <a:ext cx="8699502" cy="1930401"/>
          </a:xfrm>
          <a:prstGeom prst="rect">
            <a:avLst/>
          </a:prstGeom>
          <a:ln w="12700">
            <a:miter lim="400000"/>
          </a:ln>
        </p:spPr>
      </p:pic>
      <p:sp>
        <p:nvSpPr>
          <p:cNvPr id="264" name="Shape 264"/>
          <p:cNvSpPr/>
          <p:nvPr/>
        </p:nvSpPr>
        <p:spPr>
          <a:xfrm>
            <a:off x="8951526" y="7935486"/>
            <a:ext cx="3742373"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a:lvl1pPr>
          </a:lstStyle>
          <a:p>
            <a:r>
              <a:t>https://www.nature.com/articles/srep01173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a:prstGeom prst="rect">
            <a:avLst/>
          </a:prstGeom>
        </p:spPr>
        <p:txBody>
          <a:bodyPr/>
          <a:lstStyle>
            <a:lvl1pPr>
              <a:defRPr b="1">
                <a:latin typeface="+mn-lt"/>
                <a:ea typeface="+mn-ea"/>
                <a:cs typeface="+mn-cs"/>
                <a:sym typeface="Helvetica"/>
              </a:defRPr>
            </a:lvl1pPr>
          </a:lstStyle>
          <a:p>
            <a:r>
              <a:t>6.1. Transplantation</a:t>
            </a:r>
          </a:p>
        </p:txBody>
      </p:sp>
      <p:sp>
        <p:nvSpPr>
          <p:cNvPr id="267" name="Shape 267"/>
          <p:cNvSpPr>
            <a:spLocks noGrp="1"/>
          </p:cNvSpPr>
          <p:nvPr>
            <p:ph type="body" sz="half" idx="1"/>
          </p:nvPr>
        </p:nvSpPr>
        <p:spPr>
          <a:xfrm>
            <a:off x="952500" y="2603500"/>
            <a:ext cx="6963155" cy="6286500"/>
          </a:xfrm>
          <a:prstGeom prst="rect">
            <a:avLst/>
          </a:prstGeom>
        </p:spPr>
        <p:txBody>
          <a:bodyPr/>
          <a:lstStyle/>
          <a:p>
            <a:pPr>
              <a:defRPr i="1">
                <a:latin typeface="+mn-lt"/>
                <a:ea typeface="+mn-ea"/>
                <a:cs typeface="+mn-cs"/>
                <a:sym typeface="Helvetica"/>
              </a:defRPr>
            </a:pPr>
            <a:r>
              <a:t>Corpus luteum </a:t>
            </a:r>
            <a:r>
              <a:rPr i="0">
                <a:latin typeface="Helvetica Light"/>
                <a:ea typeface="Helvetica Light"/>
                <a:cs typeface="Helvetica Light"/>
                <a:sym typeface="Helvetica Light"/>
              </a:rPr>
              <a:t>in recipients ovarium;</a:t>
            </a:r>
          </a:p>
          <a:p>
            <a:r>
              <a:t>special gun;</a:t>
            </a:r>
            <a:endParaRPr i="1">
              <a:latin typeface="+mn-lt"/>
              <a:ea typeface="+mn-ea"/>
              <a:cs typeface="+mn-cs"/>
              <a:sym typeface="Helvetica"/>
            </a:endParaRPr>
          </a:p>
          <a:p>
            <a:r>
              <a:t>cranial part of uterine horn;</a:t>
            </a:r>
          </a:p>
        </p:txBody>
      </p:sp>
      <p:pic>
        <p:nvPicPr>
          <p:cNvPr id="268" name="image12.tif"/>
          <p:cNvPicPr>
            <a:picLocks noChangeAspect="1"/>
          </p:cNvPicPr>
          <p:nvPr/>
        </p:nvPicPr>
        <p:blipFill>
          <a:blip r:embed="rId3">
            <a:extLst/>
          </a:blip>
          <a:stretch>
            <a:fillRect/>
          </a:stretch>
        </p:blipFill>
        <p:spPr>
          <a:xfrm>
            <a:off x="7523257" y="2106052"/>
            <a:ext cx="5541496" cy="5541496"/>
          </a:xfrm>
          <a:prstGeom prst="rect">
            <a:avLst/>
          </a:prstGeom>
          <a:ln w="12700">
            <a:miter lim="400000"/>
          </a:ln>
        </p:spPr>
      </p:pic>
      <p:pic>
        <p:nvPicPr>
          <p:cNvPr id="269" name="image13.tif"/>
          <p:cNvPicPr>
            <a:picLocks noChangeAspect="1"/>
          </p:cNvPicPr>
          <p:nvPr/>
        </p:nvPicPr>
        <p:blipFill>
          <a:blip r:embed="rId4">
            <a:extLst/>
          </a:blip>
          <a:stretch>
            <a:fillRect/>
          </a:stretch>
        </p:blipFill>
        <p:spPr>
          <a:xfrm>
            <a:off x="9220097" y="5816251"/>
            <a:ext cx="3806870" cy="2908026"/>
          </a:xfrm>
          <a:prstGeom prst="rect">
            <a:avLst/>
          </a:prstGeom>
          <a:ln w="12700">
            <a:miter lim="400000"/>
          </a:ln>
        </p:spPr>
      </p:pic>
      <p:sp>
        <p:nvSpPr>
          <p:cNvPr id="270" name="Shape 270"/>
          <p:cNvSpPr/>
          <p:nvPr/>
        </p:nvSpPr>
        <p:spPr>
          <a:xfrm>
            <a:off x="7556042" y="8834638"/>
            <a:ext cx="5475924"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a:lvl1pPr>
          </a:lstStyle>
          <a:p>
            <a:r>
              <a:t>https://www.enasco.com/action/Browse?item=C31165N&amp;pm=1</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lvl1pPr defTabSz="554990">
              <a:defRPr sz="7600" b="1">
                <a:latin typeface="+mn-lt"/>
                <a:ea typeface="+mn-ea"/>
                <a:cs typeface="+mn-cs"/>
                <a:sym typeface="Helvetica"/>
              </a:defRPr>
            </a:lvl1pPr>
          </a:lstStyle>
          <a:p>
            <a:r>
              <a:t>Plan of the presentation</a:t>
            </a:r>
          </a:p>
        </p:txBody>
      </p:sp>
      <p:sp>
        <p:nvSpPr>
          <p:cNvPr id="163" name="Shape 163"/>
          <p:cNvSpPr>
            <a:spLocks noGrp="1"/>
          </p:cNvSpPr>
          <p:nvPr>
            <p:ph type="body" idx="1"/>
          </p:nvPr>
        </p:nvSpPr>
        <p:spPr>
          <a:prstGeom prst="rect">
            <a:avLst/>
          </a:prstGeom>
        </p:spPr>
        <p:txBody>
          <a:bodyPr/>
          <a:lstStyle/>
          <a:p>
            <a:pPr>
              <a:defRPr b="1">
                <a:latin typeface="+mn-lt"/>
                <a:ea typeface="+mn-ea"/>
                <a:cs typeface="+mn-cs"/>
                <a:sym typeface="Helvetica"/>
              </a:defRPr>
            </a:pPr>
            <a:r>
              <a:t>Aim of the research;</a:t>
            </a:r>
          </a:p>
          <a:p>
            <a:pPr>
              <a:defRPr b="1">
                <a:latin typeface="+mn-lt"/>
                <a:ea typeface="+mn-ea"/>
                <a:cs typeface="+mn-cs"/>
                <a:sym typeface="Helvetica"/>
              </a:defRPr>
            </a:pPr>
            <a:r>
              <a:t>research methods;</a:t>
            </a:r>
          </a:p>
          <a:p>
            <a:pPr>
              <a:defRPr b="1">
                <a:latin typeface="+mn-lt"/>
                <a:ea typeface="+mn-ea"/>
                <a:cs typeface="+mn-cs"/>
                <a:sym typeface="Helvetica"/>
              </a:defRPr>
            </a:pPr>
            <a:r>
              <a:t>embryo flushing and transplantation;</a:t>
            </a:r>
          </a:p>
          <a:p>
            <a:pPr>
              <a:defRPr b="1">
                <a:latin typeface="+mn-lt"/>
                <a:ea typeface="+mn-ea"/>
                <a:cs typeface="+mn-cs"/>
                <a:sym typeface="Helvetica"/>
              </a:defRPr>
            </a:pPr>
            <a:r>
              <a:t>own experience;</a:t>
            </a:r>
          </a:p>
          <a:p>
            <a:pPr>
              <a:defRPr b="1">
                <a:latin typeface="+mn-lt"/>
                <a:ea typeface="+mn-ea"/>
                <a:cs typeface="+mn-cs"/>
                <a:sym typeface="Helvetica"/>
              </a:defRPr>
            </a:pPr>
            <a:r>
              <a:t>conclusions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952500" y="201694"/>
            <a:ext cx="11099800" cy="1524001"/>
          </a:xfrm>
          <a:prstGeom prst="rect">
            <a:avLst/>
          </a:prstGeom>
        </p:spPr>
        <p:txBody>
          <a:bodyPr/>
          <a:lstStyle>
            <a:lvl1pPr>
              <a:defRPr b="1">
                <a:latin typeface="+mn-lt"/>
                <a:ea typeface="+mn-ea"/>
                <a:cs typeface="+mn-cs"/>
                <a:sym typeface="Helvetica"/>
              </a:defRPr>
            </a:lvl1pPr>
          </a:lstStyle>
          <a:p>
            <a:r>
              <a:t>Own experience</a:t>
            </a:r>
          </a:p>
        </p:txBody>
      </p:sp>
      <p:sp>
        <p:nvSpPr>
          <p:cNvPr id="275" name="Shape 275"/>
          <p:cNvSpPr>
            <a:spLocks noGrp="1"/>
          </p:cNvSpPr>
          <p:nvPr>
            <p:ph type="body" sz="half" idx="1"/>
          </p:nvPr>
        </p:nvSpPr>
        <p:spPr>
          <a:xfrm>
            <a:off x="952500" y="2603500"/>
            <a:ext cx="7221607" cy="5258629"/>
          </a:xfrm>
          <a:prstGeom prst="rect">
            <a:avLst/>
          </a:prstGeom>
        </p:spPr>
        <p:txBody>
          <a:bodyPr/>
          <a:lstStyle/>
          <a:p>
            <a:pPr marL="555625" indent="-555625"/>
            <a:r>
              <a:rPr sz="4500" b="1">
                <a:latin typeface="+mn-lt"/>
                <a:ea typeface="+mn-ea"/>
                <a:cs typeface="+mn-cs"/>
                <a:sym typeface="Helvetica"/>
              </a:rPr>
              <a:t>2</a:t>
            </a:r>
            <a:r>
              <a:t> flushing sessions;</a:t>
            </a:r>
          </a:p>
          <a:p>
            <a:r>
              <a:t>in total </a:t>
            </a:r>
            <a:r>
              <a:rPr sz="4500" b="1">
                <a:latin typeface="+mn-lt"/>
                <a:ea typeface="+mn-ea"/>
                <a:cs typeface="+mn-cs"/>
                <a:sym typeface="Helvetica"/>
              </a:rPr>
              <a:t>3 heifers</a:t>
            </a:r>
            <a:r>
              <a:t> and </a:t>
            </a:r>
            <a:r>
              <a:rPr sz="4500" b="1">
                <a:latin typeface="+mn-lt"/>
                <a:ea typeface="+mn-ea"/>
                <a:cs typeface="+mn-cs"/>
                <a:sym typeface="Helvetica"/>
              </a:rPr>
              <a:t>1 cow</a:t>
            </a:r>
            <a:r>
              <a:t> were selected as donors;</a:t>
            </a:r>
          </a:p>
          <a:p>
            <a:pPr marL="555625" indent="-555625"/>
            <a:r>
              <a:rPr sz="4500" b="1">
                <a:latin typeface="+mn-lt"/>
                <a:ea typeface="+mn-ea"/>
                <a:cs typeface="+mn-cs"/>
                <a:sym typeface="Helvetica"/>
              </a:rPr>
              <a:t>4 transplanted embryos</a:t>
            </a:r>
            <a:r>
              <a:t>;</a:t>
            </a:r>
          </a:p>
        </p:txBody>
      </p:sp>
      <p:sp>
        <p:nvSpPr>
          <p:cNvPr id="276" name="Shape 276"/>
          <p:cNvSpPr/>
          <p:nvPr/>
        </p:nvSpPr>
        <p:spPr>
          <a:xfrm>
            <a:off x="952500" y="4214743"/>
            <a:ext cx="11099800" cy="6286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marL="444500" indent="-444500" algn="l">
              <a:spcBef>
                <a:spcPts val="4200"/>
              </a:spcBef>
              <a:buSzPct val="75000"/>
              <a:buChar char="•"/>
            </a:pPr>
            <a:endParaRPr/>
          </a:p>
          <a:p>
            <a:pPr marL="444500" indent="-444500" algn="l">
              <a:spcBef>
                <a:spcPts val="4200"/>
              </a:spcBef>
              <a:buSzPct val="75000"/>
              <a:buChar char="•"/>
            </a:pPr>
            <a:r>
              <a:t>result - </a:t>
            </a:r>
            <a:r>
              <a:rPr sz="4500" b="1">
                <a:latin typeface="+mn-lt"/>
                <a:ea typeface="+mn-ea"/>
                <a:cs typeface="+mn-cs"/>
                <a:sym typeface="Helvetica"/>
              </a:rPr>
              <a:t>no pregnancies</a:t>
            </a:r>
            <a:r>
              <a:rPr sz="4500" b="1">
                <a:solidFill>
                  <a:srgbClr val="FF2600"/>
                </a:solidFill>
                <a:latin typeface="+mn-lt"/>
                <a:ea typeface="+mn-ea"/>
                <a:cs typeface="+mn-cs"/>
                <a:sym typeface="Helvetica"/>
              </a:rPr>
              <a:t>  </a:t>
            </a:r>
          </a:p>
        </p:txBody>
      </p:sp>
      <p:pic>
        <p:nvPicPr>
          <p:cNvPr id="277" name="IMG_4319.jpg"/>
          <p:cNvPicPr>
            <a:picLocks noChangeAspect="1"/>
          </p:cNvPicPr>
          <p:nvPr/>
        </p:nvPicPr>
        <p:blipFill>
          <a:blip r:embed="rId3" cstate="print">
            <a:extLst/>
          </a:blip>
          <a:stretch>
            <a:fillRect/>
          </a:stretch>
        </p:blipFill>
        <p:spPr>
          <a:xfrm>
            <a:off x="10052119" y="1739940"/>
            <a:ext cx="2948356" cy="3931141"/>
          </a:xfrm>
          <a:prstGeom prst="rect">
            <a:avLst/>
          </a:prstGeom>
          <a:ln w="12700">
            <a:miter lim="400000"/>
          </a:ln>
        </p:spPr>
      </p:pic>
      <p:pic>
        <p:nvPicPr>
          <p:cNvPr id="278" name="IMG_4323.jpg"/>
          <p:cNvPicPr>
            <a:picLocks noChangeAspect="1"/>
          </p:cNvPicPr>
          <p:nvPr/>
        </p:nvPicPr>
        <p:blipFill>
          <a:blip r:embed="rId4" cstate="print">
            <a:extLst/>
          </a:blip>
          <a:stretch>
            <a:fillRect/>
          </a:stretch>
        </p:blipFill>
        <p:spPr>
          <a:xfrm>
            <a:off x="10075679" y="5685326"/>
            <a:ext cx="2948356" cy="393114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body" sz="half" idx="1"/>
          </p:nvPr>
        </p:nvSpPr>
        <p:spPr>
          <a:xfrm>
            <a:off x="952500" y="1270000"/>
            <a:ext cx="6789457" cy="7213600"/>
          </a:xfrm>
          <a:prstGeom prst="rect">
            <a:avLst/>
          </a:prstGeom>
        </p:spPr>
        <p:txBody>
          <a:bodyPr/>
          <a:lstStyle/>
          <a:p>
            <a:pPr marL="391159" indent="-391159" defTabSz="514095">
              <a:spcBef>
                <a:spcPts val="3600"/>
              </a:spcBef>
              <a:defRPr sz="3168" b="1">
                <a:latin typeface="+mn-lt"/>
                <a:ea typeface="+mn-ea"/>
                <a:cs typeface="+mn-cs"/>
                <a:sym typeface="Helvetica"/>
              </a:defRPr>
            </a:pPr>
            <a:r>
              <a:t>superovulation acquired using Foligon;</a:t>
            </a:r>
          </a:p>
          <a:p>
            <a:pPr marL="391159" indent="-391159" defTabSz="514095">
              <a:spcBef>
                <a:spcPts val="3600"/>
              </a:spcBef>
              <a:defRPr sz="3168" b="1">
                <a:latin typeface="+mn-lt"/>
                <a:ea typeface="+mn-ea"/>
                <a:cs typeface="+mn-cs"/>
                <a:sym typeface="Helvetica"/>
              </a:defRPr>
            </a:pPr>
            <a:r>
              <a:t>quality of superovulation was evaluated manually;</a:t>
            </a:r>
          </a:p>
          <a:p>
            <a:pPr marL="391159" indent="-391159" defTabSz="514095">
              <a:spcBef>
                <a:spcPts val="3600"/>
              </a:spcBef>
              <a:defRPr sz="3168" b="1">
                <a:latin typeface="+mn-lt"/>
                <a:ea typeface="+mn-ea"/>
                <a:cs typeface="+mn-cs"/>
                <a:sym typeface="Helvetica"/>
              </a:defRPr>
            </a:pPr>
            <a:r>
              <a:t>artificial insemination was done twice with double dose of sex-sorted semen;</a:t>
            </a:r>
          </a:p>
          <a:p>
            <a:pPr marL="391159" indent="-391159" defTabSz="514095">
              <a:spcBef>
                <a:spcPts val="3600"/>
              </a:spcBef>
              <a:defRPr sz="3168" b="1">
                <a:latin typeface="+mn-lt"/>
                <a:ea typeface="+mn-ea"/>
                <a:cs typeface="+mn-cs"/>
                <a:sym typeface="Helvetica"/>
              </a:defRPr>
            </a:pPr>
            <a:r>
              <a:t>flushing - nonsurgical, with 2-way catheter;</a:t>
            </a:r>
          </a:p>
          <a:p>
            <a:pPr marL="391159" indent="-391159" defTabSz="514095">
              <a:spcBef>
                <a:spcPts val="3600"/>
              </a:spcBef>
              <a:defRPr sz="3168" b="1">
                <a:latin typeface="+mn-lt"/>
                <a:ea typeface="+mn-ea"/>
                <a:cs typeface="+mn-cs"/>
                <a:sym typeface="Helvetica"/>
              </a:defRPr>
            </a:pPr>
            <a:r>
              <a:t>for one cow embryo filter was used;</a:t>
            </a:r>
          </a:p>
        </p:txBody>
      </p:sp>
      <p:pic>
        <p:nvPicPr>
          <p:cNvPr id="283" name="pasted-image.tiff"/>
          <p:cNvPicPr>
            <a:picLocks noChangeAspect="1"/>
          </p:cNvPicPr>
          <p:nvPr/>
        </p:nvPicPr>
        <p:blipFill>
          <a:blip r:embed="rId3">
            <a:extLst/>
          </a:blip>
          <a:stretch>
            <a:fillRect/>
          </a:stretch>
        </p:blipFill>
        <p:spPr>
          <a:xfrm>
            <a:off x="8197884" y="18251"/>
            <a:ext cx="4870206" cy="6404934"/>
          </a:xfrm>
          <a:prstGeom prst="rect">
            <a:avLst/>
          </a:prstGeom>
          <a:ln w="12700">
            <a:miter lim="400000"/>
          </a:ln>
        </p:spPr>
      </p:pic>
      <p:pic>
        <p:nvPicPr>
          <p:cNvPr id="284" name="pasted-image.tiff"/>
          <p:cNvPicPr>
            <a:picLocks noChangeAspect="1"/>
          </p:cNvPicPr>
          <p:nvPr/>
        </p:nvPicPr>
        <p:blipFill>
          <a:blip r:embed="rId4">
            <a:extLst/>
          </a:blip>
          <a:stretch>
            <a:fillRect/>
          </a:stretch>
        </p:blipFill>
        <p:spPr>
          <a:xfrm>
            <a:off x="9451792" y="6418314"/>
            <a:ext cx="3668803" cy="341865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body" idx="1"/>
          </p:nvPr>
        </p:nvSpPr>
        <p:spPr>
          <a:prstGeom prst="rect">
            <a:avLst/>
          </a:prstGeom>
        </p:spPr>
        <p:txBody>
          <a:bodyPr/>
          <a:lstStyle/>
          <a:p>
            <a:pPr marL="0" indent="0">
              <a:buSzTx/>
              <a:buNone/>
              <a:defRPr sz="4500" b="1">
                <a:latin typeface="+mn-lt"/>
                <a:ea typeface="+mn-ea"/>
                <a:cs typeface="+mn-cs"/>
                <a:sym typeface="Helvetica"/>
              </a:defRPr>
            </a:pPr>
            <a:r>
              <a:t>Possible causes:</a:t>
            </a:r>
          </a:p>
          <a:p>
            <a:r>
              <a:t>LACK OF EXPERIENCE;</a:t>
            </a:r>
          </a:p>
          <a:p>
            <a:r>
              <a:t>incident in the process of flushing;</a:t>
            </a:r>
          </a:p>
          <a:p>
            <a:r>
              <a:t>sex-sorted semen decrease result;</a:t>
            </a:r>
          </a:p>
          <a:p>
            <a:r>
              <a:t>better embryo quality using FSH</a:t>
            </a:r>
          </a:p>
          <a:p>
            <a:r>
              <a:t>lack of experience using embryo filters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p:nvPr>
        </p:nvSpPr>
        <p:spPr>
          <a:prstGeom prst="rect">
            <a:avLst/>
          </a:prstGeom>
        </p:spPr>
        <p:txBody>
          <a:bodyPr/>
          <a:lstStyle>
            <a:lvl1pPr>
              <a:defRPr b="1">
                <a:latin typeface="+mn-lt"/>
                <a:ea typeface="+mn-ea"/>
                <a:cs typeface="+mn-cs"/>
                <a:sym typeface="Helvetica"/>
              </a:defRPr>
            </a:lvl1pPr>
          </a:lstStyle>
          <a:p>
            <a:r>
              <a:t>Conclusions</a:t>
            </a:r>
          </a:p>
        </p:txBody>
      </p:sp>
      <p:sp>
        <p:nvSpPr>
          <p:cNvPr id="293" name="Shape 293"/>
          <p:cNvSpPr>
            <a:spLocks noGrp="1"/>
          </p:cNvSpPr>
          <p:nvPr>
            <p:ph type="body" idx="1"/>
          </p:nvPr>
        </p:nvSpPr>
        <p:spPr>
          <a:prstGeom prst="rect">
            <a:avLst/>
          </a:prstGeom>
        </p:spPr>
        <p:txBody>
          <a:bodyPr/>
          <a:lstStyle/>
          <a:p>
            <a:r>
              <a:t>perspective method to reproduce the most valuable genetic potential;</a:t>
            </a:r>
          </a:p>
          <a:p>
            <a:r>
              <a:t>method requires exact work following the guidelines strictly;</a:t>
            </a:r>
          </a:p>
          <a:p>
            <a:r>
              <a:t>experience plays great role;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title"/>
          </p:nvPr>
        </p:nvSpPr>
        <p:spPr>
          <a:prstGeom prst="rect">
            <a:avLst/>
          </a:prstGeom>
        </p:spPr>
        <p:txBody>
          <a:bodyPr/>
          <a:lstStyle>
            <a:lvl1pPr>
              <a:defRPr b="1">
                <a:latin typeface="+mn-lt"/>
                <a:ea typeface="+mn-ea"/>
                <a:cs typeface="+mn-cs"/>
                <a:sym typeface="Helvetica"/>
              </a:defRPr>
            </a:lvl1pPr>
          </a:lstStyle>
          <a:p>
            <a:r>
              <a:t>References</a:t>
            </a:r>
          </a:p>
        </p:txBody>
      </p:sp>
      <p:sp>
        <p:nvSpPr>
          <p:cNvPr id="298" name="Shape 298"/>
          <p:cNvSpPr>
            <a:spLocks noGrp="1"/>
          </p:cNvSpPr>
          <p:nvPr>
            <p:ph type="body" idx="1"/>
          </p:nvPr>
        </p:nvSpPr>
        <p:spPr>
          <a:prstGeom prst="rect">
            <a:avLst/>
          </a:prstGeom>
        </p:spPr>
        <p:txBody>
          <a:bodyPr/>
          <a:lstStyle/>
          <a:p>
            <a:pPr marL="180339" indent="-180339" defTabSz="457200">
              <a:spcBef>
                <a:spcPts val="2000"/>
              </a:spcBef>
              <a:buSzPct val="100000"/>
              <a:buAutoNum type="arabicPeriod"/>
              <a:tabLst>
                <a:tab pos="241300" algn="l"/>
                <a:tab pos="825500" algn="l"/>
                <a:tab pos="1651000" algn="l"/>
                <a:tab pos="2476500" algn="l"/>
                <a:tab pos="3302000" algn="l"/>
                <a:tab pos="4140200" algn="l"/>
                <a:tab pos="4965700" algn="l"/>
                <a:tab pos="5791200" algn="l"/>
              </a:tabLst>
              <a:defRPr sz="3500">
                <a:uFill>
                  <a:solidFill>
                    <a:srgbClr val="000000"/>
                  </a:solidFill>
                </a:uFill>
                <a:latin typeface="Times New Roman"/>
                <a:ea typeface="Times New Roman"/>
                <a:cs typeface="Times New Roman"/>
                <a:sym typeface="Times New Roman"/>
              </a:defRPr>
            </a:pPr>
            <a:r>
              <a:t>Carlos R. F. Pinto "Embryo Transfer In Cattle", 2014</a:t>
            </a:r>
          </a:p>
          <a:p>
            <a:pPr marL="180339" indent="-180339" defTabSz="457200">
              <a:spcBef>
                <a:spcPts val="2000"/>
              </a:spcBef>
              <a:buSzPct val="100000"/>
              <a:buAutoNum type="arabicPeriod"/>
              <a:tabLst>
                <a:tab pos="241300" algn="l"/>
                <a:tab pos="825500" algn="l"/>
                <a:tab pos="1651000" algn="l"/>
                <a:tab pos="2476500" algn="l"/>
                <a:tab pos="3302000" algn="l"/>
                <a:tab pos="4140200" algn="l"/>
                <a:tab pos="4965700" algn="l"/>
                <a:tab pos="5791200" algn="l"/>
              </a:tabLst>
              <a:defRPr sz="3500">
                <a:uFill>
                  <a:solidFill>
                    <a:srgbClr val="000000"/>
                  </a:solidFill>
                </a:uFill>
                <a:latin typeface="Times New Roman"/>
                <a:ea typeface="Times New Roman"/>
                <a:cs typeface="Times New Roman"/>
                <a:sym typeface="Times New Roman"/>
              </a:defRPr>
            </a:pPr>
            <a:r>
              <a:t>Hasler, J. F. "Forty years of embryo transfer in cattle: A review focusing on the journal Theriogenology, the growth of the industry in North America, and personal reminisces" Theriogenology, 2014, 81(1), 152–169</a:t>
            </a:r>
          </a:p>
          <a:p>
            <a:pPr marL="180339" indent="-180339" algn="just" defTabSz="457200">
              <a:spcBef>
                <a:spcPts val="2000"/>
              </a:spcBef>
              <a:buSzPct val="100000"/>
              <a:buAutoNum type="arabicPeriod"/>
              <a:tabLst>
                <a:tab pos="241300" algn="l"/>
                <a:tab pos="825500" algn="l"/>
                <a:tab pos="1651000" algn="l"/>
                <a:tab pos="2476500" algn="l"/>
                <a:tab pos="3302000" algn="l"/>
                <a:tab pos="4140200" algn="l"/>
                <a:tab pos="4965700" algn="l"/>
                <a:tab pos="5791200" algn="l"/>
              </a:tabLst>
              <a:defRPr sz="3500">
                <a:uFill>
                  <a:solidFill>
                    <a:srgbClr val="000000"/>
                  </a:solidFill>
                </a:uFill>
                <a:latin typeface="Times New Roman"/>
                <a:ea typeface="Times New Roman"/>
                <a:cs typeface="Times New Roman"/>
                <a:sym typeface="Times New Roman"/>
              </a:defRPr>
            </a:pPr>
            <a:r>
              <a:t>Dr. Heinrich Tenhumberg "Bovine Embryo Transfer" Minitube protocol, 2013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title"/>
          </p:nvPr>
        </p:nvSpPr>
        <p:spPr>
          <a:xfrm>
            <a:off x="1270000" y="304431"/>
            <a:ext cx="10464800" cy="1638393"/>
          </a:xfrm>
          <a:prstGeom prst="rect">
            <a:avLst/>
          </a:prstGeom>
        </p:spPr>
        <p:txBody>
          <a:bodyPr/>
          <a:lstStyle>
            <a:lvl1pPr defTabSz="362204">
              <a:defRPr sz="4960" b="1">
                <a:latin typeface="+mn-lt"/>
                <a:ea typeface="+mn-ea"/>
                <a:cs typeface="+mn-cs"/>
                <a:sym typeface="Helvetica"/>
              </a:defRPr>
            </a:lvl1pPr>
          </a:lstStyle>
          <a:p>
            <a:r>
              <a:t>THANK YOU FOR YOUR ATTENTION</a:t>
            </a:r>
          </a:p>
        </p:txBody>
      </p:sp>
      <p:pic>
        <p:nvPicPr>
          <p:cNvPr id="301" name="pasted-image.tiff"/>
          <p:cNvPicPr>
            <a:picLocks noChangeAspect="1"/>
          </p:cNvPicPr>
          <p:nvPr/>
        </p:nvPicPr>
        <p:blipFill>
          <a:blip r:embed="rId2">
            <a:extLst/>
          </a:blip>
          <a:stretch>
            <a:fillRect/>
          </a:stretch>
        </p:blipFill>
        <p:spPr>
          <a:xfrm>
            <a:off x="2041032" y="1955800"/>
            <a:ext cx="8068168" cy="6534080"/>
          </a:xfrm>
          <a:prstGeom prst="rect">
            <a:avLst/>
          </a:prstGeom>
          <a:ln w="12700">
            <a:miter lim="400000"/>
          </a:ln>
        </p:spPr>
      </p:pic>
      <p:sp>
        <p:nvSpPr>
          <p:cNvPr id="302" name="Shape 302"/>
          <p:cNvSpPr/>
          <p:nvPr/>
        </p:nvSpPr>
        <p:spPr>
          <a:xfrm>
            <a:off x="-7354" y="8829834"/>
            <a:ext cx="13019508" cy="889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lvl1pPr>
          </a:lstStyle>
          <a:p>
            <a:r>
              <a:t>From left: Andris Grasbergs, Jānis Grasbergs, Dārta Larionova, Egils Juitinovičs, Marta Barbara Bergmane, Andris Auniņš, Lauris Štelfs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lstStyle/>
          <a:p>
            <a:r>
              <a:t>Aim of the research</a:t>
            </a:r>
          </a:p>
        </p:txBody>
      </p:sp>
      <p:sp>
        <p:nvSpPr>
          <p:cNvPr id="168" name="Shape 168"/>
          <p:cNvSpPr>
            <a:spLocks noGrp="1"/>
          </p:cNvSpPr>
          <p:nvPr>
            <p:ph type="body" idx="1"/>
          </p:nvPr>
        </p:nvSpPr>
        <p:spPr>
          <a:prstGeom prst="rect">
            <a:avLst/>
          </a:prstGeom>
        </p:spPr>
        <p:txBody>
          <a:bodyPr/>
          <a:lstStyle/>
          <a:p>
            <a:pPr>
              <a:defRPr b="1">
                <a:latin typeface="+mn-lt"/>
                <a:ea typeface="+mn-ea"/>
                <a:cs typeface="+mn-cs"/>
                <a:sym typeface="Helvetica"/>
              </a:defRPr>
            </a:pPr>
            <a:r>
              <a:t>learn about embryo flushing and transfer methods;</a:t>
            </a:r>
          </a:p>
          <a:p>
            <a:pPr>
              <a:defRPr b="1">
                <a:latin typeface="+mn-lt"/>
                <a:ea typeface="+mn-ea"/>
                <a:cs typeface="+mn-cs"/>
                <a:sym typeface="Helvetica"/>
              </a:defRPr>
            </a:pPr>
            <a:r>
              <a:t>compare methods;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prstGeom prst="rect">
            <a:avLst/>
          </a:prstGeom>
        </p:spPr>
        <p:txBody>
          <a:bodyPr/>
          <a:lstStyle/>
          <a:p>
            <a:r>
              <a:t>Research methods</a:t>
            </a:r>
          </a:p>
        </p:txBody>
      </p:sp>
      <p:sp>
        <p:nvSpPr>
          <p:cNvPr id="173" name="Shape 173"/>
          <p:cNvSpPr>
            <a:spLocks noGrp="1"/>
          </p:cNvSpPr>
          <p:nvPr>
            <p:ph type="body" idx="1"/>
          </p:nvPr>
        </p:nvSpPr>
        <p:spPr>
          <a:prstGeom prst="rect">
            <a:avLst/>
          </a:prstGeom>
        </p:spPr>
        <p:txBody>
          <a:bodyPr/>
          <a:lstStyle/>
          <a:p>
            <a:pPr>
              <a:defRPr sz="4400" b="1">
                <a:latin typeface="+mn-lt"/>
                <a:ea typeface="+mn-ea"/>
                <a:cs typeface="+mn-cs"/>
                <a:sym typeface="Helvetica"/>
              </a:defRPr>
            </a:pPr>
            <a:r>
              <a:t>analysis of literature;</a:t>
            </a:r>
          </a:p>
          <a:p>
            <a:pPr>
              <a:defRPr sz="4400" b="1">
                <a:latin typeface="+mn-lt"/>
                <a:ea typeface="+mn-ea"/>
                <a:cs typeface="+mn-cs"/>
                <a:sym typeface="Helvetica"/>
              </a:defRPr>
            </a:pPr>
            <a:r>
              <a:t>analysis of own experience;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lvl1pPr defTabSz="490727">
              <a:defRPr sz="6700"/>
            </a:lvl1pPr>
          </a:lstStyle>
          <a:p>
            <a:r>
              <a:t>Embryo flushing and transplantation (ET)</a:t>
            </a:r>
          </a:p>
        </p:txBody>
      </p:sp>
      <p:sp>
        <p:nvSpPr>
          <p:cNvPr id="178" name="Shape 178"/>
          <p:cNvSpPr>
            <a:spLocks noGrp="1"/>
          </p:cNvSpPr>
          <p:nvPr>
            <p:ph type="body" idx="1"/>
          </p:nvPr>
        </p:nvSpPr>
        <p:spPr>
          <a:prstGeom prst="rect">
            <a:avLst/>
          </a:prstGeom>
        </p:spPr>
        <p:txBody>
          <a:bodyPr/>
          <a:lstStyle>
            <a:lvl1pPr marL="0" indent="0">
              <a:buSzTx/>
              <a:buNone/>
              <a:defRPr sz="4500" b="1">
                <a:latin typeface="+mn-lt"/>
                <a:ea typeface="+mn-ea"/>
                <a:cs typeface="+mn-cs"/>
                <a:sym typeface="Helvetica"/>
              </a:defRPr>
            </a:lvl1pPr>
          </a:lstStyle>
          <a:p>
            <a:r>
              <a:t>Provides an opportunity to reproduce the most valuable cow genetic potential using cows with less valuable genetic potential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lvl1pPr>
              <a:defRPr b="1">
                <a:latin typeface="+mn-lt"/>
                <a:ea typeface="+mn-ea"/>
                <a:cs typeface="+mn-cs"/>
                <a:sym typeface="Helvetica"/>
              </a:defRPr>
            </a:lvl1pPr>
          </a:lstStyle>
          <a:p>
            <a:r>
              <a:t>Process consists of:</a:t>
            </a:r>
          </a:p>
        </p:txBody>
      </p:sp>
      <p:sp>
        <p:nvSpPr>
          <p:cNvPr id="183" name="Shape 183"/>
          <p:cNvSpPr>
            <a:spLocks noGrp="1"/>
          </p:cNvSpPr>
          <p:nvPr>
            <p:ph type="body" idx="1"/>
          </p:nvPr>
        </p:nvSpPr>
        <p:spPr>
          <a:prstGeom prst="rect">
            <a:avLst/>
          </a:prstGeom>
        </p:spPr>
        <p:txBody>
          <a:bodyPr/>
          <a:lstStyle/>
          <a:p>
            <a:pPr marL="635000" indent="-635000">
              <a:buSzPct val="100000"/>
              <a:buAutoNum type="arabicPeriod"/>
              <a:defRPr b="1">
                <a:latin typeface="+mn-lt"/>
                <a:ea typeface="+mn-ea"/>
                <a:cs typeface="+mn-cs"/>
                <a:sym typeface="Helvetica"/>
              </a:defRPr>
            </a:pPr>
            <a:r>
              <a:t>choosing a donor and a recipient;</a:t>
            </a:r>
          </a:p>
          <a:p>
            <a:pPr marL="635000" indent="-635000">
              <a:buSzPct val="100000"/>
              <a:buAutoNum type="arabicPeriod"/>
              <a:defRPr b="1">
                <a:latin typeface="+mn-lt"/>
                <a:ea typeface="+mn-ea"/>
                <a:cs typeface="+mn-cs"/>
                <a:sym typeface="Helvetica"/>
              </a:defRPr>
            </a:pPr>
            <a:r>
              <a:t>hormonal synchronization;</a:t>
            </a:r>
          </a:p>
          <a:p>
            <a:pPr marL="635000" indent="-635000">
              <a:buSzPct val="100000"/>
              <a:buAutoNum type="arabicPeriod"/>
              <a:defRPr b="1">
                <a:latin typeface="+mn-lt"/>
                <a:ea typeface="+mn-ea"/>
                <a:cs typeface="+mn-cs"/>
                <a:sym typeface="Helvetica"/>
              </a:defRPr>
            </a:pPr>
            <a:r>
              <a:t>flushing process;</a:t>
            </a:r>
          </a:p>
          <a:p>
            <a:pPr marL="635000" indent="-635000">
              <a:buSzPct val="100000"/>
              <a:buAutoNum type="arabicPeriod"/>
              <a:defRPr b="1">
                <a:latin typeface="+mn-lt"/>
                <a:ea typeface="+mn-ea"/>
                <a:cs typeface="+mn-cs"/>
                <a:sym typeface="Helvetica"/>
              </a:defRPr>
            </a:pPr>
            <a:r>
              <a:t>embryo finding with stereomicroscope;</a:t>
            </a:r>
          </a:p>
          <a:p>
            <a:pPr marL="635000" indent="-635000">
              <a:buSzPct val="100000"/>
              <a:buAutoNum type="arabicPeriod"/>
              <a:defRPr b="1">
                <a:latin typeface="+mn-lt"/>
                <a:ea typeface="+mn-ea"/>
                <a:cs typeface="+mn-cs"/>
                <a:sym typeface="Helvetica"/>
              </a:defRPr>
            </a:pPr>
            <a:r>
              <a:t>embryo evaluation;</a:t>
            </a:r>
          </a:p>
          <a:p>
            <a:pPr marL="635000" indent="-635000">
              <a:buSzPct val="100000"/>
              <a:buAutoNum type="arabicPeriod"/>
              <a:defRPr b="1">
                <a:latin typeface="+mn-lt"/>
                <a:ea typeface="+mn-ea"/>
                <a:cs typeface="+mn-cs"/>
                <a:sym typeface="Helvetica"/>
              </a:defRPr>
            </a:pPr>
            <a:r>
              <a:t>transplantation or cryo conservation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952500" y="444500"/>
            <a:ext cx="11099800" cy="1575714"/>
          </a:xfrm>
          <a:prstGeom prst="rect">
            <a:avLst/>
          </a:prstGeom>
        </p:spPr>
        <p:txBody>
          <a:bodyPr/>
          <a:lstStyle>
            <a:lvl1pPr defTabSz="372952">
              <a:defRPr sz="5092" b="1">
                <a:latin typeface="+mn-lt"/>
                <a:ea typeface="+mn-ea"/>
                <a:cs typeface="+mn-cs"/>
                <a:sym typeface="Helvetica"/>
              </a:defRPr>
            </a:lvl1pPr>
          </a:lstStyle>
          <a:p>
            <a:r>
              <a:t>1. Choosing a donor and a recipient</a:t>
            </a:r>
          </a:p>
        </p:txBody>
      </p:sp>
      <p:sp>
        <p:nvSpPr>
          <p:cNvPr id="188" name="Shape 188"/>
          <p:cNvSpPr>
            <a:spLocks noGrp="1"/>
          </p:cNvSpPr>
          <p:nvPr>
            <p:ph type="body" idx="1"/>
          </p:nvPr>
        </p:nvSpPr>
        <p:spPr>
          <a:xfrm>
            <a:off x="397446" y="1646614"/>
            <a:ext cx="11654854" cy="7931286"/>
          </a:xfrm>
          <a:prstGeom prst="rect">
            <a:avLst/>
          </a:prstGeom>
        </p:spPr>
        <p:txBody>
          <a:bodyPr/>
          <a:lstStyle/>
          <a:p>
            <a:pPr marL="0" indent="0" defTabSz="306587">
              <a:spcBef>
                <a:spcPts val="2100"/>
              </a:spcBef>
              <a:buSzTx/>
              <a:buNone/>
              <a:defRPr sz="3690" b="1">
                <a:latin typeface="+mn-lt"/>
                <a:ea typeface="+mn-ea"/>
                <a:cs typeface="+mn-cs"/>
                <a:sym typeface="Helvetica"/>
              </a:defRPr>
            </a:pPr>
            <a:r>
              <a:t>Donor:</a:t>
            </a:r>
          </a:p>
          <a:p>
            <a:pPr marL="233272" indent="-233272" defTabSz="306587">
              <a:spcBef>
                <a:spcPts val="2100"/>
              </a:spcBef>
              <a:defRPr sz="3280"/>
            </a:pPr>
            <a:r>
              <a:t>aim:</a:t>
            </a:r>
          </a:p>
          <a:p>
            <a:pPr marL="533195" lvl="2" indent="-66648" defTabSz="306587">
              <a:spcBef>
                <a:spcPts val="0"/>
              </a:spcBef>
              <a:defRPr sz="3280"/>
            </a:pPr>
            <a:r>
              <a:t>increase productivity;</a:t>
            </a:r>
          </a:p>
          <a:p>
            <a:pPr marL="533195" lvl="2" indent="-66648" defTabSz="306587">
              <a:spcBef>
                <a:spcPts val="0"/>
              </a:spcBef>
              <a:defRPr sz="3280"/>
            </a:pPr>
            <a:r>
              <a:t>preserve genetic material;</a:t>
            </a:r>
          </a:p>
          <a:p>
            <a:pPr marL="233272" indent="-233272" defTabSz="306587">
              <a:spcBef>
                <a:spcPts val="2100"/>
              </a:spcBef>
              <a:defRPr sz="3280"/>
            </a:pPr>
            <a:r>
              <a:t>pedigree;</a:t>
            </a:r>
          </a:p>
          <a:p>
            <a:pPr marL="233272" indent="-233272" defTabSz="306587">
              <a:spcBef>
                <a:spcPts val="2100"/>
              </a:spcBef>
              <a:defRPr sz="3280"/>
            </a:pPr>
            <a:r>
              <a:t>exterior;</a:t>
            </a:r>
          </a:p>
          <a:p>
            <a:pPr marL="233272" indent="-233272" defTabSz="306587">
              <a:spcBef>
                <a:spcPts val="2100"/>
              </a:spcBef>
              <a:defRPr sz="3280"/>
            </a:pPr>
            <a:r>
              <a:t>genital development;</a:t>
            </a:r>
          </a:p>
          <a:p>
            <a:pPr marL="233272" indent="-233272" defTabSz="306587">
              <a:spcBef>
                <a:spcPts val="2100"/>
              </a:spcBef>
              <a:defRPr sz="3280"/>
            </a:pPr>
            <a:r>
              <a:t>diseases;</a:t>
            </a:r>
          </a:p>
          <a:p>
            <a:pPr marL="0" indent="0" defTabSz="306587">
              <a:spcBef>
                <a:spcPts val="2100"/>
              </a:spcBef>
              <a:buSzTx/>
              <a:buNone/>
              <a:defRPr sz="3690" b="1">
                <a:latin typeface="+mn-lt"/>
                <a:ea typeface="+mn-ea"/>
                <a:cs typeface="+mn-cs"/>
                <a:sym typeface="Helvetica"/>
              </a:defRPr>
            </a:pPr>
            <a:r>
              <a:t>Recipient:</a:t>
            </a:r>
          </a:p>
          <a:p>
            <a:pPr marL="233272" indent="-233272" defTabSz="306587">
              <a:spcBef>
                <a:spcPts val="2100"/>
              </a:spcBef>
              <a:defRPr sz="3280"/>
            </a:pPr>
            <a:r>
              <a:t>genital development;</a:t>
            </a:r>
          </a:p>
          <a:p>
            <a:pPr marL="233272" indent="-233272" defTabSz="306587">
              <a:spcBef>
                <a:spcPts val="2100"/>
              </a:spcBef>
              <a:defRPr sz="3280"/>
            </a:pPr>
            <a:r>
              <a:t>diseases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xfrm>
            <a:off x="952500" y="193481"/>
            <a:ext cx="11099800" cy="2159001"/>
          </a:xfrm>
          <a:prstGeom prst="rect">
            <a:avLst/>
          </a:prstGeom>
        </p:spPr>
        <p:txBody>
          <a:bodyPr/>
          <a:lstStyle/>
          <a:p>
            <a:pPr defTabSz="490727">
              <a:defRPr sz="6700" b="1">
                <a:latin typeface="+mn-lt"/>
                <a:ea typeface="+mn-ea"/>
                <a:cs typeface="+mn-cs"/>
                <a:sym typeface="Helvetica"/>
              </a:defRPr>
            </a:pPr>
            <a:r>
              <a:t>2. Hormonal synchronization</a:t>
            </a:r>
          </a:p>
        </p:txBody>
      </p:sp>
      <p:sp>
        <p:nvSpPr>
          <p:cNvPr id="193" name="Shape 193"/>
          <p:cNvSpPr>
            <a:spLocks noGrp="1"/>
          </p:cNvSpPr>
          <p:nvPr>
            <p:ph type="body" idx="1"/>
          </p:nvPr>
        </p:nvSpPr>
        <p:spPr>
          <a:xfrm>
            <a:off x="952500" y="2609849"/>
            <a:ext cx="8309907" cy="6286502"/>
          </a:xfrm>
          <a:prstGeom prst="rect">
            <a:avLst/>
          </a:prstGeom>
        </p:spPr>
        <p:txBody>
          <a:bodyPr/>
          <a:lstStyle/>
          <a:p>
            <a:r>
              <a:t>donors and recipients at the </a:t>
            </a:r>
            <a:r>
              <a:rPr sz="4500" b="1">
                <a:latin typeface="+mn-lt"/>
                <a:ea typeface="+mn-ea"/>
                <a:cs typeface="+mn-cs"/>
                <a:sym typeface="Helvetica"/>
              </a:rPr>
              <a:t>same</a:t>
            </a:r>
            <a:r>
              <a:rPr b="1">
                <a:latin typeface="+mn-lt"/>
                <a:ea typeface="+mn-ea"/>
                <a:cs typeface="+mn-cs"/>
                <a:sym typeface="Helvetica"/>
              </a:rPr>
              <a:t> </a:t>
            </a:r>
            <a:r>
              <a:t>ovarian phase;</a:t>
            </a:r>
          </a:p>
          <a:p>
            <a:pPr marL="555625" indent="-555625">
              <a:spcBef>
                <a:spcPts val="0"/>
              </a:spcBef>
              <a:defRPr sz="4500" b="1">
                <a:latin typeface="+mn-lt"/>
                <a:ea typeface="+mn-ea"/>
                <a:cs typeface="+mn-cs"/>
                <a:sym typeface="Helvetica"/>
              </a:defRPr>
            </a:pPr>
            <a:r>
              <a:t>superovulation</a:t>
            </a:r>
            <a:r>
              <a:rPr sz="3600" b="0">
                <a:latin typeface="Helvetica Light"/>
                <a:ea typeface="Helvetica Light"/>
                <a:cs typeface="Helvetica Light"/>
                <a:sym typeface="Helvetica Light"/>
              </a:rPr>
              <a:t> for donors</a:t>
            </a:r>
          </a:p>
          <a:p>
            <a:pPr lvl="2">
              <a:spcBef>
                <a:spcPts val="0"/>
              </a:spcBef>
            </a:pPr>
            <a:r>
              <a:t>serum gonadotropin of a pregnant mare (</a:t>
            </a:r>
            <a:r>
              <a:rPr b="1">
                <a:latin typeface="+mn-lt"/>
                <a:ea typeface="+mn-ea"/>
                <a:cs typeface="+mn-cs"/>
                <a:sym typeface="Helvetica"/>
              </a:rPr>
              <a:t>Foligon</a:t>
            </a:r>
            <a:r>
              <a:t>)</a:t>
            </a:r>
          </a:p>
          <a:p>
            <a:pPr lvl="2">
              <a:spcBef>
                <a:spcPts val="0"/>
              </a:spcBef>
            </a:pPr>
            <a:r>
              <a:t>follicle stimulating hormone (</a:t>
            </a:r>
            <a:r>
              <a:rPr b="1">
                <a:latin typeface="+mn-lt"/>
                <a:ea typeface="+mn-ea"/>
                <a:cs typeface="+mn-cs"/>
                <a:sym typeface="Helvetica"/>
              </a:rPr>
              <a:t>FSH</a:t>
            </a:r>
            <a:r>
              <a:t>)</a:t>
            </a:r>
          </a:p>
        </p:txBody>
      </p:sp>
      <p:pic>
        <p:nvPicPr>
          <p:cNvPr id="194" name="pasted-image.tiff"/>
          <p:cNvPicPr>
            <a:picLocks noChangeAspect="1"/>
          </p:cNvPicPr>
          <p:nvPr/>
        </p:nvPicPr>
        <p:blipFill>
          <a:blip r:embed="rId3">
            <a:extLst/>
          </a:blip>
          <a:stretch>
            <a:fillRect/>
          </a:stretch>
        </p:blipFill>
        <p:spPr>
          <a:xfrm>
            <a:off x="8809842" y="2219508"/>
            <a:ext cx="4102101" cy="2489201"/>
          </a:xfrm>
          <a:prstGeom prst="rect">
            <a:avLst/>
          </a:prstGeom>
          <a:ln w="12700">
            <a:miter lim="400000"/>
          </a:ln>
        </p:spPr>
      </p:pic>
      <p:pic>
        <p:nvPicPr>
          <p:cNvPr id="195" name="pasted-image.tiff"/>
          <p:cNvPicPr>
            <a:picLocks noChangeAspect="1"/>
          </p:cNvPicPr>
          <p:nvPr/>
        </p:nvPicPr>
        <p:blipFill>
          <a:blip r:embed="rId4">
            <a:extLst/>
          </a:blip>
          <a:stretch>
            <a:fillRect/>
          </a:stretch>
        </p:blipFill>
        <p:spPr>
          <a:xfrm>
            <a:off x="8809842" y="4928894"/>
            <a:ext cx="4102101" cy="3051737"/>
          </a:xfrm>
          <a:prstGeom prst="rect">
            <a:avLst/>
          </a:prstGeom>
          <a:ln w="12700">
            <a:miter lim="400000"/>
          </a:ln>
        </p:spPr>
      </p:pic>
      <p:sp>
        <p:nvSpPr>
          <p:cNvPr id="196" name="Shape 196"/>
          <p:cNvSpPr/>
          <p:nvPr/>
        </p:nvSpPr>
        <p:spPr>
          <a:xfrm>
            <a:off x="9077908" y="7995748"/>
            <a:ext cx="3565970" cy="330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
            </a:lvl1pPr>
          </a:lstStyle>
          <a:p>
            <a:r>
              <a:t>https://www.studyblue.com/notes/note/n/</a:t>
            </a:r>
          </a:p>
        </p:txBody>
      </p:sp>
      <p:sp>
        <p:nvSpPr>
          <p:cNvPr id="197" name="Shape 197"/>
          <p:cNvSpPr/>
          <p:nvPr/>
        </p:nvSpPr>
        <p:spPr>
          <a:xfrm>
            <a:off x="8900477" y="2317775"/>
            <a:ext cx="444476"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r>
              <a:t>A</a:t>
            </a:r>
          </a:p>
        </p:txBody>
      </p:sp>
      <p:sp>
        <p:nvSpPr>
          <p:cNvPr id="198" name="Shape 198"/>
          <p:cNvSpPr/>
          <p:nvPr/>
        </p:nvSpPr>
        <p:spPr>
          <a:xfrm>
            <a:off x="8900477" y="5063936"/>
            <a:ext cx="444476"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r>
              <a:t>B</a:t>
            </a:r>
          </a:p>
        </p:txBody>
      </p:sp>
      <p:sp>
        <p:nvSpPr>
          <p:cNvPr id="199" name="Shape 199"/>
          <p:cNvSpPr/>
          <p:nvPr/>
        </p:nvSpPr>
        <p:spPr>
          <a:xfrm>
            <a:off x="7414963" y="8200816"/>
            <a:ext cx="5428209" cy="1473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r">
              <a:defRPr sz="3000" b="1">
                <a:latin typeface="+mn-lt"/>
                <a:ea typeface="+mn-ea"/>
                <a:cs typeface="+mn-cs"/>
                <a:sym typeface="Helvetica"/>
              </a:defRPr>
            </a:pPr>
            <a:r>
              <a:t>A: normal ovary with follicle </a:t>
            </a:r>
          </a:p>
          <a:p>
            <a:pPr algn="r">
              <a:defRPr sz="3000" b="1">
                <a:latin typeface="+mn-lt"/>
                <a:ea typeface="+mn-ea"/>
                <a:cs typeface="+mn-cs"/>
                <a:sym typeface="Helvetica"/>
              </a:defRPr>
            </a:pPr>
            <a:r>
              <a:t>B: superovulated ovary with </a:t>
            </a:r>
          </a:p>
          <a:p>
            <a:pPr algn="r">
              <a:defRPr sz="3000" b="1">
                <a:latin typeface="+mn-lt"/>
                <a:ea typeface="+mn-ea"/>
                <a:cs typeface="+mn-cs"/>
                <a:sym typeface="Helvetica"/>
              </a:defRPr>
            </a:pPr>
            <a:r>
              <a:t>many </a:t>
            </a:r>
            <a:r>
              <a:rPr i="1"/>
              <a:t>corpus luteum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 name="Table 203"/>
          <p:cNvGraphicFramePr/>
          <p:nvPr/>
        </p:nvGraphicFramePr>
        <p:xfrm>
          <a:off x="120747" y="958286"/>
          <a:ext cx="6250959" cy="8700540"/>
        </p:xfrm>
        <a:graphic>
          <a:graphicData uri="http://schemas.openxmlformats.org/drawingml/2006/table">
            <a:tbl>
              <a:tblPr bandRow="1">
                <a:tableStyleId>{4C3C2611-4C71-4FC5-86AE-919BDF0F9419}</a:tableStyleId>
              </a:tblPr>
              <a:tblGrid>
                <a:gridCol w="739745"/>
                <a:gridCol w="4059760"/>
                <a:gridCol w="1451454"/>
              </a:tblGrid>
              <a:tr h="1164823">
                <a:tc>
                  <a:txBody>
                    <a:bodyPr/>
                    <a:lstStyle/>
                    <a:p>
                      <a:pPr defTabSz="449580"/>
                      <a:r>
                        <a:rPr sz="2300" b="1">
                          <a:uFill>
                            <a:solidFill>
                              <a:srgbClr val="000000"/>
                            </a:solidFill>
                          </a:uFill>
                          <a:latin typeface="Times New Roman"/>
                          <a:ea typeface="Times New Roman"/>
                          <a:cs typeface="Times New Roman"/>
                          <a:sym typeface="Times New Roman"/>
                        </a:rPr>
                        <a:t>Days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Donors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Recipients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r>
                        <a:rPr sz="2300" b="1">
                          <a:uFill>
                            <a:solidFill>
                              <a:srgbClr val="000000"/>
                            </a:solidFill>
                          </a:uFill>
                          <a:latin typeface="Times New Roman"/>
                          <a:ea typeface="Times New Roman"/>
                          <a:cs typeface="Times New Roman"/>
                          <a:sym typeface="Times New Roman"/>
                        </a:rPr>
                        <a:t>1</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r>
                        <a:t> (Day 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r>
                        <a:rPr sz="2300" b="1">
                          <a:uFill>
                            <a:solidFill>
                              <a:srgbClr val="000000"/>
                            </a:solidFill>
                          </a:uFill>
                          <a:latin typeface="Times New Roman"/>
                          <a:ea typeface="Times New Roman"/>
                          <a:cs typeface="Times New Roman"/>
                          <a:sym typeface="Times New Roman"/>
                        </a:rPr>
                        <a:t>15</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r>
                        <a:t>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33579">
                <a:tc>
                  <a:txBody>
                    <a:bodyPr/>
                    <a:lstStyle/>
                    <a:p>
                      <a:pPr algn="just" defTabSz="449580"/>
                      <a:r>
                        <a:rPr sz="2300" b="1">
                          <a:uFill>
                            <a:solidFill>
                              <a:srgbClr val="000000"/>
                            </a:solidFill>
                          </a:uFill>
                          <a:latin typeface="Times New Roman"/>
                          <a:ea typeface="Times New Roman"/>
                          <a:cs typeface="Times New Roman"/>
                          <a:sym typeface="Times New Roman"/>
                        </a:rPr>
                        <a:t>18</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 (Day 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33579">
                <a:tc>
                  <a:txBody>
                    <a:bodyPr/>
                    <a:lstStyle/>
                    <a:p>
                      <a:pPr algn="just" defTabSz="449580"/>
                      <a:r>
                        <a:rPr sz="2300" b="1">
                          <a:uFill>
                            <a:solidFill>
                              <a:srgbClr val="000000"/>
                            </a:solidFill>
                          </a:uFill>
                          <a:latin typeface="Times New Roman"/>
                          <a:ea typeface="Times New Roman"/>
                          <a:cs typeface="Times New Roman"/>
                          <a:sym typeface="Times New Roman"/>
                        </a:rPr>
                        <a:t>28</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solidFill>
                            <a:srgbClr val="FF2600"/>
                          </a:solidFill>
                          <a:uFill>
                            <a:solidFill>
                              <a:srgbClr val="000000"/>
                            </a:solidFill>
                          </a:uFill>
                          <a:latin typeface="Times New Roman"/>
                          <a:ea typeface="Times New Roman"/>
                          <a:cs typeface="Times New Roman"/>
                          <a:sym typeface="Times New Roman"/>
                        </a:rPr>
                        <a:t>Folligon</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r>
                        <a:rPr sz="2300" b="1">
                          <a:uFill>
                            <a:solidFill>
                              <a:srgbClr val="000000"/>
                            </a:solidFill>
                          </a:uFill>
                          <a:latin typeface="Times New Roman"/>
                          <a:ea typeface="Times New Roman"/>
                          <a:cs typeface="Times New Roman"/>
                          <a:sym typeface="Times New Roman"/>
                        </a:rPr>
                        <a:t>29</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r>
                        <a:rPr sz="2300" b="1">
                          <a:uFill>
                            <a:solidFill>
                              <a:srgbClr val="000000"/>
                            </a:solidFill>
                          </a:uFill>
                          <a:latin typeface="Times New Roman"/>
                          <a:ea typeface="Times New Roman"/>
                          <a:cs typeface="Times New Roman"/>
                          <a:sym typeface="Times New Roman"/>
                        </a:rPr>
                        <a:t>30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08.00 PGF</a:t>
                      </a:r>
                      <a:r>
                        <a:rPr baseline="-5999"/>
                        <a:t>2</a:t>
                      </a:r>
                      <a:r>
                        <a:rPr b="0">
                          <a:latin typeface="Symbol"/>
                          <a:ea typeface="Symbol"/>
                          <a:cs typeface="Symbol"/>
                          <a:sym typeface="Symbol"/>
                        </a:rPr>
                        <a:t>α</a:t>
                      </a:r>
                      <a:r>
                        <a:t> + 20.00 PGF</a:t>
                      </a:r>
                      <a:r>
                        <a:rPr baseline="-5999"/>
                        <a:t>2</a:t>
                      </a:r>
                      <a:r>
                        <a:rPr b="0">
                          <a:latin typeface="Symbol"/>
                          <a:ea typeface="Symbol"/>
                          <a:cs typeface="Symbol"/>
                          <a:sym typeface="Symbol"/>
                        </a:rPr>
                        <a:t>α</a:t>
                      </a:r>
                      <a:r>
                        <a:t>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60870">
                <a:tc>
                  <a:txBody>
                    <a:bodyPr/>
                    <a:lstStyle/>
                    <a:p>
                      <a:pPr algn="just" defTabSz="449580"/>
                      <a:r>
                        <a:rPr sz="2300" b="1">
                          <a:uFill>
                            <a:solidFill>
                              <a:srgbClr val="000000"/>
                            </a:solidFill>
                          </a:uFill>
                          <a:latin typeface="Times New Roman"/>
                          <a:ea typeface="Times New Roman"/>
                          <a:cs typeface="Times New Roman"/>
                          <a:sym typeface="Times New Roman"/>
                        </a:rPr>
                        <a:t>31</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834880">
                <a:tc>
                  <a:txBody>
                    <a:bodyPr/>
                    <a:lstStyle/>
                    <a:p>
                      <a:pPr algn="just" defTabSz="449580"/>
                      <a:r>
                        <a:rPr sz="2300" b="1">
                          <a:uFill>
                            <a:solidFill>
                              <a:srgbClr val="000000"/>
                            </a:solidFill>
                          </a:uFill>
                          <a:latin typeface="Times New Roman"/>
                          <a:ea typeface="Times New Roman"/>
                          <a:cs typeface="Times New Roman"/>
                          <a:sym typeface="Times New Roman"/>
                        </a:rPr>
                        <a:t>32</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 08.00 – 1st insemination + 20.00 – 2nd insemination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834880">
                <a:tc>
                  <a:txBody>
                    <a:bodyPr/>
                    <a:lstStyle/>
                    <a:p>
                      <a:pPr algn="just" defTabSz="449580"/>
                      <a:r>
                        <a:rPr sz="2300" b="1">
                          <a:uFill>
                            <a:solidFill>
                              <a:srgbClr val="000000"/>
                            </a:solidFill>
                          </a:uFill>
                          <a:latin typeface="Times New Roman"/>
                          <a:ea typeface="Times New Roman"/>
                          <a:cs typeface="Times New Roman"/>
                          <a:sym typeface="Times New Roman"/>
                        </a:rPr>
                        <a:t>33</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8.00 – 3rd insemination if donor is in estrus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33579">
                <a:tc>
                  <a:txBody>
                    <a:bodyPr/>
                    <a:lstStyle/>
                    <a:p>
                      <a:pPr algn="just" defTabSz="449580"/>
                      <a:r>
                        <a:rPr sz="2300" b="1">
                          <a:uFill>
                            <a:solidFill>
                              <a:srgbClr val="000000"/>
                            </a:solidFill>
                          </a:uFill>
                          <a:latin typeface="Times New Roman"/>
                          <a:ea typeface="Times New Roman"/>
                          <a:cs typeface="Times New Roman"/>
                          <a:sym typeface="Times New Roman"/>
                        </a:rPr>
                        <a:t>39</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Flushing of embryos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ET</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bl>
          </a:graphicData>
        </a:graphic>
      </p:graphicFrame>
      <p:graphicFrame>
        <p:nvGraphicFramePr>
          <p:cNvPr id="204" name="Table 204"/>
          <p:cNvGraphicFramePr/>
          <p:nvPr/>
        </p:nvGraphicFramePr>
        <p:xfrm>
          <a:off x="6796102" y="943158"/>
          <a:ext cx="6002860" cy="8730846"/>
        </p:xfrm>
        <a:graphic>
          <a:graphicData uri="http://schemas.openxmlformats.org/drawingml/2006/table">
            <a:tbl>
              <a:tblPr bandRow="1">
                <a:tableStyleId>{4C3C2611-4C71-4FC5-86AE-919BDF0F9419}</a:tableStyleId>
              </a:tblPr>
              <a:tblGrid>
                <a:gridCol w="789348"/>
                <a:gridCol w="3760349"/>
                <a:gridCol w="1453163"/>
              </a:tblGrid>
              <a:tr h="1189814">
                <a:tc>
                  <a:txBody>
                    <a:bodyPr/>
                    <a:lstStyle/>
                    <a:p>
                      <a:pPr defTabSz="449580"/>
                      <a:r>
                        <a:rPr sz="2300" b="1">
                          <a:uFill>
                            <a:solidFill>
                              <a:srgbClr val="000000"/>
                            </a:solidFill>
                          </a:uFill>
                          <a:latin typeface="Times New Roman"/>
                          <a:ea typeface="Times New Roman"/>
                          <a:cs typeface="Times New Roman"/>
                          <a:sym typeface="Times New Roman"/>
                        </a:rPr>
                        <a:t>Days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Donors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Recipients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r>
                        <a:rPr sz="2300" b="1">
                          <a:uFill>
                            <a:solidFill>
                              <a:srgbClr val="000000"/>
                            </a:solidFill>
                          </a:uFill>
                          <a:latin typeface="Times New Roman"/>
                          <a:ea typeface="Times New Roman"/>
                          <a:cs typeface="Times New Roman"/>
                          <a:sym typeface="Times New Roman"/>
                        </a:rPr>
                        <a:t>1</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r>
                        <a:t> (Day 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r>
                        <a:rPr sz="2300" b="1">
                          <a:uFill>
                            <a:solidFill>
                              <a:srgbClr val="000000"/>
                            </a:solidFill>
                          </a:uFill>
                          <a:latin typeface="Times New Roman"/>
                          <a:ea typeface="Times New Roman"/>
                          <a:cs typeface="Times New Roman"/>
                          <a:sym typeface="Times New Roman"/>
                        </a:rPr>
                        <a:t>15</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r>
                        <a:t>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599616">
                <a:tc>
                  <a:txBody>
                    <a:bodyPr/>
                    <a:lstStyle/>
                    <a:p>
                      <a:pPr algn="just" defTabSz="449580"/>
                      <a:r>
                        <a:rPr sz="2300" b="1">
                          <a:uFill>
                            <a:solidFill>
                              <a:srgbClr val="000000"/>
                            </a:solidFill>
                          </a:uFill>
                          <a:latin typeface="Times New Roman"/>
                          <a:ea typeface="Times New Roman"/>
                          <a:cs typeface="Times New Roman"/>
                          <a:sym typeface="Times New Roman"/>
                        </a:rPr>
                        <a:t>18</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 (Day 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599616">
                <a:tc>
                  <a:txBody>
                    <a:bodyPr/>
                    <a:lstStyle/>
                    <a:p>
                      <a:pPr algn="just" defTabSz="449580"/>
                      <a:r>
                        <a:rPr sz="2300" b="1">
                          <a:uFill>
                            <a:solidFill>
                              <a:srgbClr val="000000"/>
                            </a:solidFill>
                          </a:uFill>
                          <a:latin typeface="Times New Roman"/>
                          <a:ea typeface="Times New Roman"/>
                          <a:cs typeface="Times New Roman"/>
                          <a:sym typeface="Times New Roman"/>
                        </a:rPr>
                        <a:t>28</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solidFill>
                            <a:srgbClr val="FF2600"/>
                          </a:solidFill>
                          <a:uFill>
                            <a:solidFill>
                              <a:srgbClr val="000000"/>
                            </a:solidFill>
                          </a:uFill>
                          <a:latin typeface="Times New Roman"/>
                          <a:ea typeface="Times New Roman"/>
                          <a:cs typeface="Times New Roman"/>
                          <a:sym typeface="Times New Roman"/>
                        </a:rPr>
                        <a:t>08.00 FSH + 20.00 FSH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r>
                        <a:rPr sz="2300" b="1">
                          <a:uFill>
                            <a:solidFill>
                              <a:srgbClr val="000000"/>
                            </a:solidFill>
                          </a:uFill>
                          <a:latin typeface="Times New Roman"/>
                          <a:ea typeface="Times New Roman"/>
                          <a:cs typeface="Times New Roman"/>
                          <a:sym typeface="Times New Roman"/>
                        </a:rPr>
                        <a:t>29</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solidFill>
                            <a:srgbClr val="FF2600"/>
                          </a:solidFill>
                          <a:uFill>
                            <a:solidFill>
                              <a:srgbClr val="000000"/>
                            </a:solidFill>
                          </a:uFill>
                          <a:latin typeface="Times New Roman"/>
                          <a:ea typeface="Times New Roman"/>
                          <a:cs typeface="Times New Roman"/>
                          <a:sym typeface="Times New Roman"/>
                        </a:rPr>
                        <a:t>08.00 FSH + 20.00 FSH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PGF</a:t>
                      </a:r>
                      <a:r>
                        <a:rPr baseline="-5999"/>
                        <a:t>2</a:t>
                      </a:r>
                      <a:r>
                        <a:rPr b="0">
                          <a:latin typeface="Symbol"/>
                          <a:ea typeface="Symbol"/>
                          <a:cs typeface="Symbol"/>
                          <a:sym typeface="Symbol"/>
                        </a:rPr>
                        <a:t>α</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r>
                        <a:rPr sz="2300" b="1">
                          <a:uFill>
                            <a:solidFill>
                              <a:srgbClr val="000000"/>
                            </a:solidFill>
                          </a:uFill>
                          <a:latin typeface="Times New Roman"/>
                          <a:ea typeface="Times New Roman"/>
                          <a:cs typeface="Times New Roman"/>
                          <a:sym typeface="Times New Roman"/>
                        </a:rPr>
                        <a:t>30</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08.00 PGF</a:t>
                      </a:r>
                      <a:r>
                        <a:rPr baseline="-5999"/>
                        <a:t>2</a:t>
                      </a:r>
                      <a:r>
                        <a:rPr b="0">
                          <a:latin typeface="Symbol"/>
                          <a:ea typeface="Symbol"/>
                          <a:cs typeface="Symbol"/>
                          <a:sym typeface="Symbol"/>
                        </a:rPr>
                        <a:t>α</a:t>
                      </a:r>
                      <a:r>
                        <a:t> + 20.00 PGF</a:t>
                      </a:r>
                      <a:r>
                        <a:rPr baseline="-5999"/>
                        <a:t>2</a:t>
                      </a:r>
                      <a:r>
                        <a:rPr b="0">
                          <a:latin typeface="Symbol"/>
                          <a:ea typeface="Symbol"/>
                          <a:cs typeface="Symbol"/>
                          <a:sym typeface="Symbol"/>
                        </a:rPr>
                        <a:t>α</a:t>
                      </a:r>
                      <a:r>
                        <a:t>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solidFill>
                            <a:srgbClr val="FF2600"/>
                          </a:solidFill>
                          <a:uFill>
                            <a:solidFill>
                              <a:srgbClr val="000000"/>
                            </a:solidFill>
                          </a:uFill>
                          <a:latin typeface="Times New Roman"/>
                          <a:ea typeface="Times New Roman"/>
                          <a:cs typeface="Times New Roman"/>
                          <a:sym typeface="Times New Roman"/>
                        </a:rPr>
                        <a:t>08.00 FSH + 20.00 FSH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625442">
                <a:tc>
                  <a:txBody>
                    <a:bodyPr/>
                    <a:lstStyle/>
                    <a:p>
                      <a:pPr algn="just" defTabSz="449580"/>
                      <a:r>
                        <a:rPr sz="2300" b="1">
                          <a:uFill>
                            <a:solidFill>
                              <a:srgbClr val="000000"/>
                            </a:solidFill>
                          </a:uFill>
                          <a:latin typeface="Times New Roman"/>
                          <a:ea typeface="Times New Roman"/>
                          <a:cs typeface="Times New Roman"/>
                          <a:sym typeface="Times New Roman"/>
                        </a:rPr>
                        <a:t>31</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solidFill>
                            <a:srgbClr val="FF2600"/>
                          </a:solidFill>
                          <a:uFill>
                            <a:solidFill>
                              <a:srgbClr val="000000"/>
                            </a:solidFill>
                          </a:uFill>
                          <a:latin typeface="Times New Roman"/>
                          <a:ea typeface="Times New Roman"/>
                          <a:cs typeface="Times New Roman"/>
                          <a:sym typeface="Times New Roman"/>
                        </a:rPr>
                        <a:t>08.00 FSH + 20.00 FSH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1159797">
                <a:tc>
                  <a:txBody>
                    <a:bodyPr/>
                    <a:lstStyle/>
                    <a:p>
                      <a:pPr algn="just" defTabSz="449580"/>
                      <a:r>
                        <a:rPr sz="2300" b="1">
                          <a:uFill>
                            <a:solidFill>
                              <a:srgbClr val="000000"/>
                            </a:solidFill>
                          </a:uFill>
                          <a:latin typeface="Times New Roman"/>
                          <a:ea typeface="Times New Roman"/>
                          <a:cs typeface="Times New Roman"/>
                          <a:sym typeface="Times New Roman"/>
                        </a:rPr>
                        <a:t>32</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 08.00 – 1st insemination + 20.00 – 2nd insemination </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r>
                        <a:rPr sz="2300" b="1">
                          <a:uFill>
                            <a:solidFill>
                              <a:srgbClr val="000000"/>
                            </a:solidFill>
                          </a:uFill>
                          <a:latin typeface="Times New Roman"/>
                          <a:ea typeface="Times New Roman"/>
                          <a:cs typeface="Times New Roman"/>
                          <a:sym typeface="Times New Roman"/>
                        </a:rPr>
                        <a:t>Estrus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829735">
                <a:tc>
                  <a:txBody>
                    <a:bodyPr/>
                    <a:lstStyle/>
                    <a:p>
                      <a:pPr algn="just" defTabSz="449580"/>
                      <a:r>
                        <a:rPr sz="2300" b="1">
                          <a:uFill>
                            <a:solidFill>
                              <a:srgbClr val="000000"/>
                            </a:solidFill>
                          </a:uFill>
                          <a:latin typeface="Times New Roman"/>
                          <a:ea typeface="Times New Roman"/>
                          <a:cs typeface="Times New Roman"/>
                          <a:sym typeface="Times New Roman"/>
                        </a:rPr>
                        <a:t>33</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8.00 – 3rd insemination if donor is  in estrus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endParaRP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r h="599616">
                <a:tc>
                  <a:txBody>
                    <a:bodyPr/>
                    <a:lstStyle/>
                    <a:p>
                      <a:pPr algn="just" defTabSz="449580"/>
                      <a:r>
                        <a:rPr sz="2300" b="1">
                          <a:uFill>
                            <a:solidFill>
                              <a:srgbClr val="000000"/>
                            </a:solidFill>
                          </a:uFill>
                          <a:latin typeface="Times New Roman"/>
                          <a:ea typeface="Times New Roman"/>
                          <a:cs typeface="Times New Roman"/>
                          <a:sym typeface="Times New Roman"/>
                        </a:rPr>
                        <a:t>39</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algn="just" defTabSz="449580">
                        <a:defRPr sz="2300" b="1">
                          <a:uFill>
                            <a:solidFill>
                              <a:srgbClr val="000000"/>
                            </a:solidFill>
                          </a:uFill>
                          <a:latin typeface="Times New Roman"/>
                          <a:ea typeface="Times New Roman"/>
                          <a:cs typeface="Times New Roman"/>
                          <a:sym typeface="Times New Roman"/>
                        </a:defRPr>
                      </a:pPr>
                      <a:r>
                        <a:t>Flushing of embryos</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c>
                  <a:txBody>
                    <a:bodyPr/>
                    <a:lstStyle/>
                    <a:p>
                      <a:pPr defTabSz="449580"/>
                      <a:r>
                        <a:rPr sz="2300" b="1">
                          <a:uFill>
                            <a:solidFill>
                              <a:srgbClr val="000000"/>
                            </a:solidFill>
                          </a:uFill>
                          <a:latin typeface="Times New Roman"/>
                          <a:ea typeface="Times New Roman"/>
                          <a:cs typeface="Times New Roman"/>
                          <a:sym typeface="Times New Roman"/>
                        </a:rPr>
                        <a:t>ET</a:t>
                      </a:r>
                    </a:p>
                  </a:txBody>
                  <a:tcPr marL="50800" marR="50800" marT="50800" marB="508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000000">
                        <a:alpha val="0"/>
                      </a:srgbClr>
                    </a:solidFill>
                  </a:tcPr>
                </a:tc>
              </a:tr>
            </a:tbl>
          </a:graphicData>
        </a:graphic>
      </p:graphicFrame>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1771</Words>
  <Application>Microsoft Office PowerPoint</Application>
  <PresentationFormat>Custom</PresentationFormat>
  <Paragraphs>251</Paragraphs>
  <Slides>25</Slides>
  <Notes>22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White</vt:lpstr>
      <vt:lpstr>Embryo Flushing and Transfer Methods in Cattle </vt:lpstr>
      <vt:lpstr>Plan of the presentation</vt:lpstr>
      <vt:lpstr>Aim of the research</vt:lpstr>
      <vt:lpstr>Research methods</vt:lpstr>
      <vt:lpstr>Embryo flushing and transplantation (ET)</vt:lpstr>
      <vt:lpstr>Process consists of:</vt:lpstr>
      <vt:lpstr>1. Choosing a donor and a recipient</vt:lpstr>
      <vt:lpstr>2. Hormonal synchronization</vt:lpstr>
      <vt:lpstr>Slide 9</vt:lpstr>
      <vt:lpstr>Slide 10</vt:lpstr>
      <vt:lpstr>3. Flushing process</vt:lpstr>
      <vt:lpstr>Slide 12</vt:lpstr>
      <vt:lpstr>Slide 13</vt:lpstr>
      <vt:lpstr>Slide 14</vt:lpstr>
      <vt:lpstr>Slide 15</vt:lpstr>
      <vt:lpstr>4. Embryo finding with stereomicroscope</vt:lpstr>
      <vt:lpstr>5. Embryo evaluating</vt:lpstr>
      <vt:lpstr>Slide 18</vt:lpstr>
      <vt:lpstr>6.1. Transplantation</vt:lpstr>
      <vt:lpstr>Own experience</vt:lpstr>
      <vt:lpstr>Slide 21</vt:lpstr>
      <vt:lpstr>Slide 22</vt:lpstr>
      <vt:lpstr>Conclusions</vt:lpstr>
      <vt:lpstr>References</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Embryo Flushing and Transfer Methods in Cattle </dc:title>
  <dc:creator>Lietotajs</dc:creator>
  <cp:lastModifiedBy>Jānis</cp:lastModifiedBy>
  <cp:revision>1</cp:revision>
  <dcterms:modified xsi:type="dcterms:W3CDTF">2017-05-26T08:26:20Z</dcterms:modified>
</cp:coreProperties>
</file>