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Lst>
  <p:notesMasterIdLst>
    <p:notesMasterId r:id="rId31"/>
  </p:notesMasterIdLst>
  <p:handoutMasterIdLst>
    <p:handoutMasterId r:id="rId32"/>
  </p:handoutMasterIdLst>
  <p:sldIdLst>
    <p:sldId id="256" r:id="rId5"/>
    <p:sldId id="301" r:id="rId6"/>
    <p:sldId id="300" r:id="rId7"/>
    <p:sldId id="280" r:id="rId8"/>
    <p:sldId id="299" r:id="rId9"/>
    <p:sldId id="282" r:id="rId10"/>
    <p:sldId id="303" r:id="rId11"/>
    <p:sldId id="284" r:id="rId12"/>
    <p:sldId id="307" r:id="rId13"/>
    <p:sldId id="304" r:id="rId14"/>
    <p:sldId id="286" r:id="rId15"/>
    <p:sldId id="305" r:id="rId16"/>
    <p:sldId id="288" r:id="rId17"/>
    <p:sldId id="308" r:id="rId18"/>
    <p:sldId id="311" r:id="rId19"/>
    <p:sldId id="293" r:id="rId20"/>
    <p:sldId id="294" r:id="rId21"/>
    <p:sldId id="295" r:id="rId22"/>
    <p:sldId id="310" r:id="rId23"/>
    <p:sldId id="296" r:id="rId24"/>
    <p:sldId id="297" r:id="rId25"/>
    <p:sldId id="312" r:id="rId26"/>
    <p:sldId id="298" r:id="rId27"/>
    <p:sldId id="292" r:id="rId28"/>
    <p:sldId id="302"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6A6"/>
    <a:srgbClr val="8D2F3C"/>
    <a:srgbClr val="852727"/>
    <a:srgbClr val="A13544"/>
    <a:srgbClr val="501818"/>
    <a:srgbClr val="7E0000"/>
    <a:srgbClr val="A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varScale="1">
        <p:scale>
          <a:sx n="89" d="100"/>
          <a:sy n="89" d="100"/>
        </p:scale>
        <p:origin x="912" y="77"/>
      </p:cViewPr>
      <p:guideLst>
        <p:guide orient="horz" pos="2160"/>
        <p:guide pos="3840"/>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1A296D-DF31-4F1C-9B42-4EDC3DBEF806}" type="datetimeFigureOut">
              <a:rPr lang="lv-LV" smtClean="0"/>
              <a:pPr/>
              <a:t>11.04.2021</a:t>
            </a:fld>
            <a:endParaRPr lang="lv-LV"/>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CFBD26-EC43-4658-88AD-E2FA29215212}" type="slidenum">
              <a:rPr lang="lv-LV" smtClean="0"/>
              <a:pPr/>
              <a:t>‹#›</a:t>
            </a:fld>
            <a:endParaRPr lang="lv-LV"/>
          </a:p>
        </p:txBody>
      </p:sp>
    </p:spTree>
    <p:extLst>
      <p:ext uri="{BB962C8B-B14F-4D97-AF65-F5344CB8AC3E}">
        <p14:creationId xmlns:p14="http://schemas.microsoft.com/office/powerpoint/2010/main" val="3777160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BA86E-6112-4AAB-9781-9855716935BF}" type="datetimeFigureOut">
              <a:rPr lang="lv-LV" smtClean="0"/>
              <a:pPr/>
              <a:t>11.04.2021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9D82C-B89C-4E0C-BBE9-6D8599F175C0}" type="slidenum">
              <a:rPr lang="lv-LV" smtClean="0"/>
              <a:pPr/>
              <a:t>‹#›</a:t>
            </a:fld>
            <a:endParaRPr lang="lv-LV"/>
          </a:p>
        </p:txBody>
      </p:sp>
    </p:spTree>
    <p:extLst>
      <p:ext uri="{BB962C8B-B14F-4D97-AF65-F5344CB8AC3E}">
        <p14:creationId xmlns:p14="http://schemas.microsoft.com/office/powerpoint/2010/main" val="10273070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2</a:t>
            </a:fld>
            <a:endParaRPr lang="lv-LV"/>
          </a:p>
        </p:txBody>
      </p:sp>
    </p:spTree>
    <p:extLst>
      <p:ext uri="{BB962C8B-B14F-4D97-AF65-F5344CB8AC3E}">
        <p14:creationId xmlns:p14="http://schemas.microsoft.com/office/powerpoint/2010/main" val="102754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11</a:t>
            </a:fld>
            <a:endParaRPr lang="lv-LV"/>
          </a:p>
        </p:txBody>
      </p:sp>
    </p:spTree>
    <p:extLst>
      <p:ext uri="{BB962C8B-B14F-4D97-AF65-F5344CB8AC3E}">
        <p14:creationId xmlns:p14="http://schemas.microsoft.com/office/powerpoint/2010/main" val="220806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12</a:t>
            </a:fld>
            <a:endParaRPr lang="lv-LV"/>
          </a:p>
        </p:txBody>
      </p:sp>
    </p:spTree>
    <p:extLst>
      <p:ext uri="{BB962C8B-B14F-4D97-AF65-F5344CB8AC3E}">
        <p14:creationId xmlns:p14="http://schemas.microsoft.com/office/powerpoint/2010/main" val="220806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13</a:t>
            </a:fld>
            <a:endParaRPr lang="lv-LV"/>
          </a:p>
        </p:txBody>
      </p:sp>
    </p:spTree>
    <p:extLst>
      <p:ext uri="{BB962C8B-B14F-4D97-AF65-F5344CB8AC3E}">
        <p14:creationId xmlns:p14="http://schemas.microsoft.com/office/powerpoint/2010/main" val="414276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14</a:t>
            </a:fld>
            <a:endParaRPr lang="lv-LV"/>
          </a:p>
        </p:txBody>
      </p:sp>
    </p:spTree>
    <p:extLst>
      <p:ext uri="{BB962C8B-B14F-4D97-AF65-F5344CB8AC3E}">
        <p14:creationId xmlns:p14="http://schemas.microsoft.com/office/powerpoint/2010/main" val="414276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15</a:t>
            </a:fld>
            <a:endParaRPr lang="lv-LV"/>
          </a:p>
        </p:txBody>
      </p:sp>
    </p:spTree>
    <p:extLst>
      <p:ext uri="{BB962C8B-B14F-4D97-AF65-F5344CB8AC3E}">
        <p14:creationId xmlns:p14="http://schemas.microsoft.com/office/powerpoint/2010/main" val="414276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16</a:t>
            </a:fld>
            <a:endParaRPr lang="lv-LV"/>
          </a:p>
        </p:txBody>
      </p:sp>
    </p:spTree>
    <p:extLst>
      <p:ext uri="{BB962C8B-B14F-4D97-AF65-F5344CB8AC3E}">
        <p14:creationId xmlns:p14="http://schemas.microsoft.com/office/powerpoint/2010/main" val="2020838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17</a:t>
            </a:fld>
            <a:endParaRPr lang="lv-LV"/>
          </a:p>
        </p:txBody>
      </p:sp>
    </p:spTree>
    <p:extLst>
      <p:ext uri="{BB962C8B-B14F-4D97-AF65-F5344CB8AC3E}">
        <p14:creationId xmlns:p14="http://schemas.microsoft.com/office/powerpoint/2010/main" val="202083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18</a:t>
            </a:fld>
            <a:endParaRPr lang="lv-LV"/>
          </a:p>
        </p:txBody>
      </p:sp>
    </p:spTree>
    <p:extLst>
      <p:ext uri="{BB962C8B-B14F-4D97-AF65-F5344CB8AC3E}">
        <p14:creationId xmlns:p14="http://schemas.microsoft.com/office/powerpoint/2010/main" val="202083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19</a:t>
            </a:fld>
            <a:endParaRPr lang="lv-LV"/>
          </a:p>
        </p:txBody>
      </p:sp>
    </p:spTree>
    <p:extLst>
      <p:ext uri="{BB962C8B-B14F-4D97-AF65-F5344CB8AC3E}">
        <p14:creationId xmlns:p14="http://schemas.microsoft.com/office/powerpoint/2010/main" val="2020838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20</a:t>
            </a:fld>
            <a:endParaRPr lang="lv-LV"/>
          </a:p>
        </p:txBody>
      </p:sp>
    </p:spTree>
    <p:extLst>
      <p:ext uri="{BB962C8B-B14F-4D97-AF65-F5344CB8AC3E}">
        <p14:creationId xmlns:p14="http://schemas.microsoft.com/office/powerpoint/2010/main" val="202083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3</a:t>
            </a:fld>
            <a:endParaRPr lang="lv-LV"/>
          </a:p>
        </p:txBody>
      </p:sp>
    </p:spTree>
    <p:extLst>
      <p:ext uri="{BB962C8B-B14F-4D97-AF65-F5344CB8AC3E}">
        <p14:creationId xmlns:p14="http://schemas.microsoft.com/office/powerpoint/2010/main" val="214664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21</a:t>
            </a:fld>
            <a:endParaRPr lang="lv-LV"/>
          </a:p>
        </p:txBody>
      </p:sp>
    </p:spTree>
    <p:extLst>
      <p:ext uri="{BB962C8B-B14F-4D97-AF65-F5344CB8AC3E}">
        <p14:creationId xmlns:p14="http://schemas.microsoft.com/office/powerpoint/2010/main" val="2020838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22</a:t>
            </a:fld>
            <a:endParaRPr lang="lv-LV"/>
          </a:p>
        </p:txBody>
      </p:sp>
    </p:spTree>
    <p:extLst>
      <p:ext uri="{BB962C8B-B14F-4D97-AF65-F5344CB8AC3E}">
        <p14:creationId xmlns:p14="http://schemas.microsoft.com/office/powerpoint/2010/main" val="2020838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23</a:t>
            </a:fld>
            <a:endParaRPr lang="lv-LV"/>
          </a:p>
        </p:txBody>
      </p:sp>
    </p:spTree>
    <p:extLst>
      <p:ext uri="{BB962C8B-B14F-4D97-AF65-F5344CB8AC3E}">
        <p14:creationId xmlns:p14="http://schemas.microsoft.com/office/powerpoint/2010/main" val="2020838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24</a:t>
            </a:fld>
            <a:endParaRPr lang="lv-LV"/>
          </a:p>
        </p:txBody>
      </p:sp>
    </p:spTree>
    <p:extLst>
      <p:ext uri="{BB962C8B-B14F-4D97-AF65-F5344CB8AC3E}">
        <p14:creationId xmlns:p14="http://schemas.microsoft.com/office/powerpoint/2010/main" val="2326287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9D82C-B89C-4E0C-BBE9-6D8599F175C0}"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50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4</a:t>
            </a:fld>
            <a:endParaRPr lang="lv-LV"/>
          </a:p>
        </p:txBody>
      </p:sp>
    </p:spTree>
    <p:extLst>
      <p:ext uri="{BB962C8B-B14F-4D97-AF65-F5344CB8AC3E}">
        <p14:creationId xmlns:p14="http://schemas.microsoft.com/office/powerpoint/2010/main" val="203384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5</a:t>
            </a:fld>
            <a:endParaRPr lang="lv-LV"/>
          </a:p>
        </p:txBody>
      </p:sp>
    </p:spTree>
    <p:extLst>
      <p:ext uri="{BB962C8B-B14F-4D97-AF65-F5344CB8AC3E}">
        <p14:creationId xmlns:p14="http://schemas.microsoft.com/office/powerpoint/2010/main" val="99916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6</a:t>
            </a:fld>
            <a:endParaRPr lang="lv-LV"/>
          </a:p>
        </p:txBody>
      </p:sp>
    </p:spTree>
    <p:extLst>
      <p:ext uri="{BB962C8B-B14F-4D97-AF65-F5344CB8AC3E}">
        <p14:creationId xmlns:p14="http://schemas.microsoft.com/office/powerpoint/2010/main" val="71793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7</a:t>
            </a:fld>
            <a:endParaRPr lang="lv-LV"/>
          </a:p>
        </p:txBody>
      </p:sp>
    </p:spTree>
    <p:extLst>
      <p:ext uri="{BB962C8B-B14F-4D97-AF65-F5344CB8AC3E}">
        <p14:creationId xmlns:p14="http://schemas.microsoft.com/office/powerpoint/2010/main" val="220806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8</a:t>
            </a:fld>
            <a:endParaRPr lang="lv-LV"/>
          </a:p>
        </p:txBody>
      </p:sp>
    </p:spTree>
    <p:extLst>
      <p:ext uri="{BB962C8B-B14F-4D97-AF65-F5344CB8AC3E}">
        <p14:creationId xmlns:p14="http://schemas.microsoft.com/office/powerpoint/2010/main" val="103980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9</a:t>
            </a:fld>
            <a:endParaRPr lang="lv-LV"/>
          </a:p>
        </p:txBody>
      </p:sp>
    </p:spTree>
    <p:extLst>
      <p:ext uri="{BB962C8B-B14F-4D97-AF65-F5344CB8AC3E}">
        <p14:creationId xmlns:p14="http://schemas.microsoft.com/office/powerpoint/2010/main" val="103980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pPr/>
              <a:t>10</a:t>
            </a:fld>
            <a:endParaRPr lang="lv-LV"/>
          </a:p>
        </p:txBody>
      </p:sp>
    </p:spTree>
    <p:extLst>
      <p:ext uri="{BB962C8B-B14F-4D97-AF65-F5344CB8AC3E}">
        <p14:creationId xmlns:p14="http://schemas.microsoft.com/office/powerpoint/2010/main" val="220806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08260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39FFAA5-B70C-4779-8786-47C0275AAA38}" type="slidenum">
              <a:rPr lang="lv-LV" smtClean="0"/>
              <a:pPr/>
              <a:t>‹#›</a:t>
            </a:fld>
            <a:endParaRPr lang="lv-LV"/>
          </a:p>
        </p:txBody>
      </p:sp>
    </p:spTree>
    <p:extLst>
      <p:ext uri="{BB962C8B-B14F-4D97-AF65-F5344CB8AC3E}">
        <p14:creationId xmlns:p14="http://schemas.microsoft.com/office/powerpoint/2010/main" val="73654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1687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93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21518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62784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47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63215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139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8851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431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914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6408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02649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357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FFAA5-B70C-4779-8786-47C0275AAA38}" type="slidenum">
              <a:rPr lang="lv-LV" smtClean="0"/>
              <a:pPr/>
              <a:t>‹#›</a:t>
            </a:fld>
            <a:endParaRPr lang="lv-LV" dirty="0"/>
          </a:p>
        </p:txBody>
      </p:sp>
    </p:spTree>
    <p:extLst>
      <p:ext uri="{BB962C8B-B14F-4D97-AF65-F5344CB8AC3E}">
        <p14:creationId xmlns:p14="http://schemas.microsoft.com/office/powerpoint/2010/main" val="37398445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76" r:id="rId12"/>
    <p:sldLayoutId id="2147483674" r:id="rId13"/>
    <p:sldLayoutId id="2147483675" r:id="rId14"/>
    <p:sldLayoutId id="214748368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s://www.lza.lv/publikacijas/zinatnes-vestnesis" TargetMode="External"/><Relationship Id="rId3" Type="http://schemas.openxmlformats.org/officeDocument/2006/relationships/image" Target="../media/image2.emf"/><Relationship Id="rId7" Type="http://schemas.openxmlformats.org/officeDocument/2006/relationships/hyperlink" Target="http://www.lza.lv/" TargetMode="External"/><Relationship Id="rId12" Type="http://schemas.openxmlformats.org/officeDocument/2006/relationships/hyperlink" Target="http://www.arei.l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lza.lv/aktualitates/projekti/content/82-projekti" TargetMode="External"/><Relationship Id="rId11" Type="http://schemas.openxmlformats.org/officeDocument/2006/relationships/hyperlink" Target="http://www.rsu.lv/" TargetMode="External"/><Relationship Id="rId5" Type="http://schemas.openxmlformats.org/officeDocument/2006/relationships/hyperlink" Target="https://www.lza.lv/nodalas/lauksaimniecibas-un-meza-zinatnu-nodala" TargetMode="External"/><Relationship Id="rId10" Type="http://schemas.openxmlformats.org/officeDocument/2006/relationships/hyperlink" Target="http://www.lu..lv/" TargetMode="External"/><Relationship Id="rId4" Type="http://schemas.openxmlformats.org/officeDocument/2006/relationships/image" Target="../media/image4.png"/><Relationship Id="rId9" Type="http://schemas.openxmlformats.org/officeDocument/2006/relationships/hyperlink" Target="http://www.llu.l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lza.lv/images/Zinatnes-vestnesis/2020/ZV_18_COLOR.pdf"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lza.lv/aktualitates/projekti/355-projekta-aktivitates" TargetMode="External"/><Relationship Id="rId5" Type="http://schemas.openxmlformats.org/officeDocument/2006/relationships/hyperlink" Target="https://www.valmiera.lv/lv/jaunumi/uznemejdarbibas_zinas/22625_bus_vidzemes_inovaciju_nedela/" TargetMode="External"/><Relationship Id="rId4" Type="http://schemas.openxmlformats.org/officeDocument/2006/relationships/hyperlink" Target="https://www.lza.lv/images/Zinatnes-vestnesis/2020/ZV_05_2020.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emf"/><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lza.lv/aktualitates/projekti/355-projekta-aktivitates" TargetMode="External"/><Relationship Id="rId4" Type="http://schemas.openxmlformats.org/officeDocument/2006/relationships/hyperlink" Target="https://www.liepu.lv/lv/1278/aprites-ekonomikas-centr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lai.lv/jaunumi/ieskats-latvijas-arejas-un-drosibas-politikas-gadagramatas-2020-atversanas-svetkos-832"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emf"/><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estudijas.llu.lv/course/view.php?id=1765"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48381" y="4674231"/>
            <a:ext cx="12192001" cy="2013439"/>
          </a:xfrm>
          <a:prstGeom prst="rect">
            <a:avLst/>
          </a:prstGeom>
        </p:spPr>
      </p:pic>
      <p:pic>
        <p:nvPicPr>
          <p:cNvPr id="5" name="Picture 4"/>
          <p:cNvPicPr>
            <a:picLocks noChangeAspect="1"/>
          </p:cNvPicPr>
          <p:nvPr/>
        </p:nvPicPr>
        <p:blipFill>
          <a:blip r:embed="rId2" cstate="print"/>
          <a:stretch>
            <a:fillRect/>
          </a:stretch>
        </p:blipFill>
        <p:spPr>
          <a:xfrm rot="10800000">
            <a:off x="-1" y="-8796"/>
            <a:ext cx="12192000" cy="1644161"/>
          </a:xfrm>
          <a:prstGeom prst="rect">
            <a:avLst/>
          </a:prstGeom>
        </p:spPr>
      </p:pic>
      <p:sp>
        <p:nvSpPr>
          <p:cNvPr id="3" name="Subtitle 2"/>
          <p:cNvSpPr>
            <a:spLocks noGrp="1"/>
          </p:cNvSpPr>
          <p:nvPr>
            <p:ph type="subTitle" idx="1"/>
          </p:nvPr>
        </p:nvSpPr>
        <p:spPr>
          <a:xfrm>
            <a:off x="8157584" y="206871"/>
            <a:ext cx="4041848" cy="313520"/>
          </a:xfrm>
        </p:spPr>
        <p:txBody>
          <a:bodyPr>
            <a:noAutofit/>
          </a:bodyPr>
          <a:lstStyle/>
          <a:p>
            <a:r>
              <a:rPr lang="en-US" sz="1800" b="1" dirty="0">
                <a:solidFill>
                  <a:schemeClr val="bg1">
                    <a:lumMod val="50000"/>
                  </a:schemeClr>
                </a:solidFill>
                <a:latin typeface="Arial Narrow" panose="020B0606020202030204" pitchFamily="34" charset="0"/>
              </a:rPr>
              <a:t>“</a:t>
            </a:r>
            <a:r>
              <a:rPr lang="en-US" sz="1800" b="1" dirty="0" err="1">
                <a:solidFill>
                  <a:schemeClr val="bg1">
                    <a:lumMod val="50000"/>
                  </a:schemeClr>
                </a:solidFill>
                <a:latin typeface="Arial Narrow" panose="020B0606020202030204" pitchFamily="34" charset="0"/>
              </a:rPr>
              <a:t>Latvijas</a:t>
            </a:r>
            <a:r>
              <a:rPr lang="en-US" sz="1800" b="1" dirty="0">
                <a:solidFill>
                  <a:schemeClr val="bg1">
                    <a:lumMod val="50000"/>
                  </a:schemeClr>
                </a:solidFill>
                <a:latin typeface="Arial Narrow" panose="020B0606020202030204" pitchFamily="34" charset="0"/>
              </a:rPr>
              <a:t> </a:t>
            </a:r>
            <a:r>
              <a:rPr lang="en-US" sz="1800" b="1" dirty="0" err="1">
                <a:solidFill>
                  <a:schemeClr val="bg1">
                    <a:lumMod val="50000"/>
                  </a:schemeClr>
                </a:solidFill>
                <a:latin typeface="Arial Narrow" panose="020B0606020202030204" pitchFamily="34" charset="0"/>
              </a:rPr>
              <a:t>mantojums</a:t>
            </a:r>
            <a:r>
              <a:rPr lang="en-US" sz="1800" b="1" dirty="0">
                <a:solidFill>
                  <a:schemeClr val="bg1">
                    <a:lumMod val="50000"/>
                  </a:schemeClr>
                </a:solidFill>
                <a:latin typeface="Arial Narrow" panose="020B0606020202030204" pitchFamily="34" charset="0"/>
              </a:rPr>
              <a:t> un </a:t>
            </a:r>
            <a:r>
              <a:rPr lang="en-US" sz="1800" b="1" dirty="0" err="1">
                <a:solidFill>
                  <a:schemeClr val="bg1">
                    <a:lumMod val="50000"/>
                  </a:schemeClr>
                </a:solidFill>
                <a:latin typeface="Arial Narrow" panose="020B0606020202030204" pitchFamily="34" charset="0"/>
              </a:rPr>
              <a:t>nākotnes</a:t>
            </a:r>
            <a:r>
              <a:rPr lang="en-US" sz="1800" b="1" dirty="0">
                <a:solidFill>
                  <a:schemeClr val="bg1">
                    <a:lumMod val="50000"/>
                  </a:schemeClr>
                </a:solidFill>
                <a:latin typeface="Arial Narrow" panose="020B0606020202030204" pitchFamily="34" charset="0"/>
              </a:rPr>
              <a:t> </a:t>
            </a:r>
            <a:r>
              <a:rPr lang="en-US" sz="1800" b="1" dirty="0" err="1">
                <a:solidFill>
                  <a:schemeClr val="bg1">
                    <a:lumMod val="50000"/>
                  </a:schemeClr>
                </a:solidFill>
                <a:latin typeface="Arial Narrow" panose="020B0606020202030204" pitchFamily="34" charset="0"/>
              </a:rPr>
              <a:t>izaicinājumi</a:t>
            </a:r>
            <a:r>
              <a:rPr lang="en-US" sz="1800" b="1" dirty="0">
                <a:solidFill>
                  <a:schemeClr val="bg1">
                    <a:lumMod val="50000"/>
                  </a:schemeClr>
                </a:solidFill>
                <a:latin typeface="Arial Narrow" panose="020B0606020202030204" pitchFamily="34" charset="0"/>
              </a:rPr>
              <a:t> </a:t>
            </a:r>
            <a:r>
              <a:rPr lang="en-US" sz="1800" b="1" dirty="0" err="1">
                <a:solidFill>
                  <a:schemeClr val="bg1">
                    <a:lumMod val="50000"/>
                  </a:schemeClr>
                </a:solidFill>
                <a:latin typeface="Arial Narrow" panose="020B0606020202030204" pitchFamily="34" charset="0"/>
              </a:rPr>
              <a:t>valsts</a:t>
            </a:r>
            <a:r>
              <a:rPr lang="en-US" sz="1800" b="1" dirty="0">
                <a:solidFill>
                  <a:schemeClr val="bg1">
                    <a:lumMod val="50000"/>
                  </a:schemeClr>
                </a:solidFill>
                <a:latin typeface="Arial Narrow" panose="020B0606020202030204" pitchFamily="34" charset="0"/>
              </a:rPr>
              <a:t> </a:t>
            </a:r>
            <a:r>
              <a:rPr lang="en-US" sz="1800" b="1" dirty="0" err="1">
                <a:solidFill>
                  <a:schemeClr val="bg1">
                    <a:lumMod val="50000"/>
                  </a:schemeClr>
                </a:solidFill>
                <a:latin typeface="Arial Narrow" panose="020B0606020202030204" pitchFamily="34" charset="0"/>
              </a:rPr>
              <a:t>ilgtspējai</a:t>
            </a:r>
            <a:r>
              <a:rPr lang="en-US" sz="1800" b="1" dirty="0">
                <a:solidFill>
                  <a:schemeClr val="bg1">
                    <a:lumMod val="50000"/>
                  </a:schemeClr>
                </a:solidFill>
                <a:latin typeface="Arial Narrow" panose="020B0606020202030204" pitchFamily="34" charset="0"/>
              </a:rPr>
              <a:t>”</a:t>
            </a:r>
          </a:p>
        </p:txBody>
      </p:sp>
      <p:sp>
        <p:nvSpPr>
          <p:cNvPr id="7" name="Subtitle 2"/>
          <p:cNvSpPr txBox="1">
            <a:spLocks/>
          </p:cNvSpPr>
          <p:nvPr/>
        </p:nvSpPr>
        <p:spPr>
          <a:xfrm>
            <a:off x="246138" y="6370342"/>
            <a:ext cx="1304691" cy="3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v-LV" sz="1600" dirty="0" smtClean="0">
                <a:solidFill>
                  <a:schemeClr val="bg1">
                    <a:lumMod val="50000"/>
                  </a:schemeClr>
                </a:solidFill>
                <a:latin typeface="Arial Narrow" panose="020B0606020202030204" pitchFamily="34" charset="0"/>
              </a:rPr>
              <a:t>14.04.2021</a:t>
            </a:r>
            <a:r>
              <a:rPr lang="lv-LV" sz="1600" dirty="0">
                <a:solidFill>
                  <a:schemeClr val="bg1">
                    <a:lumMod val="50000"/>
                  </a:schemeClr>
                </a:solidFill>
                <a:latin typeface="Arial Narrow" panose="020B0606020202030204" pitchFamily="34" charset="0"/>
              </a:rPr>
              <a:t>.</a:t>
            </a:r>
          </a:p>
        </p:txBody>
      </p:sp>
      <p:sp>
        <p:nvSpPr>
          <p:cNvPr id="8" name="Subtitle 2"/>
          <p:cNvSpPr txBox="1">
            <a:spLocks/>
          </p:cNvSpPr>
          <p:nvPr/>
        </p:nvSpPr>
        <p:spPr>
          <a:xfrm>
            <a:off x="2794028" y="2847413"/>
            <a:ext cx="4041848" cy="31352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v-LV" b="1" dirty="0">
                <a:solidFill>
                  <a:schemeClr val="bg1">
                    <a:lumMod val="85000"/>
                  </a:schemeClr>
                </a:solidFill>
                <a:latin typeface="Arial Narrow" panose="020B0606020202030204" pitchFamily="34" charset="0"/>
              </a:rPr>
              <a:t>Projekta nosaukums</a:t>
            </a:r>
          </a:p>
          <a:p>
            <a:pPr algn="l"/>
            <a:endParaRPr lang="lv-LV" b="1" dirty="0">
              <a:solidFill>
                <a:schemeClr val="bg1">
                  <a:lumMod val="85000"/>
                </a:schemeClr>
              </a:solidFill>
              <a:latin typeface="Arial Narrow" panose="020B0606020202030204" pitchFamily="34" charset="0"/>
            </a:endParaRPr>
          </a:p>
          <a:p>
            <a:pPr algn="l"/>
            <a:endParaRPr lang="lv-LV" b="1" dirty="0">
              <a:solidFill>
                <a:schemeClr val="bg1">
                  <a:lumMod val="85000"/>
                </a:schemeClr>
              </a:solidFill>
              <a:latin typeface="Arial Narrow" panose="020B0606020202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367" y="1203249"/>
            <a:ext cx="2598503" cy="1087190"/>
          </a:xfrm>
          <a:prstGeom prst="rect">
            <a:avLst/>
          </a:prstGeom>
        </p:spPr>
      </p:pic>
      <p:sp>
        <p:nvSpPr>
          <p:cNvPr id="10" name="Subtitle 2"/>
          <p:cNvSpPr txBox="1">
            <a:spLocks/>
          </p:cNvSpPr>
          <p:nvPr/>
        </p:nvSpPr>
        <p:spPr>
          <a:xfrm>
            <a:off x="1398494" y="2569507"/>
            <a:ext cx="9574305" cy="21548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4000" b="1" dirty="0">
                <a:solidFill>
                  <a:srgbClr val="0070C0"/>
                </a:solidFill>
                <a:latin typeface="Times New Roman" panose="02020603050405020304" pitchFamily="18" charset="0"/>
                <a:cs typeface="Times New Roman" panose="02020603050405020304" pitchFamily="18" charset="0"/>
              </a:rPr>
              <a:t> Projekts «</a:t>
            </a:r>
            <a:r>
              <a:rPr lang="lv-LV" sz="4000" b="1" dirty="0" err="1">
                <a:solidFill>
                  <a:srgbClr val="0070C0"/>
                </a:solidFill>
                <a:latin typeface="Times New Roman" panose="02020603050405020304" pitchFamily="18" charset="0"/>
                <a:cs typeface="Times New Roman" panose="02020603050405020304" pitchFamily="18" charset="0"/>
              </a:rPr>
              <a:t>Interframe-LV</a:t>
            </a:r>
            <a:r>
              <a:rPr lang="lv-LV" sz="4000" b="1" dirty="0">
                <a:solidFill>
                  <a:srgbClr val="0070C0"/>
                </a:solidFill>
                <a:latin typeface="Times New Roman" panose="02020603050405020304" pitchFamily="18" charset="0"/>
                <a:cs typeface="Times New Roman" panose="02020603050405020304" pitchFamily="18" charset="0"/>
              </a:rPr>
              <a:t> </a:t>
            </a:r>
            <a:r>
              <a:rPr lang="lv-LV" sz="3200" b="1" dirty="0">
                <a:solidFill>
                  <a:srgbClr val="0070C0"/>
                </a:solidFill>
                <a:latin typeface="Times New Roman" panose="02020603050405020304" pitchFamily="18" charset="0"/>
                <a:cs typeface="Times New Roman" panose="02020603050405020304" pitchFamily="18" charset="0"/>
              </a:rPr>
              <a:t>– </a:t>
            </a:r>
            <a:r>
              <a:rPr lang="lv-LV" sz="4400" b="1" dirty="0">
                <a:solidFill>
                  <a:srgbClr val="0070C0"/>
                </a:solidFill>
                <a:latin typeface="Times New Roman" panose="02020603050405020304" pitchFamily="18" charset="0"/>
                <a:cs typeface="Times New Roman" panose="02020603050405020304" pitchFamily="18" charset="0"/>
              </a:rPr>
              <a:t/>
            </a:r>
            <a:br>
              <a:rPr lang="lv-LV" sz="4400" b="1" dirty="0">
                <a:solidFill>
                  <a:srgbClr val="0070C0"/>
                </a:solidFill>
                <a:latin typeface="Times New Roman" panose="02020603050405020304" pitchFamily="18" charset="0"/>
                <a:cs typeface="Times New Roman" panose="02020603050405020304" pitchFamily="18" charset="0"/>
              </a:rPr>
            </a:br>
            <a:r>
              <a:rPr lang="lv-LV" b="1" dirty="0">
                <a:solidFill>
                  <a:srgbClr val="0070C0"/>
                </a:solidFill>
                <a:latin typeface="Times New Roman" panose="02020603050405020304" pitchFamily="18" charset="0"/>
                <a:cs typeface="Times New Roman" panose="02020603050405020304" pitchFamily="18" charset="0"/>
              </a:rPr>
              <a:t>Latvijas valsts un sabiedrības izaicinājumi un to </a:t>
            </a:r>
            <a:br>
              <a:rPr lang="lv-LV" b="1" dirty="0">
                <a:solidFill>
                  <a:srgbClr val="0070C0"/>
                </a:solidFill>
                <a:latin typeface="Times New Roman" panose="02020603050405020304" pitchFamily="18" charset="0"/>
                <a:cs typeface="Times New Roman" panose="02020603050405020304" pitchFamily="18" charset="0"/>
              </a:rPr>
            </a:br>
            <a:r>
              <a:rPr lang="lv-LV" b="1" dirty="0">
                <a:solidFill>
                  <a:srgbClr val="0070C0"/>
                </a:solidFill>
                <a:latin typeface="Times New Roman" panose="02020603050405020304" pitchFamily="18" charset="0"/>
                <a:cs typeface="Times New Roman" panose="02020603050405020304" pitchFamily="18" charset="0"/>
              </a:rPr>
              <a:t>risinājumi starptautiskā kontekstā» </a:t>
            </a:r>
          </a:p>
          <a:p>
            <a:endParaRPr lang="lv-LV" b="1" dirty="0">
              <a:solidFill>
                <a:srgbClr val="0070C0"/>
              </a:solidFill>
              <a:latin typeface="Times New Roman" panose="02020603050405020304" pitchFamily="18" charset="0"/>
              <a:cs typeface="Times New Roman" panose="02020603050405020304" pitchFamily="18" charset="0"/>
            </a:endParaRPr>
          </a:p>
          <a:p>
            <a:endParaRPr lang="lv-LV" b="1" dirty="0">
              <a:solidFill>
                <a:schemeClr val="bg1">
                  <a:lumMod val="85000"/>
                </a:schemeClr>
              </a:solidFill>
              <a:latin typeface="Arial Narrow" panose="020B0606020202030204" pitchFamily="34" charset="0"/>
            </a:endParaRPr>
          </a:p>
          <a:p>
            <a:endParaRPr lang="lv-LV" b="1" dirty="0">
              <a:solidFill>
                <a:schemeClr val="bg1">
                  <a:lumMod val="85000"/>
                </a:schemeClr>
              </a:solidFill>
              <a:latin typeface="Arial Narrow" panose="020B0606020202030204" pitchFamily="34" charset="0"/>
            </a:endParaRPr>
          </a:p>
        </p:txBody>
      </p:sp>
      <p:sp>
        <p:nvSpPr>
          <p:cNvPr id="11" name="Rectangle 10"/>
          <p:cNvSpPr/>
          <p:nvPr/>
        </p:nvSpPr>
        <p:spPr>
          <a:xfrm>
            <a:off x="2848593" y="4571111"/>
            <a:ext cx="4092274" cy="369332"/>
          </a:xfrm>
          <a:prstGeom prst="rect">
            <a:avLst/>
          </a:prstGeom>
        </p:spPr>
        <p:txBody>
          <a:bodyPr wrap="none">
            <a:spAutoFit/>
          </a:bodyPr>
          <a:lstStyle/>
          <a:p>
            <a:r>
              <a:rPr lang="lv-LV" b="1" i="1" dirty="0"/>
              <a:t>Projekta vadītāja akadēmiķe Baiba Rivža</a:t>
            </a:r>
          </a:p>
        </p:txBody>
      </p:sp>
    </p:spTree>
    <p:extLst>
      <p:ext uri="{BB962C8B-B14F-4D97-AF65-F5344CB8AC3E}">
        <p14:creationId xmlns:p14="http://schemas.microsoft.com/office/powerpoint/2010/main" val="1934014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832636-A005-4AB0-8F67-972F717EE7B1}"/>
              </a:ext>
            </a:extLst>
          </p:cNvPr>
          <p:cNvPicPr>
            <a:picLocks noChangeAspect="1"/>
          </p:cNvPicPr>
          <p:nvPr/>
        </p:nvPicPr>
        <p:blipFill>
          <a:blip r:embed="rId3" cstate="print"/>
          <a:stretch>
            <a:fillRect/>
          </a:stretch>
        </p:blipFill>
        <p:spPr>
          <a:xfrm>
            <a:off x="0" y="5521568"/>
            <a:ext cx="12192000" cy="1339062"/>
          </a:xfrm>
          <a:prstGeom prst="rect">
            <a:avLst/>
          </a:prstGeom>
        </p:spPr>
      </p:pic>
      <p:pic>
        <p:nvPicPr>
          <p:cNvPr id="11" name="Picture 10">
            <a:extLst>
              <a:ext uri="{FF2B5EF4-FFF2-40B4-BE49-F238E27FC236}">
                <a16:creationId xmlns:a16="http://schemas.microsoft.com/office/drawing/2014/main" id="{1413660B-9CDA-44D6-9E80-5D9B445E8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2" name="Rectangle 11">
            <a:extLst>
              <a:ext uri="{FF2B5EF4-FFF2-40B4-BE49-F238E27FC236}">
                <a16:creationId xmlns:a16="http://schemas.microsoft.com/office/drawing/2014/main" id="{D6AB0E98-F06C-420C-9CB4-F98BF29413D9}"/>
              </a:ext>
            </a:extLst>
          </p:cNvPr>
          <p:cNvSpPr/>
          <p:nvPr/>
        </p:nvSpPr>
        <p:spPr>
          <a:xfrm>
            <a:off x="249774" y="1631418"/>
            <a:ext cx="11692451" cy="4114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v"/>
            </a:pPr>
            <a:r>
              <a:rPr lang="lv-LV" sz="2400" dirty="0">
                <a:solidFill>
                  <a:schemeClr val="tx1"/>
                </a:solidFill>
              </a:rPr>
              <a:t> Starptautiskā sadarbība ar </a:t>
            </a:r>
            <a:r>
              <a:rPr lang="lv-LV" sz="2400" b="1" dirty="0">
                <a:solidFill>
                  <a:schemeClr val="tx1"/>
                </a:solidFill>
              </a:rPr>
              <a:t>Eiropas Izglītības fondu (European </a:t>
            </a:r>
            <a:r>
              <a:rPr lang="lv-LV" sz="2400" b="1" dirty="0" err="1">
                <a:solidFill>
                  <a:schemeClr val="tx1"/>
                </a:solidFill>
              </a:rPr>
              <a:t>Training</a:t>
            </a:r>
            <a:r>
              <a:rPr lang="lv-LV" sz="2400" b="1" dirty="0">
                <a:solidFill>
                  <a:schemeClr val="tx1"/>
                </a:solidFill>
              </a:rPr>
              <a:t> </a:t>
            </a:r>
            <a:r>
              <a:rPr lang="lv-LV" sz="2400" b="1" dirty="0" err="1">
                <a:solidFill>
                  <a:schemeClr val="tx1"/>
                </a:solidFill>
              </a:rPr>
              <a:t>Foundation</a:t>
            </a:r>
            <a:r>
              <a:rPr lang="lv-LV" sz="2400" b="1" dirty="0">
                <a:solidFill>
                  <a:schemeClr val="tx1"/>
                </a:solidFill>
              </a:rPr>
              <a:t>), </a:t>
            </a:r>
            <a:r>
              <a:rPr lang="lv-LV" sz="2400" dirty="0">
                <a:solidFill>
                  <a:schemeClr val="tx1"/>
                </a:solidFill>
              </a:rPr>
              <a:t>kur Ilzes Brantes vadībā notiek pētījums, kā arī informācijas un pieredzes pārnese uz Albāniju, Maķedoniju, Baltkrieviju, Kazahstānu. Eiropas Izglītības fonda (European </a:t>
            </a:r>
            <a:r>
              <a:rPr lang="lv-LV" sz="2400" dirty="0" err="1">
                <a:solidFill>
                  <a:schemeClr val="tx1"/>
                </a:solidFill>
              </a:rPr>
              <a:t>Training</a:t>
            </a:r>
            <a:r>
              <a:rPr lang="lv-LV" sz="2400" dirty="0">
                <a:solidFill>
                  <a:schemeClr val="tx1"/>
                </a:solidFill>
              </a:rPr>
              <a:t> </a:t>
            </a:r>
            <a:r>
              <a:rPr lang="lv-LV" sz="2400" dirty="0" err="1">
                <a:solidFill>
                  <a:schemeClr val="tx1"/>
                </a:solidFill>
              </a:rPr>
              <a:t>Foundation</a:t>
            </a:r>
            <a:r>
              <a:rPr lang="lv-LV" sz="2400" dirty="0">
                <a:solidFill>
                  <a:schemeClr val="tx1"/>
                </a:solidFill>
              </a:rPr>
              <a:t>) atbalstīta projekta “Profesionālās izglītības kompetences centru ieguldījums darba vidē balstītās mācībās” (līgums Nr. CON/20/ETF/0005 )  ietvaros  sniegts atbalsts Profesionālās izglītības biedrībai pētījumu metodikas izstrādē (līgums starp Eiropas Izglītības fondu (ETF) un PIB (Latvijas Profesionālās izglītības asociāciju) 2020. gada 20. maijā. Projekta vadītāja un LU doktorante Ilze Brante un LU profesore Biruta Sloka sniedza atbalstu, kā arī nodrošināja Latvijā pētījumos par DVB mācībām aprobētas prakses ietvaros nodrošināt zināšanu pārnesi uz trešajām valstīm semināros ar Kazahstānu, Albāniju, Maķedoniju, Baltkrieviju, u.c.</a:t>
            </a:r>
          </a:p>
        </p:txBody>
      </p:sp>
      <p:sp>
        <p:nvSpPr>
          <p:cNvPr id="13" name="Rectangle 12">
            <a:extLst>
              <a:ext uri="{FF2B5EF4-FFF2-40B4-BE49-F238E27FC236}">
                <a16:creationId xmlns:a16="http://schemas.microsoft.com/office/drawing/2014/main" id="{5A671E4E-9A3F-4A51-B178-6C006F6DB2F3}"/>
              </a:ext>
            </a:extLst>
          </p:cNvPr>
          <p:cNvSpPr/>
          <p:nvPr/>
        </p:nvSpPr>
        <p:spPr>
          <a:xfrm>
            <a:off x="426128" y="1788599"/>
            <a:ext cx="11292396" cy="1631216"/>
          </a:xfrm>
          <a:prstGeom prst="rect">
            <a:avLst/>
          </a:prstGeom>
        </p:spPr>
        <p:txBody>
          <a:bodyPr wrap="square">
            <a:spAutoFit/>
          </a:bodyPr>
          <a:lstStyle/>
          <a:p>
            <a:pPr algn="just">
              <a:buFont typeface="Wingdings" pitchFamily="2" charset="2"/>
              <a:buChar char="v"/>
            </a:pPr>
            <a:endParaRPr lang="lv-LV" sz="2400" b="1" dirty="0"/>
          </a:p>
          <a:p>
            <a:pPr algn="just"/>
            <a:endParaRPr lang="lv-LV" sz="2400" b="1" dirty="0"/>
          </a:p>
          <a:p>
            <a:pPr algn="just"/>
            <a:endParaRPr lang="lv-LV" sz="2400" b="1"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344233" y="306049"/>
            <a:ext cx="8364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Iesaistīties starptautiskos sadarbības tīklos un konsorcijos, kā arī</a:t>
            </a:r>
          </a:p>
          <a:p>
            <a:pPr algn="ctr"/>
            <a:r>
              <a:rPr lang="lv-LV" altLang="lv-LV" sz="2400" b="1" dirty="0">
                <a:solidFill>
                  <a:srgbClr val="852727"/>
                </a:solidFill>
                <a:latin typeface="Arial Narrow" panose="020B0606020202030204" pitchFamily="34" charset="0"/>
              </a:rPr>
              <a:t>īstenot projektus Eiropas Savienības </a:t>
            </a:r>
            <a:r>
              <a:rPr lang="lv-LV" altLang="lv-LV" sz="2400" b="1" dirty="0" err="1">
                <a:solidFill>
                  <a:srgbClr val="852727"/>
                </a:solidFill>
                <a:latin typeface="Arial Narrow" panose="020B0606020202030204" pitchFamily="34" charset="0"/>
              </a:rPr>
              <a:t>ietvarprogrammas</a:t>
            </a:r>
            <a:r>
              <a:rPr lang="lv-LV" altLang="lv-LV" sz="2400" b="1" dirty="0">
                <a:solidFill>
                  <a:srgbClr val="852727"/>
                </a:solidFill>
                <a:latin typeface="Arial Narrow" panose="020B0606020202030204" pitchFamily="34" charset="0"/>
              </a:rPr>
              <a:t> un citu</a:t>
            </a:r>
          </a:p>
          <a:p>
            <a:pPr algn="ctr"/>
            <a:r>
              <a:rPr lang="lv-LV" altLang="lv-LV" sz="2400" b="1" dirty="0">
                <a:solidFill>
                  <a:srgbClr val="852727"/>
                </a:solidFill>
                <a:latin typeface="Arial Narrow" panose="020B0606020202030204" pitchFamily="34" charset="0"/>
              </a:rPr>
              <a:t>starptautisko programmu ietvaros</a:t>
            </a:r>
          </a:p>
        </p:txBody>
      </p:sp>
      <p:sp>
        <p:nvSpPr>
          <p:cNvPr id="5" name="Slide Number Placeholder 4"/>
          <p:cNvSpPr>
            <a:spLocks noGrp="1"/>
          </p:cNvSpPr>
          <p:nvPr>
            <p:ph type="sldNum" sz="quarter" idx="12"/>
          </p:nvPr>
        </p:nvSpPr>
        <p:spPr>
          <a:xfrm>
            <a:off x="10020486" y="6303085"/>
            <a:ext cx="2057400" cy="365125"/>
          </a:xfrm>
        </p:spPr>
        <p:txBody>
          <a:bodyPr/>
          <a:lstStyle/>
          <a:p>
            <a:fld id="{BEE86C59-DCFE-478A-AC38-86131F5C74FE}" type="slidenum">
              <a:rPr lang="lv-LV" smtClean="0">
                <a:solidFill>
                  <a:schemeClr val="bg1">
                    <a:lumMod val="85000"/>
                  </a:schemeClr>
                </a:solidFill>
              </a:rPr>
              <a:pPr/>
              <a:t>10</a:t>
            </a:fld>
            <a:endParaRPr lang="lv-LV" dirty="0">
              <a:solidFill>
                <a:schemeClr val="bg1">
                  <a:lumMod val="85000"/>
                </a:schemeClr>
              </a:solidFill>
            </a:endParaRPr>
          </a:p>
        </p:txBody>
      </p:sp>
    </p:spTree>
    <p:extLst>
      <p:ext uri="{BB962C8B-B14F-4D97-AF65-F5344CB8AC3E}">
        <p14:creationId xmlns:p14="http://schemas.microsoft.com/office/powerpoint/2010/main" val="342985435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832636-A005-4AB0-8F67-972F717EE7B1}"/>
              </a:ext>
            </a:extLst>
          </p:cNvPr>
          <p:cNvPicPr>
            <a:picLocks noChangeAspect="1"/>
          </p:cNvPicPr>
          <p:nvPr/>
        </p:nvPicPr>
        <p:blipFill>
          <a:blip r:embed="rId3" cstate="print"/>
          <a:stretch>
            <a:fillRect/>
          </a:stretch>
        </p:blipFill>
        <p:spPr>
          <a:xfrm>
            <a:off x="0" y="5521568"/>
            <a:ext cx="12192000" cy="1339062"/>
          </a:xfrm>
          <a:prstGeom prst="rect">
            <a:avLst/>
          </a:prstGeom>
        </p:spPr>
      </p:pic>
      <p:pic>
        <p:nvPicPr>
          <p:cNvPr id="11" name="Picture 10">
            <a:extLst>
              <a:ext uri="{FF2B5EF4-FFF2-40B4-BE49-F238E27FC236}">
                <a16:creationId xmlns:a16="http://schemas.microsoft.com/office/drawing/2014/main" id="{1413660B-9CDA-44D6-9E80-5D9B445E8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2" name="Rectangle 11">
            <a:extLst>
              <a:ext uri="{FF2B5EF4-FFF2-40B4-BE49-F238E27FC236}">
                <a16:creationId xmlns:a16="http://schemas.microsoft.com/office/drawing/2014/main" id="{D6AB0E98-F06C-420C-9CB4-F98BF29413D9}"/>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12">
            <a:extLst>
              <a:ext uri="{FF2B5EF4-FFF2-40B4-BE49-F238E27FC236}">
                <a16:creationId xmlns:a16="http://schemas.microsoft.com/office/drawing/2014/main" id="{5A671E4E-9A3F-4A51-B178-6C006F6DB2F3}"/>
              </a:ext>
            </a:extLst>
          </p:cNvPr>
          <p:cNvSpPr/>
          <p:nvPr/>
        </p:nvSpPr>
        <p:spPr>
          <a:xfrm>
            <a:off x="426128" y="1788599"/>
            <a:ext cx="11292396" cy="4585871"/>
          </a:xfrm>
          <a:prstGeom prst="rect">
            <a:avLst/>
          </a:prstGeom>
        </p:spPr>
        <p:txBody>
          <a:bodyPr wrap="square">
            <a:spAutoFit/>
          </a:bodyPr>
          <a:lstStyle/>
          <a:p>
            <a:pPr algn="just">
              <a:buFont typeface="Wingdings" pitchFamily="2" charset="2"/>
              <a:buChar char="v"/>
            </a:pPr>
            <a:r>
              <a:rPr lang="lv-LV" sz="2400" dirty="0"/>
              <a:t>RSU sadarbībā ar Tartu Universitāti, Kauņas Tehnoloģiju universitāti un Stavangeres universitāti sagatavoti un iesniegti pētījuma pieteikumi </a:t>
            </a:r>
            <a:r>
              <a:rPr lang="lv-LV" sz="2400" b="1" dirty="0"/>
              <a:t>EEZ un Norvēģijas finanšu instrumenta </a:t>
            </a:r>
            <a:r>
              <a:rPr lang="lv-LV" sz="2400" b="1" dirty="0" err="1"/>
              <a:t>grantam</a:t>
            </a:r>
            <a:r>
              <a:rPr lang="lv-LV" sz="2400" b="1" dirty="0"/>
              <a:t> Lietuvas un Latvijas uzsaukumā </a:t>
            </a:r>
            <a:r>
              <a:rPr lang="lv-LV" sz="2400" dirty="0"/>
              <a:t>.</a:t>
            </a:r>
          </a:p>
          <a:p>
            <a:pPr algn="just">
              <a:buFont typeface="Wingdings" pitchFamily="2" charset="2"/>
              <a:buChar char="v"/>
            </a:pPr>
            <a:endParaRPr lang="lv-LV" sz="2400" b="1" dirty="0"/>
          </a:p>
          <a:p>
            <a:pPr algn="just">
              <a:buFont typeface="Wingdings" pitchFamily="2" charset="2"/>
              <a:buChar char="v"/>
            </a:pPr>
            <a:r>
              <a:rPr lang="lv-LV" sz="2400" dirty="0"/>
              <a:t>Ventspils Augstskola un LZA sadarbībā ar Norvēģijas </a:t>
            </a:r>
            <a:r>
              <a:rPr lang="lv-LV" sz="2400" dirty="0" err="1"/>
              <a:t>Bioekonomikas</a:t>
            </a:r>
            <a:r>
              <a:rPr lang="lv-LV" sz="2400" dirty="0"/>
              <a:t> institūtu Igaunijas Dzīvības zinātņu universitāti un Vitauta Magnusa universitāti (Lietuva) sagatavoti un iesniegti pētījuma pieteikumi </a:t>
            </a:r>
            <a:r>
              <a:rPr lang="lv-LV" sz="2400" b="1" dirty="0"/>
              <a:t>EEZ un Norvēģijas finanšu instrumenta </a:t>
            </a:r>
            <a:r>
              <a:rPr lang="lv-LV" sz="2400" b="1" dirty="0" err="1"/>
              <a:t>grantam</a:t>
            </a:r>
            <a:r>
              <a:rPr lang="lv-LV" sz="2400" b="1" dirty="0"/>
              <a:t> Latvijas uzsaukumā </a:t>
            </a:r>
            <a:r>
              <a:rPr lang="lv-LV" sz="2400" dirty="0"/>
              <a:t>.</a:t>
            </a:r>
          </a:p>
          <a:p>
            <a:pPr algn="just">
              <a:buFont typeface="Wingdings" pitchFamily="2" charset="2"/>
              <a:buChar char="v"/>
            </a:pPr>
            <a:endParaRPr lang="lv-LV" sz="2400" b="1" dirty="0"/>
          </a:p>
          <a:p>
            <a:pPr algn="just"/>
            <a:endParaRPr lang="lv-LV" sz="2400" b="1" dirty="0"/>
          </a:p>
          <a:p>
            <a:pPr algn="just"/>
            <a:endParaRPr lang="lv-LV" sz="2400" b="1"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344233" y="306049"/>
            <a:ext cx="8364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Iesaistīties starptautiskos sadarbības tīklos un konsorcijos, kā arī</a:t>
            </a:r>
          </a:p>
          <a:p>
            <a:pPr algn="ctr"/>
            <a:r>
              <a:rPr lang="lv-LV" altLang="lv-LV" sz="2400" b="1" dirty="0">
                <a:solidFill>
                  <a:srgbClr val="852727"/>
                </a:solidFill>
                <a:latin typeface="Arial Narrow" panose="020B0606020202030204" pitchFamily="34" charset="0"/>
              </a:rPr>
              <a:t>īstenot projektus Eiropas Savienības </a:t>
            </a:r>
            <a:r>
              <a:rPr lang="lv-LV" altLang="lv-LV" sz="2400" b="1" dirty="0" err="1">
                <a:solidFill>
                  <a:srgbClr val="852727"/>
                </a:solidFill>
                <a:latin typeface="Arial Narrow" panose="020B0606020202030204" pitchFamily="34" charset="0"/>
              </a:rPr>
              <a:t>ietvarprogrammas</a:t>
            </a:r>
            <a:r>
              <a:rPr lang="lv-LV" altLang="lv-LV" sz="2400" b="1" dirty="0">
                <a:solidFill>
                  <a:srgbClr val="852727"/>
                </a:solidFill>
                <a:latin typeface="Arial Narrow" panose="020B0606020202030204" pitchFamily="34" charset="0"/>
              </a:rPr>
              <a:t> un citu</a:t>
            </a:r>
          </a:p>
          <a:p>
            <a:pPr algn="ctr"/>
            <a:r>
              <a:rPr lang="lv-LV" altLang="lv-LV" sz="2400" b="1" dirty="0">
                <a:solidFill>
                  <a:srgbClr val="852727"/>
                </a:solidFill>
                <a:latin typeface="Arial Narrow" panose="020B0606020202030204" pitchFamily="34" charset="0"/>
              </a:rPr>
              <a:t>starptautisko programmu ietvaros</a:t>
            </a:r>
          </a:p>
        </p:txBody>
      </p:sp>
      <p:sp>
        <p:nvSpPr>
          <p:cNvPr id="5" name="Slide Number Placeholder 4"/>
          <p:cNvSpPr>
            <a:spLocks noGrp="1"/>
          </p:cNvSpPr>
          <p:nvPr>
            <p:ph type="sldNum" sz="quarter" idx="12"/>
          </p:nvPr>
        </p:nvSpPr>
        <p:spPr>
          <a:xfrm>
            <a:off x="10020486" y="6303085"/>
            <a:ext cx="2057400" cy="365125"/>
          </a:xfrm>
        </p:spPr>
        <p:txBody>
          <a:bodyPr/>
          <a:lstStyle/>
          <a:p>
            <a:fld id="{BEE86C59-DCFE-478A-AC38-86131F5C74FE}" type="slidenum">
              <a:rPr lang="lv-LV" smtClean="0">
                <a:solidFill>
                  <a:schemeClr val="bg1">
                    <a:lumMod val="85000"/>
                  </a:schemeClr>
                </a:solidFill>
              </a:rPr>
              <a:pPr/>
              <a:t>11</a:t>
            </a:fld>
            <a:endParaRPr lang="lv-LV" dirty="0">
              <a:solidFill>
                <a:schemeClr val="bg1">
                  <a:lumMod val="85000"/>
                </a:schemeClr>
              </a:solidFill>
            </a:endParaRPr>
          </a:p>
        </p:txBody>
      </p:sp>
    </p:spTree>
    <p:extLst>
      <p:ext uri="{BB962C8B-B14F-4D97-AF65-F5344CB8AC3E}">
        <p14:creationId xmlns:p14="http://schemas.microsoft.com/office/powerpoint/2010/main" val="342985435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832636-A005-4AB0-8F67-972F717EE7B1}"/>
              </a:ext>
            </a:extLst>
          </p:cNvPr>
          <p:cNvPicPr>
            <a:picLocks noChangeAspect="1"/>
          </p:cNvPicPr>
          <p:nvPr/>
        </p:nvPicPr>
        <p:blipFill>
          <a:blip r:embed="rId3" cstate="print"/>
          <a:stretch>
            <a:fillRect/>
          </a:stretch>
        </p:blipFill>
        <p:spPr>
          <a:xfrm>
            <a:off x="0" y="5521568"/>
            <a:ext cx="12192000" cy="1339062"/>
          </a:xfrm>
          <a:prstGeom prst="rect">
            <a:avLst/>
          </a:prstGeom>
        </p:spPr>
      </p:pic>
      <p:pic>
        <p:nvPicPr>
          <p:cNvPr id="11" name="Picture 10">
            <a:extLst>
              <a:ext uri="{FF2B5EF4-FFF2-40B4-BE49-F238E27FC236}">
                <a16:creationId xmlns:a16="http://schemas.microsoft.com/office/drawing/2014/main" id="{1413660B-9CDA-44D6-9E80-5D9B445E8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2" name="Rectangle 11">
            <a:extLst>
              <a:ext uri="{FF2B5EF4-FFF2-40B4-BE49-F238E27FC236}">
                <a16:creationId xmlns:a16="http://schemas.microsoft.com/office/drawing/2014/main" id="{D6AB0E98-F06C-420C-9CB4-F98BF29413D9}"/>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12">
            <a:extLst>
              <a:ext uri="{FF2B5EF4-FFF2-40B4-BE49-F238E27FC236}">
                <a16:creationId xmlns:a16="http://schemas.microsoft.com/office/drawing/2014/main" id="{5A671E4E-9A3F-4A51-B178-6C006F6DB2F3}"/>
              </a:ext>
            </a:extLst>
          </p:cNvPr>
          <p:cNvSpPr/>
          <p:nvPr/>
        </p:nvSpPr>
        <p:spPr>
          <a:xfrm>
            <a:off x="426128" y="1788599"/>
            <a:ext cx="11292396" cy="1631216"/>
          </a:xfrm>
          <a:prstGeom prst="rect">
            <a:avLst/>
          </a:prstGeom>
        </p:spPr>
        <p:txBody>
          <a:bodyPr wrap="square">
            <a:spAutoFit/>
          </a:bodyPr>
          <a:lstStyle/>
          <a:p>
            <a:pPr algn="just">
              <a:buFont typeface="Wingdings" pitchFamily="2" charset="2"/>
              <a:buChar char="v"/>
            </a:pPr>
            <a:endParaRPr lang="lv-LV" sz="2400" b="1" dirty="0"/>
          </a:p>
          <a:p>
            <a:pPr algn="just"/>
            <a:endParaRPr lang="lv-LV" sz="2400" b="1" dirty="0"/>
          </a:p>
          <a:p>
            <a:pPr algn="just"/>
            <a:endParaRPr lang="lv-LV" sz="2400" b="1"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344233" y="306049"/>
            <a:ext cx="8364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Iesaistīties starptautiskos sadarbības tīklos un konsorcijos, kā arī</a:t>
            </a:r>
          </a:p>
          <a:p>
            <a:pPr algn="ctr"/>
            <a:r>
              <a:rPr lang="lv-LV" altLang="lv-LV" sz="2400" b="1" dirty="0">
                <a:solidFill>
                  <a:srgbClr val="852727"/>
                </a:solidFill>
                <a:latin typeface="Arial Narrow" panose="020B0606020202030204" pitchFamily="34" charset="0"/>
              </a:rPr>
              <a:t>īstenot projektus Eiropas Savienības </a:t>
            </a:r>
            <a:r>
              <a:rPr lang="lv-LV" altLang="lv-LV" sz="2400" b="1" dirty="0" err="1">
                <a:solidFill>
                  <a:srgbClr val="852727"/>
                </a:solidFill>
                <a:latin typeface="Arial Narrow" panose="020B0606020202030204" pitchFamily="34" charset="0"/>
              </a:rPr>
              <a:t>ietvarprogrammas</a:t>
            </a:r>
            <a:r>
              <a:rPr lang="lv-LV" altLang="lv-LV" sz="2400" b="1" dirty="0">
                <a:solidFill>
                  <a:srgbClr val="852727"/>
                </a:solidFill>
                <a:latin typeface="Arial Narrow" panose="020B0606020202030204" pitchFamily="34" charset="0"/>
              </a:rPr>
              <a:t> un citu</a:t>
            </a:r>
          </a:p>
          <a:p>
            <a:pPr algn="ctr"/>
            <a:r>
              <a:rPr lang="lv-LV" altLang="lv-LV" sz="2400" b="1" dirty="0">
                <a:solidFill>
                  <a:srgbClr val="852727"/>
                </a:solidFill>
                <a:latin typeface="Arial Narrow" panose="020B0606020202030204" pitchFamily="34" charset="0"/>
              </a:rPr>
              <a:t>starptautisko programmu ietvaros</a:t>
            </a:r>
          </a:p>
        </p:txBody>
      </p:sp>
      <p:sp>
        <p:nvSpPr>
          <p:cNvPr id="5" name="Slide Number Placeholder 4"/>
          <p:cNvSpPr>
            <a:spLocks noGrp="1"/>
          </p:cNvSpPr>
          <p:nvPr>
            <p:ph type="sldNum" sz="quarter" idx="12"/>
          </p:nvPr>
        </p:nvSpPr>
        <p:spPr>
          <a:xfrm>
            <a:off x="10020486" y="6303085"/>
            <a:ext cx="2057400" cy="365125"/>
          </a:xfrm>
        </p:spPr>
        <p:txBody>
          <a:bodyPr/>
          <a:lstStyle/>
          <a:p>
            <a:fld id="{BEE86C59-DCFE-478A-AC38-86131F5C74FE}" type="slidenum">
              <a:rPr lang="lv-LV" smtClean="0">
                <a:solidFill>
                  <a:schemeClr val="bg1">
                    <a:lumMod val="85000"/>
                  </a:schemeClr>
                </a:solidFill>
              </a:rPr>
              <a:pPr/>
              <a:t>12</a:t>
            </a:fld>
            <a:endParaRPr lang="lv-LV" dirty="0">
              <a:solidFill>
                <a:schemeClr val="bg1">
                  <a:lumMod val="85000"/>
                </a:schemeClr>
              </a:solidFill>
            </a:endParaRPr>
          </a:p>
        </p:txBody>
      </p:sp>
      <p:sp>
        <p:nvSpPr>
          <p:cNvPr id="2049" name="Rectangle 1"/>
          <p:cNvSpPr>
            <a:spLocks noChangeArrowheads="1"/>
          </p:cNvSpPr>
          <p:nvPr/>
        </p:nvSpPr>
        <p:spPr bwMode="auto">
          <a:xfrm>
            <a:off x="537882" y="3677586"/>
            <a:ext cx="1180651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400" b="0" u="none" strike="noStrike" cap="none" normalizeH="0" baseline="0" dirty="0">
              <a:ln>
                <a:noFill/>
              </a:ln>
              <a:solidFill>
                <a:schemeClr val="tx1"/>
              </a:solidFill>
              <a:effectLst/>
              <a:cs typeface="Arial" pitchFamily="34" charset="0"/>
            </a:endParaRPr>
          </a:p>
        </p:txBody>
      </p:sp>
      <p:sp>
        <p:nvSpPr>
          <p:cNvPr id="59393" name="Rectangle 1"/>
          <p:cNvSpPr>
            <a:spLocks noChangeArrowheads="1"/>
          </p:cNvSpPr>
          <p:nvPr/>
        </p:nvSpPr>
        <p:spPr bwMode="auto">
          <a:xfrm>
            <a:off x="203640" y="1299540"/>
            <a:ext cx="1165666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GB" sz="2400" b="0" u="none" strike="noStrike" cap="none" normalizeH="0" baseline="0" dirty="0">
                <a:ln>
                  <a:noFill/>
                </a:ln>
                <a:solidFill>
                  <a:schemeClr val="tx1"/>
                </a:solidFill>
                <a:effectLst/>
                <a:ea typeface="Calibri" pitchFamily="34" charset="0"/>
                <a:cs typeface="Times New Roman" pitchFamily="18" charset="0"/>
              </a:rPr>
              <a:t>Starptautiskā </a:t>
            </a:r>
            <a:r>
              <a:rPr kumimoji="0" lang="en-GB" sz="2400" b="0" u="none" strike="noStrike" cap="none" normalizeH="0" baseline="0" dirty="0" err="1">
                <a:ln>
                  <a:noFill/>
                </a:ln>
                <a:solidFill>
                  <a:schemeClr val="tx1"/>
                </a:solidFill>
                <a:effectLst/>
                <a:ea typeface="Calibri" pitchFamily="34" charset="0"/>
                <a:cs typeface="Times New Roman" pitchFamily="18" charset="0"/>
              </a:rPr>
              <a:t>sadarbība</a:t>
            </a:r>
            <a:r>
              <a:rPr kumimoji="0" lang="en-GB" sz="2400" b="0" u="none" strike="noStrike" cap="none" normalizeH="0" baseline="0" dirty="0">
                <a:ln>
                  <a:noFill/>
                </a:ln>
                <a:solidFill>
                  <a:schemeClr val="tx1"/>
                </a:solidFill>
                <a:effectLst/>
                <a:ea typeface="Calibri" pitchFamily="34" charset="0"/>
                <a:cs typeface="Times New Roman" pitchFamily="18" charset="0"/>
              </a:rPr>
              <a:t> </a:t>
            </a:r>
            <a:r>
              <a:rPr kumimoji="0" lang="en-GB" sz="2400" b="0" u="none" strike="noStrike" cap="none" normalizeH="0" baseline="0" dirty="0" err="1">
                <a:ln>
                  <a:noFill/>
                </a:ln>
                <a:solidFill>
                  <a:schemeClr val="tx1"/>
                </a:solidFill>
                <a:effectLst/>
                <a:ea typeface="Calibri" pitchFamily="34" charset="0"/>
                <a:cs typeface="Times New Roman" pitchFamily="18" charset="0"/>
              </a:rPr>
              <a:t>Interreg</a:t>
            </a:r>
            <a:r>
              <a:rPr kumimoji="0" lang="en-GB" sz="2400" b="0" u="none" strike="noStrike" cap="none" normalizeH="0" baseline="0" dirty="0">
                <a:ln>
                  <a:noFill/>
                </a:ln>
                <a:solidFill>
                  <a:schemeClr val="tx1"/>
                </a:solidFill>
                <a:effectLst/>
                <a:ea typeface="Calibri" pitchFamily="34" charset="0"/>
                <a:cs typeface="Times New Roman" pitchFamily="18" charset="0"/>
              </a:rPr>
              <a:t> Baltic Sea Region </a:t>
            </a:r>
            <a:r>
              <a:rPr kumimoji="0" lang="en-GB" sz="2400" b="0" u="none" strike="noStrike" cap="none" normalizeH="0" baseline="0" dirty="0" err="1">
                <a:ln>
                  <a:noFill/>
                </a:ln>
                <a:solidFill>
                  <a:schemeClr val="tx1"/>
                </a:solidFill>
                <a:effectLst/>
                <a:ea typeface="Calibri" pitchFamily="34" charset="0"/>
                <a:cs typeface="Times New Roman" pitchFamily="18" charset="0"/>
              </a:rPr>
              <a:t>projektā</a:t>
            </a:r>
            <a:r>
              <a:rPr kumimoji="0" lang="en-GB" sz="2400" b="0" u="none" strike="noStrike" cap="none" normalizeH="0" baseline="0" dirty="0">
                <a:ln>
                  <a:noFill/>
                </a:ln>
                <a:solidFill>
                  <a:schemeClr val="tx1"/>
                </a:solidFill>
                <a:effectLst/>
                <a:ea typeface="Calibri" pitchFamily="34" charset="0"/>
                <a:cs typeface="Times New Roman" pitchFamily="18" charset="0"/>
              </a:rPr>
              <a:t> “Baltic Blue Growth” (Z</a:t>
            </a:r>
            <a:r>
              <a:rPr kumimoji="0" lang="lv-LV" sz="2400" b="0" u="none" strike="noStrike" cap="none" normalizeH="0" baseline="0" dirty="0">
                <a:ln>
                  <a:noFill/>
                </a:ln>
                <a:solidFill>
                  <a:schemeClr val="tx1"/>
                </a:solidFill>
                <a:effectLst/>
                <a:ea typeface="Calibri" pitchFamily="34" charset="0"/>
                <a:cs typeface="Times New Roman" pitchFamily="18" charset="0"/>
              </a:rPr>
              <a:t>.</a:t>
            </a:r>
            <a:r>
              <a:rPr kumimoji="0" lang="en-GB" sz="2400" b="0" u="none" strike="noStrike" cap="none" normalizeH="0" baseline="0" dirty="0">
                <a:ln>
                  <a:noFill/>
                </a:ln>
                <a:solidFill>
                  <a:schemeClr val="tx1"/>
                </a:solidFill>
                <a:effectLst/>
                <a:ea typeface="Calibri" pitchFamily="34" charset="0"/>
                <a:cs typeface="Times New Roman" pitchFamily="18" charset="0"/>
              </a:rPr>
              <a:t> </a:t>
            </a:r>
            <a:r>
              <a:rPr kumimoji="0" lang="en-GB" sz="2400" b="0" u="none" strike="noStrike" cap="none" normalizeH="0" baseline="0" dirty="0" err="1">
                <a:ln>
                  <a:noFill/>
                </a:ln>
                <a:solidFill>
                  <a:schemeClr val="tx1"/>
                </a:solidFill>
                <a:effectLst/>
                <a:ea typeface="Calibri" pitchFamily="34" charset="0"/>
                <a:cs typeface="Times New Roman" pitchFamily="18" charset="0"/>
              </a:rPr>
              <a:t>Ozoliņa</a:t>
            </a:r>
            <a:r>
              <a:rPr kumimoji="0" lang="en-GB" sz="2400" b="0" u="none" strike="noStrike" cap="none" normalizeH="0" baseline="0" dirty="0">
                <a:ln>
                  <a:noFill/>
                </a:ln>
                <a:solidFill>
                  <a:schemeClr val="tx1"/>
                </a:solidFill>
                <a:effectLst/>
                <a:ea typeface="Calibri" pitchFamily="34" charset="0"/>
                <a:cs typeface="Times New Roman" pitchFamily="18" charset="0"/>
              </a:rPr>
              <a:t>).</a:t>
            </a:r>
            <a:endParaRPr kumimoji="0" lang="lv-LV" sz="2400" b="0" u="none" strike="noStrike" cap="none" normalizeH="0" baseline="0" dirty="0">
              <a:ln>
                <a:noFill/>
              </a:ln>
              <a:solidFill>
                <a:schemeClr val="tx1"/>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lang="lv-LV" sz="2400" dirty="0">
              <a:cs typeface="Times New Roman" pitchFamily="18" charset="0"/>
            </a:endParaRPr>
          </a:p>
          <a:p>
            <a:pPr lvl="0" algn="just" defTabSz="914400" fontAlgn="base">
              <a:spcBef>
                <a:spcPct val="0"/>
              </a:spcBef>
              <a:spcAft>
                <a:spcPct val="0"/>
              </a:spcAft>
              <a:buFont typeface="Wingdings" pitchFamily="2" charset="2"/>
              <a:buChar char="v"/>
            </a:pPr>
            <a:r>
              <a:rPr lang="lv-LV" sz="2400" dirty="0"/>
              <a:t>Ziemeļvalstu Lauksaimniecības zinātņu asociācijas (NJF)  ikmēneša </a:t>
            </a:r>
            <a:r>
              <a:rPr lang="en-GB" sz="2400" dirty="0" err="1"/>
              <a:t>tiešsaites</a:t>
            </a:r>
            <a:r>
              <a:rPr lang="en-GB" sz="2400" dirty="0"/>
              <a:t> </a:t>
            </a:r>
            <a:r>
              <a:rPr lang="en-GB" sz="2400" dirty="0" err="1"/>
              <a:t>semināri</a:t>
            </a:r>
            <a:r>
              <a:rPr lang="lv-LV" sz="2400" dirty="0"/>
              <a:t> sākot no 2020.gada maija (B.Rivža)</a:t>
            </a:r>
          </a:p>
          <a:p>
            <a:pPr lvl="0" algn="just" defTabSz="914400" fontAlgn="base">
              <a:spcBef>
                <a:spcPct val="0"/>
              </a:spcBef>
              <a:spcAft>
                <a:spcPct val="0"/>
              </a:spcAft>
              <a:buFont typeface="Wingdings" pitchFamily="2" charset="2"/>
              <a:buChar char="v"/>
            </a:pPr>
            <a:endParaRPr lang="lv-LV" sz="2400" dirty="0"/>
          </a:p>
          <a:p>
            <a:pPr lvl="0" algn="just" defTabSz="914400" fontAlgn="base">
              <a:spcBef>
                <a:spcPct val="0"/>
              </a:spcBef>
              <a:spcAft>
                <a:spcPct val="0"/>
              </a:spcAft>
              <a:buFont typeface="Wingdings" pitchFamily="2" charset="2"/>
              <a:buChar char="v"/>
            </a:pPr>
            <a:r>
              <a:rPr lang="lv-LV" sz="2400" dirty="0"/>
              <a:t> Starptautisks projekts “</a:t>
            </a:r>
            <a:r>
              <a:rPr lang="lv-LV" sz="2400" dirty="0" err="1"/>
              <a:t>Innovation</a:t>
            </a:r>
            <a:r>
              <a:rPr lang="lv-LV" sz="2400" dirty="0"/>
              <a:t> </a:t>
            </a:r>
            <a:r>
              <a:rPr lang="lv-LV" sz="2400" dirty="0" err="1"/>
              <a:t>Tourism</a:t>
            </a:r>
            <a:r>
              <a:rPr lang="lv-LV" sz="2400" dirty="0"/>
              <a:t> Manager </a:t>
            </a:r>
            <a:r>
              <a:rPr lang="lv-LV" sz="2400" dirty="0" err="1"/>
              <a:t>Divina</a:t>
            </a:r>
            <a:r>
              <a:rPr lang="lv-LV" sz="2400" dirty="0"/>
              <a:t> </a:t>
            </a:r>
            <a:r>
              <a:rPr lang="lv-LV" sz="2400" dirty="0" err="1"/>
              <a:t>Designer</a:t>
            </a:r>
            <a:r>
              <a:rPr lang="lv-LV" sz="2400" dirty="0"/>
              <a:t> </a:t>
            </a:r>
            <a:r>
              <a:rPr lang="lv-LV" sz="2400" dirty="0" err="1"/>
              <a:t>under</a:t>
            </a:r>
            <a:r>
              <a:rPr lang="lv-LV" sz="2400" dirty="0"/>
              <a:t> ERASMUS +” (B.Rivža).</a:t>
            </a:r>
          </a:p>
          <a:p>
            <a:pPr lvl="0" algn="just" defTabSz="914400" fontAlgn="base">
              <a:spcBef>
                <a:spcPct val="0"/>
              </a:spcBef>
              <a:spcAft>
                <a:spcPct val="0"/>
              </a:spcAft>
              <a:buFont typeface="Wingdings" pitchFamily="2" charset="2"/>
              <a:buChar char="v"/>
            </a:pPr>
            <a:endParaRPr lang="lv-LV" sz="2400" dirty="0"/>
          </a:p>
          <a:p>
            <a:pPr>
              <a:buFont typeface="Wingdings" pitchFamily="2" charset="2"/>
              <a:buChar char="v"/>
            </a:pPr>
            <a:r>
              <a:rPr lang="lv-LV" sz="2400" dirty="0"/>
              <a:t>Lietuvas, Latvijas un Taivānas kopprojekts  “Kultūras mantojuma atmiņa kā kultūras identitāte radošu MVU attīstībai Lietuvas, Latvijas un Taivānas tūrismā “ (B.Rivža).</a:t>
            </a:r>
          </a:p>
          <a:p>
            <a:pPr lvl="0" algn="just" defTabSz="914400" fontAlgn="base">
              <a:spcBef>
                <a:spcPct val="0"/>
              </a:spcBef>
              <a:spcAft>
                <a:spcPct val="0"/>
              </a:spcAft>
              <a:buFont typeface="Wingdings" pitchFamily="2" charset="2"/>
              <a:buChar char="v"/>
            </a:pPr>
            <a:endParaRPr lang="lv-LV" sz="2400" dirty="0"/>
          </a:p>
          <a:p>
            <a:pPr lvl="0" algn="just" defTabSz="914400" fontAlgn="base">
              <a:spcBef>
                <a:spcPct val="0"/>
              </a:spcBef>
              <a:spcAft>
                <a:spcPct val="0"/>
              </a:spcAft>
              <a:buFont typeface="Wingdings" pitchFamily="2" charset="2"/>
              <a:buChar char="v"/>
            </a:pPr>
            <a:endParaRPr lang="lv-LV" sz="2400" dirty="0"/>
          </a:p>
          <a:p>
            <a:pPr lvl="0" algn="just" defTabSz="914400" fontAlgn="base">
              <a:spcBef>
                <a:spcPct val="0"/>
              </a:spcBef>
              <a:spcAft>
                <a:spcPct val="0"/>
              </a:spcAft>
            </a:pPr>
            <a:endParaRPr kumimoji="0" lang="en-GB" sz="2400" b="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342985435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4C455D-32B5-4E2C-A2F0-3D20F956404F}"/>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122441" y="191195"/>
            <a:ext cx="85865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iesaistot sabiedrību un veicinot tās izpratni</a:t>
            </a:r>
          </a:p>
          <a:p>
            <a:pPr algn="ctr"/>
            <a:r>
              <a:rPr lang="lv-LV" altLang="lv-LV" sz="2400" b="1" dirty="0">
                <a:solidFill>
                  <a:srgbClr val="852727"/>
                </a:solidFill>
                <a:latin typeface="Arial Narrow" panose="020B0606020202030204" pitchFamily="34" charset="0"/>
              </a:rPr>
              <a:t>par pētniecības lomu un devumu sabiedrībai nozīmīgu jautājumu</a:t>
            </a:r>
          </a:p>
          <a:p>
            <a:pPr algn="ctr"/>
            <a:r>
              <a:rPr lang="lv-LV" altLang="lv-LV" sz="2400" b="1" dirty="0">
                <a:solidFill>
                  <a:srgbClr val="852727"/>
                </a:solidFill>
                <a:latin typeface="Arial Narrow" panose="020B0606020202030204" pitchFamily="34" charset="0"/>
              </a:rPr>
              <a:t>risināšanā, kā arī iesaistot atbilstošās mērķa grupas</a:t>
            </a:r>
          </a:p>
        </p:txBody>
      </p:sp>
      <p:sp>
        <p:nvSpPr>
          <p:cNvPr id="5" name="Slide Number Placeholder 4"/>
          <p:cNvSpPr>
            <a:spLocks noGrp="1"/>
          </p:cNvSpPr>
          <p:nvPr>
            <p:ph type="sldNum" sz="quarter" idx="12"/>
          </p:nvPr>
        </p:nvSpPr>
        <p:spPr>
          <a:xfrm>
            <a:off x="9939071" y="6294207"/>
            <a:ext cx="2057400" cy="365125"/>
          </a:xfrm>
        </p:spPr>
        <p:txBody>
          <a:bodyPr/>
          <a:lstStyle/>
          <a:p>
            <a:fld id="{BEE86C59-DCFE-478A-AC38-86131F5C74FE}" type="slidenum">
              <a:rPr lang="lv-LV" smtClean="0">
                <a:solidFill>
                  <a:schemeClr val="bg1">
                    <a:lumMod val="85000"/>
                  </a:schemeClr>
                </a:solidFill>
              </a:rPr>
              <a:pPr/>
              <a:t>13</a:t>
            </a:fld>
            <a:endParaRPr lang="lv-LV" dirty="0">
              <a:solidFill>
                <a:schemeClr val="bg1">
                  <a:lumMod val="85000"/>
                </a:schemeClr>
              </a:solidFill>
            </a:endParaRPr>
          </a:p>
        </p:txBody>
      </p:sp>
      <p:pic>
        <p:nvPicPr>
          <p:cNvPr id="11" name="Picture 10">
            <a:extLst>
              <a:ext uri="{FF2B5EF4-FFF2-40B4-BE49-F238E27FC236}">
                <a16:creationId xmlns:a16="http://schemas.microsoft.com/office/drawing/2014/main" id="{A9B04C11-B5EC-4538-A113-0E236B93A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2" name="Rectangle 11">
            <a:extLst>
              <a:ext uri="{FF2B5EF4-FFF2-40B4-BE49-F238E27FC236}">
                <a16:creationId xmlns:a16="http://schemas.microsoft.com/office/drawing/2014/main" id="{0FD2D127-CEFF-40AC-891A-3F6E9A153C01}"/>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12">
            <a:extLst>
              <a:ext uri="{FF2B5EF4-FFF2-40B4-BE49-F238E27FC236}">
                <a16:creationId xmlns:a16="http://schemas.microsoft.com/office/drawing/2014/main" id="{9AF2A62B-92B2-49B9-AA26-11921FA1C6AA}"/>
              </a:ext>
            </a:extLst>
          </p:cNvPr>
          <p:cNvSpPr/>
          <p:nvPr/>
        </p:nvSpPr>
        <p:spPr>
          <a:xfrm>
            <a:off x="434594" y="1666938"/>
            <a:ext cx="11503405" cy="4524315"/>
          </a:xfrm>
          <a:prstGeom prst="rect">
            <a:avLst/>
          </a:prstGeom>
        </p:spPr>
        <p:txBody>
          <a:bodyPr wrap="square">
            <a:spAutoFit/>
          </a:bodyPr>
          <a:lstStyle/>
          <a:p>
            <a:pPr marL="285750" indent="-285750" algn="just">
              <a:buFont typeface="Arial" panose="020B0604020202020204" pitchFamily="34" charset="0"/>
              <a:buChar char="•"/>
            </a:pPr>
            <a:r>
              <a:rPr lang="lv-LV" sz="2400" dirty="0">
                <a:latin typeface="Arial Narrow" panose="020B0606020202030204" pitchFamily="34" charset="0"/>
              </a:rPr>
              <a:t>Šajā posmā </a:t>
            </a:r>
            <a:r>
              <a:rPr lang="lv-LV" sz="2400" b="1" dirty="0">
                <a:latin typeface="Arial Narrow" panose="020B0606020202030204" pitchFamily="34" charset="0"/>
              </a:rPr>
              <a:t>zināšanu pārneses ietvars </a:t>
            </a:r>
            <a:r>
              <a:rPr lang="lv-LV" sz="2400" dirty="0">
                <a:latin typeface="Arial Narrow" panose="020B0606020202030204" pitchFamily="34" charset="0"/>
              </a:rPr>
              <a:t>ir – </a:t>
            </a:r>
            <a:r>
              <a:rPr lang="lv-LV" sz="2400" b="1" dirty="0">
                <a:latin typeface="Arial Narrow" panose="020B0606020202030204" pitchFamily="34" charset="0"/>
              </a:rPr>
              <a:t>reģionālie forumi, regulāri semināri un konferences</a:t>
            </a:r>
            <a:r>
              <a:rPr lang="lv-LV" sz="2400" dirty="0">
                <a:latin typeface="Arial Narrow" panose="020B0606020202030204" pitchFamily="34" charset="0"/>
              </a:rPr>
              <a:t>, dalīšanās ar rezultātiem </a:t>
            </a:r>
            <a:r>
              <a:rPr lang="lv-LV" sz="2400" dirty="0" err="1">
                <a:latin typeface="Arial Narrow" panose="020B0606020202030204" pitchFamily="34" charset="0"/>
              </a:rPr>
              <a:t>online</a:t>
            </a:r>
            <a:r>
              <a:rPr lang="lv-LV" sz="2400" dirty="0">
                <a:latin typeface="Arial Narrow" panose="020B0606020202030204" pitchFamily="34" charset="0"/>
              </a:rPr>
              <a:t> režīmā, zināšanu nodošana ieinteresētajām pusēm. Zināšanu pārneses loma arī starptautiskā mērogā būs iecerētajai monogrāfijai angļu valodā.</a:t>
            </a:r>
          </a:p>
          <a:p>
            <a:pPr marL="285750" indent="-285750" algn="just">
              <a:buFont typeface="Arial" panose="020B0604020202020204" pitchFamily="34" charset="0"/>
              <a:buChar char="•"/>
            </a:pPr>
            <a:r>
              <a:rPr lang="lv-LV" sz="2400" dirty="0">
                <a:latin typeface="Arial Narrow" panose="020B0606020202030204" pitchFamily="34" charset="0"/>
              </a:rPr>
              <a:t>Aptaujās </a:t>
            </a:r>
            <a:r>
              <a:rPr lang="lv-LV" sz="2400" b="1" dirty="0">
                <a:latin typeface="Arial Narrow" panose="020B0606020202030204" pitchFamily="34" charset="0"/>
              </a:rPr>
              <a:t>iegūtie dati atklāj trūkumus un uzlabojumu nepieciešamību </a:t>
            </a:r>
            <a:r>
              <a:rPr lang="lv-LV" sz="2400" dirty="0">
                <a:latin typeface="Arial Narrow" panose="020B0606020202030204" pitchFamily="34" charset="0"/>
              </a:rPr>
              <a:t>respondentiem svarīgajos </a:t>
            </a:r>
            <a:r>
              <a:rPr lang="lv-LV" sz="2400" b="1" dirty="0">
                <a:latin typeface="Arial Narrow" panose="020B0606020202030204" pitchFamily="34" charset="0"/>
              </a:rPr>
              <a:t>sociālās drošības aspektos </a:t>
            </a:r>
            <a:r>
              <a:rPr lang="lv-LV" sz="2400" dirty="0">
                <a:latin typeface="Arial Narrow" panose="020B0606020202030204" pitchFamily="34" charset="0"/>
              </a:rPr>
              <a:t>– </a:t>
            </a:r>
            <a:r>
              <a:rPr lang="lv-LV" sz="2400" b="1" dirty="0">
                <a:latin typeface="Arial Narrow" panose="020B0606020202030204" pitchFamily="34" charset="0"/>
              </a:rPr>
              <a:t>solidaritāte, sociālais kapitāls, sociālā apdrošināšana, uzņēmējdarbības tiesiskā vide</a:t>
            </a:r>
            <a:r>
              <a:rPr lang="lv-LV" sz="2400" dirty="0">
                <a:latin typeface="Arial Narrow" panose="020B0606020202030204" pitchFamily="34" charset="0"/>
              </a:rPr>
              <a:t> u.c. Tie ir faktori pilsoniskās sabiedrības attiecībām ar valsts pārvaldi un ir jāveido mehānisms to uzlabošanai.. </a:t>
            </a:r>
          </a:p>
          <a:p>
            <a:pPr marL="285750" indent="-285750" algn="just">
              <a:buFont typeface="Arial" panose="020B0604020202020204" pitchFamily="34" charset="0"/>
              <a:buChar char="•"/>
            </a:pPr>
            <a:r>
              <a:rPr lang="lv-LV" sz="2400" dirty="0">
                <a:latin typeface="Arial Narrow" panose="020B0606020202030204" pitchFamily="34" charset="0"/>
              </a:rPr>
              <a:t>Rezultāti ir ļāvuši </a:t>
            </a:r>
            <a:r>
              <a:rPr lang="lv-LV" sz="2400" b="1" dirty="0">
                <a:latin typeface="Arial Narrow" panose="020B0606020202030204" pitchFamily="34" charset="0"/>
              </a:rPr>
              <a:t>definēt publiskos diskursus </a:t>
            </a:r>
            <a:r>
              <a:rPr lang="lv-LV" sz="2400" dirty="0">
                <a:latin typeface="Arial Narrow" panose="020B0606020202030204" pitchFamily="34" charset="0"/>
              </a:rPr>
              <a:t>par Latvijas demokrātiju (</a:t>
            </a:r>
            <a:r>
              <a:rPr lang="lv-LV" sz="2400" b="1" dirty="0">
                <a:latin typeface="Arial Narrow" panose="020B0606020202030204" pitchFamily="34" charset="0"/>
              </a:rPr>
              <a:t>liberālais individuālisms ekonomikā, kultūras konservatīvais politikas dokumentos </a:t>
            </a:r>
            <a:r>
              <a:rPr lang="lv-LV" sz="2400" dirty="0">
                <a:latin typeface="Arial Narrow" panose="020B0606020202030204" pitchFamily="34" charset="0"/>
              </a:rPr>
              <a:t>u.c.); pētnieki publikācijās tam pievērš žurnālistu un politikas  veidotāju uzmanību. Pagaidām zināšanās par sabiedrību dominē priekšstats </a:t>
            </a:r>
            <a:r>
              <a:rPr lang="lv-LV" sz="2400" b="1" dirty="0">
                <a:latin typeface="Arial Narrow" panose="020B0606020202030204" pitchFamily="34" charset="0"/>
              </a:rPr>
              <a:t>par vienoto kultūras sabiedrību, nevis par plurālistisko grupu kopumu</a:t>
            </a:r>
            <a:r>
              <a:rPr lang="lv-LV" sz="2400" dirty="0">
                <a:latin typeface="Arial Narrow" panose="020B0606020202030204" pitchFamily="34" charset="0"/>
              </a:rPr>
              <a:t>.</a:t>
            </a:r>
          </a:p>
        </p:txBody>
      </p:sp>
    </p:spTree>
    <p:extLst>
      <p:ext uri="{BB962C8B-B14F-4D97-AF65-F5344CB8AC3E}">
        <p14:creationId xmlns:p14="http://schemas.microsoft.com/office/powerpoint/2010/main" val="148653965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4C455D-32B5-4E2C-A2F0-3D20F956404F}"/>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122441" y="191195"/>
            <a:ext cx="85865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iesaistot sabiedrību un veicinot tās izpratni</a:t>
            </a:r>
          </a:p>
          <a:p>
            <a:pPr algn="ctr"/>
            <a:r>
              <a:rPr lang="lv-LV" altLang="lv-LV" sz="2400" b="1" dirty="0">
                <a:solidFill>
                  <a:srgbClr val="852727"/>
                </a:solidFill>
                <a:latin typeface="Arial Narrow" panose="020B0606020202030204" pitchFamily="34" charset="0"/>
              </a:rPr>
              <a:t>par pētniecības lomu un devumu sabiedrībai nozīmīgu jautājumu</a:t>
            </a:r>
          </a:p>
          <a:p>
            <a:pPr algn="ctr"/>
            <a:r>
              <a:rPr lang="lv-LV" altLang="lv-LV" sz="2400" b="1" dirty="0">
                <a:solidFill>
                  <a:srgbClr val="852727"/>
                </a:solidFill>
                <a:latin typeface="Arial Narrow" panose="020B0606020202030204" pitchFamily="34" charset="0"/>
              </a:rPr>
              <a:t>risināšanā, kā arī iesaistot atbilstošās mērķa grupas</a:t>
            </a:r>
          </a:p>
        </p:txBody>
      </p:sp>
      <p:sp>
        <p:nvSpPr>
          <p:cNvPr id="5" name="Slide Number Placeholder 4"/>
          <p:cNvSpPr>
            <a:spLocks noGrp="1"/>
          </p:cNvSpPr>
          <p:nvPr>
            <p:ph type="sldNum" sz="quarter" idx="12"/>
          </p:nvPr>
        </p:nvSpPr>
        <p:spPr>
          <a:xfrm>
            <a:off x="9939071" y="6294207"/>
            <a:ext cx="2057400" cy="365125"/>
          </a:xfrm>
        </p:spPr>
        <p:txBody>
          <a:bodyPr/>
          <a:lstStyle/>
          <a:p>
            <a:fld id="{BEE86C59-DCFE-478A-AC38-86131F5C74FE}" type="slidenum">
              <a:rPr lang="lv-LV" smtClean="0">
                <a:solidFill>
                  <a:schemeClr val="bg1">
                    <a:lumMod val="85000"/>
                  </a:schemeClr>
                </a:solidFill>
              </a:rPr>
              <a:pPr/>
              <a:t>14</a:t>
            </a:fld>
            <a:endParaRPr lang="lv-LV" dirty="0">
              <a:solidFill>
                <a:schemeClr val="bg1">
                  <a:lumMod val="85000"/>
                </a:schemeClr>
              </a:solidFill>
            </a:endParaRPr>
          </a:p>
        </p:txBody>
      </p:sp>
      <p:pic>
        <p:nvPicPr>
          <p:cNvPr id="11" name="Picture 10">
            <a:extLst>
              <a:ext uri="{FF2B5EF4-FFF2-40B4-BE49-F238E27FC236}">
                <a16:creationId xmlns:a16="http://schemas.microsoft.com/office/drawing/2014/main" id="{A9B04C11-B5EC-4538-A113-0E236B93A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2" name="Rectangle 11">
            <a:extLst>
              <a:ext uri="{FF2B5EF4-FFF2-40B4-BE49-F238E27FC236}">
                <a16:creationId xmlns:a16="http://schemas.microsoft.com/office/drawing/2014/main" id="{0FD2D127-CEFF-40AC-891A-3F6E9A153C01}"/>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4" name="Table 13">
            <a:extLst>
              <a:ext uri="{FF2B5EF4-FFF2-40B4-BE49-F238E27FC236}">
                <a16:creationId xmlns:a16="http://schemas.microsoft.com/office/drawing/2014/main" id="{683B4781-C341-4503-A557-4B096BC51D37}"/>
              </a:ext>
            </a:extLst>
          </p:cNvPr>
          <p:cNvGraphicFramePr>
            <a:graphicFrameLocks noGrp="1"/>
          </p:cNvGraphicFramePr>
          <p:nvPr>
            <p:extLst>
              <p:ext uri="{D42A27DB-BD31-4B8C-83A1-F6EECF244321}">
                <p14:modId xmlns:p14="http://schemas.microsoft.com/office/powerpoint/2010/main" val="3067779293"/>
              </p:ext>
            </p:extLst>
          </p:nvPr>
        </p:nvGraphicFramePr>
        <p:xfrm>
          <a:off x="481604" y="1723260"/>
          <a:ext cx="11053484" cy="2397760"/>
        </p:xfrm>
        <a:graphic>
          <a:graphicData uri="http://schemas.openxmlformats.org/drawingml/2006/table">
            <a:tbl>
              <a:tblPr firstRow="1" bandRow="1">
                <a:tableStyleId>{5C22544A-7EE6-4342-B048-85BDC9FD1C3A}</a:tableStyleId>
              </a:tblPr>
              <a:tblGrid>
                <a:gridCol w="4990006">
                  <a:extLst>
                    <a:ext uri="{9D8B030D-6E8A-4147-A177-3AD203B41FA5}">
                      <a16:colId xmlns:a16="http://schemas.microsoft.com/office/drawing/2014/main" val="940768738"/>
                    </a:ext>
                  </a:extLst>
                </a:gridCol>
                <a:gridCol w="3031739">
                  <a:extLst>
                    <a:ext uri="{9D8B030D-6E8A-4147-A177-3AD203B41FA5}">
                      <a16:colId xmlns:a16="http://schemas.microsoft.com/office/drawing/2014/main" val="656378806"/>
                    </a:ext>
                  </a:extLst>
                </a:gridCol>
                <a:gridCol w="3031739">
                  <a:extLst>
                    <a:ext uri="{9D8B030D-6E8A-4147-A177-3AD203B41FA5}">
                      <a16:colId xmlns:a16="http://schemas.microsoft.com/office/drawing/2014/main" val="20002"/>
                    </a:ext>
                  </a:extLst>
                </a:gridCol>
              </a:tblGrid>
              <a:tr h="370840">
                <a:tc gridSpan="2">
                  <a:txBody>
                    <a:bodyPr/>
                    <a:lstStyle/>
                    <a:p>
                      <a:pPr algn="ctr"/>
                      <a:r>
                        <a:rPr lang="lv-LV" sz="1400" dirty="0">
                          <a:latin typeface="Arial Narrow" panose="020B0606020202030204" pitchFamily="34" charset="0"/>
                        </a:rPr>
                        <a:t>Rezultāts skaitliskā izteiksmē</a:t>
                      </a:r>
                    </a:p>
                  </a:txBody>
                  <a:tcPr>
                    <a:solidFill>
                      <a:srgbClr val="8D2F3C"/>
                    </a:solidFill>
                  </a:tcPr>
                </a:tc>
                <a:tc hMerge="1">
                  <a:txBody>
                    <a:bodyPr/>
                    <a:lstStyle/>
                    <a:p>
                      <a:endParaRPr lang="lv-LV" dirty="0"/>
                    </a:p>
                  </a:txBody>
                  <a:tcPr>
                    <a:solidFill>
                      <a:srgbClr val="8D2F3C"/>
                    </a:solidFill>
                  </a:tcPr>
                </a:tc>
                <a:tc>
                  <a:txBody>
                    <a:bodyPr/>
                    <a:lstStyle/>
                    <a:p>
                      <a:pPr algn="ctr"/>
                      <a:endParaRPr lang="lv-LV" sz="1400" dirty="0">
                        <a:latin typeface="Arial Narrow" panose="020B0606020202030204" pitchFamily="34" charset="0"/>
                      </a:endParaRPr>
                    </a:p>
                  </a:txBody>
                  <a:tcPr>
                    <a:solidFill>
                      <a:srgbClr val="8D2F3C"/>
                    </a:solidFill>
                  </a:tcPr>
                </a:tc>
                <a:extLst>
                  <a:ext uri="{0D108BD9-81ED-4DB2-BD59-A6C34878D82A}">
                    <a16:rowId xmlns:a16="http://schemas.microsoft.com/office/drawing/2014/main" val="2130771257"/>
                  </a:ext>
                </a:extLst>
              </a:tr>
              <a:tr h="370840">
                <a:tc>
                  <a:txBody>
                    <a:bodyPr/>
                    <a:lstStyle/>
                    <a:p>
                      <a:pPr algn="ctr"/>
                      <a:r>
                        <a:rPr lang="lv-LV" sz="1400" dirty="0">
                          <a:solidFill>
                            <a:schemeClr val="bg1"/>
                          </a:solidFill>
                          <a:latin typeface="Arial Narrow" panose="020B0606020202030204" pitchFamily="34" charset="0"/>
                        </a:rPr>
                        <a:t>Mērvienība</a:t>
                      </a:r>
                    </a:p>
                  </a:txBody>
                  <a:tcPr>
                    <a:solidFill>
                      <a:srgbClr val="8D2F3C"/>
                    </a:solidFill>
                  </a:tcPr>
                </a:tc>
                <a:tc>
                  <a:txBody>
                    <a:bodyPr/>
                    <a:lstStyle/>
                    <a:p>
                      <a:pPr algn="ctr"/>
                      <a:r>
                        <a:rPr lang="lv-LV" sz="1400" dirty="0">
                          <a:solidFill>
                            <a:schemeClr val="bg1"/>
                          </a:solidFill>
                          <a:latin typeface="Arial Narrow" panose="020B0606020202030204" pitchFamily="34" charset="0"/>
                        </a:rPr>
                        <a:t>Skaits</a:t>
                      </a:r>
                    </a:p>
                  </a:txBody>
                  <a:tcPr>
                    <a:solidFill>
                      <a:srgbClr val="8D2F3C"/>
                    </a:solidFill>
                  </a:tcPr>
                </a:tc>
                <a:tc>
                  <a:txBody>
                    <a:bodyPr/>
                    <a:lstStyle/>
                    <a:p>
                      <a:pPr algn="ctr"/>
                      <a:r>
                        <a:rPr lang="lv-LV" sz="1400" dirty="0">
                          <a:solidFill>
                            <a:schemeClr val="bg1"/>
                          </a:solidFill>
                          <a:latin typeface="Arial Narrow" panose="020B0606020202030204" pitchFamily="34" charset="0"/>
                        </a:rPr>
                        <a:t>Referātu</a:t>
                      </a:r>
                      <a:r>
                        <a:rPr lang="lv-LV" sz="1400" baseline="0" dirty="0">
                          <a:solidFill>
                            <a:schemeClr val="bg1"/>
                          </a:solidFill>
                          <a:latin typeface="Arial Narrow" panose="020B0606020202030204" pitchFamily="34" charset="0"/>
                        </a:rPr>
                        <a:t> skaits ,t.sk. Plenārsēdēs</a:t>
                      </a:r>
                      <a:endParaRPr lang="lv-LV" sz="1400" dirty="0">
                        <a:solidFill>
                          <a:schemeClr val="bg1"/>
                        </a:solidFill>
                        <a:latin typeface="Arial Narrow" panose="020B0606020202030204" pitchFamily="34" charset="0"/>
                      </a:endParaRPr>
                    </a:p>
                  </a:txBody>
                  <a:tcPr>
                    <a:solidFill>
                      <a:srgbClr val="8D2F3C"/>
                    </a:solidFill>
                  </a:tcPr>
                </a:tc>
                <a:extLst>
                  <a:ext uri="{0D108BD9-81ED-4DB2-BD59-A6C34878D82A}">
                    <a16:rowId xmlns:a16="http://schemas.microsoft.com/office/drawing/2014/main" val="2976135038"/>
                  </a:ext>
                </a:extLst>
              </a:tr>
              <a:tr h="370840">
                <a:tc>
                  <a:txBody>
                    <a:bodyPr/>
                    <a:lstStyle/>
                    <a:p>
                      <a:r>
                        <a:rPr lang="lv-LV" sz="1800" b="1" baseline="0" dirty="0">
                          <a:latin typeface="Arial Narrow" panose="020B0606020202030204" pitchFamily="34" charset="0"/>
                        </a:rPr>
                        <a:t>Starptautiskās zinātniskās konferences Latvijā</a:t>
                      </a:r>
                      <a:endParaRPr lang="lv-LV" sz="1800" b="1" dirty="0">
                        <a:latin typeface="Arial Narrow" panose="020B0606020202030204" pitchFamily="34" charset="0"/>
                      </a:endParaRPr>
                    </a:p>
                  </a:txBody>
                  <a:tcPr>
                    <a:solidFill>
                      <a:srgbClr val="E4A6A6"/>
                    </a:solidFill>
                  </a:tcPr>
                </a:tc>
                <a:tc>
                  <a:txBody>
                    <a:bodyPr/>
                    <a:lstStyle/>
                    <a:p>
                      <a:pPr algn="ctr"/>
                      <a:r>
                        <a:rPr lang="lv-LV" sz="1800" b="1" dirty="0">
                          <a:latin typeface="Arial Narrow" panose="020B0606020202030204" pitchFamily="34" charset="0"/>
                        </a:rPr>
                        <a:t>6</a:t>
                      </a:r>
                    </a:p>
                  </a:txBody>
                  <a:tcPr>
                    <a:solidFill>
                      <a:srgbClr val="E4A6A6"/>
                    </a:solidFill>
                  </a:tcPr>
                </a:tc>
                <a:tc>
                  <a:txBody>
                    <a:bodyPr/>
                    <a:lstStyle/>
                    <a:p>
                      <a:pPr algn="ctr"/>
                      <a:r>
                        <a:rPr lang="lv-LV" sz="1800" b="1" dirty="0">
                          <a:latin typeface="Arial Narrow" panose="020B0606020202030204" pitchFamily="34" charset="0"/>
                        </a:rPr>
                        <a:t>39, t.sk.</a:t>
                      </a:r>
                      <a:r>
                        <a:rPr lang="lv-LV" sz="1800" b="1" baseline="0" dirty="0">
                          <a:latin typeface="Arial Narrow" panose="020B0606020202030204" pitchFamily="34" charset="0"/>
                        </a:rPr>
                        <a:t> 5 plenārsēdēs</a:t>
                      </a:r>
                      <a:endParaRPr lang="lv-LV" sz="1800" b="1" dirty="0">
                        <a:latin typeface="Arial Narrow" panose="020B0606020202030204" pitchFamily="34" charset="0"/>
                      </a:endParaRPr>
                    </a:p>
                  </a:txBody>
                  <a:tcPr>
                    <a:solidFill>
                      <a:srgbClr val="E4A6A6"/>
                    </a:solidFill>
                  </a:tcPr>
                </a:tc>
                <a:extLst>
                  <a:ext uri="{0D108BD9-81ED-4DB2-BD59-A6C34878D82A}">
                    <a16:rowId xmlns:a16="http://schemas.microsoft.com/office/drawing/2014/main" val="165138098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baseline="0" dirty="0">
                          <a:latin typeface="Arial Narrow" panose="020B0606020202030204" pitchFamily="34" charset="0"/>
                        </a:rPr>
                        <a:t>Starptautiskās zinātniskās konferences ārpus Latvijas</a:t>
                      </a:r>
                      <a:endParaRPr lang="lv-LV" sz="1800" b="1" dirty="0">
                        <a:latin typeface="Arial Narrow" panose="020B0606020202030204" pitchFamily="34" charset="0"/>
                      </a:endParaRPr>
                    </a:p>
                    <a:p>
                      <a:endParaRPr lang="lv-LV" sz="1800" b="1" dirty="0">
                        <a:latin typeface="Arial Narrow" panose="020B0606020202030204" pitchFamily="34" charset="0"/>
                      </a:endParaRPr>
                    </a:p>
                  </a:txBody>
                  <a:tcPr>
                    <a:solidFill>
                      <a:srgbClr val="E4A6A6"/>
                    </a:solidFill>
                  </a:tcPr>
                </a:tc>
                <a:tc>
                  <a:txBody>
                    <a:bodyPr/>
                    <a:lstStyle/>
                    <a:p>
                      <a:pPr algn="ctr"/>
                      <a:r>
                        <a:rPr lang="lv-LV" sz="1800" b="1" dirty="0">
                          <a:latin typeface="Arial Narrow" panose="020B0606020202030204" pitchFamily="34" charset="0"/>
                        </a:rPr>
                        <a:t>12</a:t>
                      </a:r>
                    </a:p>
                  </a:txBody>
                  <a:tcPr>
                    <a:solidFill>
                      <a:srgbClr val="E4A6A6"/>
                    </a:solidFill>
                  </a:tcPr>
                </a:tc>
                <a:tc>
                  <a:txBody>
                    <a:bodyPr/>
                    <a:lstStyle/>
                    <a:p>
                      <a:pPr algn="ctr"/>
                      <a:r>
                        <a:rPr lang="lv-LV" sz="1800" b="1" dirty="0">
                          <a:latin typeface="Arial Narrow" panose="020B0606020202030204" pitchFamily="34" charset="0"/>
                        </a:rPr>
                        <a:t>38, t.sk. 2 plenārsēdēs</a:t>
                      </a:r>
                    </a:p>
                  </a:txBody>
                  <a:tcPr>
                    <a:solidFill>
                      <a:srgbClr val="E4A6A6"/>
                    </a:solidFill>
                  </a:tcPr>
                </a:tc>
                <a:extLst>
                  <a:ext uri="{0D108BD9-81ED-4DB2-BD59-A6C34878D82A}">
                    <a16:rowId xmlns:a16="http://schemas.microsoft.com/office/drawing/2014/main" val="4192546929"/>
                  </a:ext>
                </a:extLst>
              </a:tr>
              <a:tr h="370840">
                <a:tc>
                  <a:txBody>
                    <a:bodyPr/>
                    <a:lstStyle/>
                    <a:p>
                      <a:r>
                        <a:rPr lang="lv-LV" sz="1800" b="1" dirty="0">
                          <a:latin typeface="Arial Narrow" panose="020B0606020202030204" pitchFamily="34" charset="0"/>
                        </a:rPr>
                        <a:t> Reģionālie Forumi un semināri</a:t>
                      </a:r>
                    </a:p>
                  </a:txBody>
                  <a:tcPr>
                    <a:solidFill>
                      <a:srgbClr val="E4A6A6"/>
                    </a:solidFill>
                  </a:tcPr>
                </a:tc>
                <a:tc>
                  <a:txBody>
                    <a:bodyPr/>
                    <a:lstStyle/>
                    <a:p>
                      <a:pPr algn="ctr"/>
                      <a:r>
                        <a:rPr lang="lv-LV" sz="1800" b="1" dirty="0">
                          <a:latin typeface="Arial Narrow" panose="020B0606020202030204" pitchFamily="34" charset="0"/>
                        </a:rPr>
                        <a:t>12</a:t>
                      </a:r>
                    </a:p>
                  </a:txBody>
                  <a:tcPr>
                    <a:solidFill>
                      <a:srgbClr val="E4A6A6"/>
                    </a:solidFill>
                  </a:tcPr>
                </a:tc>
                <a:tc>
                  <a:txBody>
                    <a:bodyPr/>
                    <a:lstStyle/>
                    <a:p>
                      <a:pPr algn="ctr"/>
                      <a:r>
                        <a:rPr lang="lv-LV" sz="1800" b="1" dirty="0">
                          <a:latin typeface="Arial Narrow" panose="020B0606020202030204" pitchFamily="34" charset="0"/>
                        </a:rPr>
                        <a:t>12</a:t>
                      </a:r>
                    </a:p>
                  </a:txBody>
                  <a:tcPr>
                    <a:solidFill>
                      <a:srgbClr val="E4A6A6"/>
                    </a:solidFill>
                  </a:tcPr>
                </a:tc>
                <a:extLst>
                  <a:ext uri="{0D108BD9-81ED-4DB2-BD59-A6C34878D82A}">
                    <a16:rowId xmlns:a16="http://schemas.microsoft.com/office/drawing/2014/main" val="4201747255"/>
                  </a:ext>
                </a:extLst>
              </a:tr>
            </a:tbl>
          </a:graphicData>
        </a:graphic>
      </p:graphicFrame>
    </p:spTree>
    <p:extLst>
      <p:ext uri="{BB962C8B-B14F-4D97-AF65-F5344CB8AC3E}">
        <p14:creationId xmlns:p14="http://schemas.microsoft.com/office/powerpoint/2010/main" val="148653965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4C455D-32B5-4E2C-A2F0-3D20F956404F}"/>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122441" y="191195"/>
            <a:ext cx="85865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iesaistot sabiedrību un veicinot tās izpratni</a:t>
            </a:r>
          </a:p>
          <a:p>
            <a:pPr algn="ctr"/>
            <a:r>
              <a:rPr lang="lv-LV" altLang="lv-LV" sz="2400" b="1" dirty="0">
                <a:solidFill>
                  <a:srgbClr val="852727"/>
                </a:solidFill>
                <a:latin typeface="Arial Narrow" panose="020B0606020202030204" pitchFamily="34" charset="0"/>
              </a:rPr>
              <a:t>par pētniecības lomu un devumu sabiedrībai nozīmīgu jautājumu</a:t>
            </a:r>
          </a:p>
          <a:p>
            <a:pPr algn="ctr"/>
            <a:r>
              <a:rPr lang="lv-LV" altLang="lv-LV" sz="2400" b="1" dirty="0">
                <a:solidFill>
                  <a:srgbClr val="852727"/>
                </a:solidFill>
                <a:latin typeface="Arial Narrow" panose="020B0606020202030204" pitchFamily="34" charset="0"/>
              </a:rPr>
              <a:t>risināšanā, kā arī iesaistot atbilstošās mērķa grupas</a:t>
            </a:r>
          </a:p>
        </p:txBody>
      </p:sp>
      <p:sp>
        <p:nvSpPr>
          <p:cNvPr id="5" name="Slide Number Placeholder 4"/>
          <p:cNvSpPr>
            <a:spLocks noGrp="1"/>
          </p:cNvSpPr>
          <p:nvPr>
            <p:ph type="sldNum" sz="quarter" idx="12"/>
          </p:nvPr>
        </p:nvSpPr>
        <p:spPr>
          <a:xfrm>
            <a:off x="9939071" y="6294207"/>
            <a:ext cx="2057400" cy="365125"/>
          </a:xfrm>
        </p:spPr>
        <p:txBody>
          <a:bodyPr/>
          <a:lstStyle/>
          <a:p>
            <a:fld id="{BEE86C59-DCFE-478A-AC38-86131F5C74FE}" type="slidenum">
              <a:rPr lang="lv-LV" smtClean="0">
                <a:solidFill>
                  <a:schemeClr val="bg1">
                    <a:lumMod val="85000"/>
                  </a:schemeClr>
                </a:solidFill>
              </a:rPr>
              <a:pPr/>
              <a:t>15</a:t>
            </a:fld>
            <a:endParaRPr lang="lv-LV" dirty="0">
              <a:solidFill>
                <a:schemeClr val="bg1">
                  <a:lumMod val="85000"/>
                </a:schemeClr>
              </a:solidFill>
            </a:endParaRPr>
          </a:p>
        </p:txBody>
      </p:sp>
      <p:pic>
        <p:nvPicPr>
          <p:cNvPr id="11" name="Picture 10">
            <a:extLst>
              <a:ext uri="{FF2B5EF4-FFF2-40B4-BE49-F238E27FC236}">
                <a16:creationId xmlns:a16="http://schemas.microsoft.com/office/drawing/2014/main" id="{A9B04C11-B5EC-4538-A113-0E236B93A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2" name="Rectangle 11">
            <a:extLst>
              <a:ext uri="{FF2B5EF4-FFF2-40B4-BE49-F238E27FC236}">
                <a16:creationId xmlns:a16="http://schemas.microsoft.com/office/drawing/2014/main" id="{0FD2D127-CEFF-40AC-891A-3F6E9A153C01}"/>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6" name="Table 15">
            <a:extLst>
              <a:ext uri="{FF2B5EF4-FFF2-40B4-BE49-F238E27FC236}">
                <a16:creationId xmlns:a16="http://schemas.microsoft.com/office/drawing/2014/main" id="{683B4781-C341-4503-A557-4B096BC51D37}"/>
              </a:ext>
            </a:extLst>
          </p:cNvPr>
          <p:cNvGraphicFramePr>
            <a:graphicFrameLocks noGrp="1"/>
          </p:cNvGraphicFramePr>
          <p:nvPr>
            <p:extLst>
              <p:ext uri="{D42A27DB-BD31-4B8C-83A1-F6EECF244321}">
                <p14:modId xmlns:p14="http://schemas.microsoft.com/office/powerpoint/2010/main" val="1500588167"/>
              </p:ext>
            </p:extLst>
          </p:nvPr>
        </p:nvGraphicFramePr>
        <p:xfrm>
          <a:off x="238561" y="1691885"/>
          <a:ext cx="10999693" cy="3887650"/>
        </p:xfrm>
        <a:graphic>
          <a:graphicData uri="http://schemas.openxmlformats.org/drawingml/2006/table">
            <a:tbl>
              <a:tblPr firstRow="1" bandRow="1">
                <a:tableStyleId>{5C22544A-7EE6-4342-B048-85BDC9FD1C3A}</a:tableStyleId>
              </a:tblPr>
              <a:tblGrid>
                <a:gridCol w="9422731">
                  <a:extLst>
                    <a:ext uri="{9D8B030D-6E8A-4147-A177-3AD203B41FA5}">
                      <a16:colId xmlns:a16="http://schemas.microsoft.com/office/drawing/2014/main" val="940768738"/>
                    </a:ext>
                  </a:extLst>
                </a:gridCol>
                <a:gridCol w="1576962">
                  <a:extLst>
                    <a:ext uri="{9D8B030D-6E8A-4147-A177-3AD203B41FA5}">
                      <a16:colId xmlns:a16="http://schemas.microsoft.com/office/drawing/2014/main" val="656378806"/>
                    </a:ext>
                  </a:extLst>
                </a:gridCol>
              </a:tblGrid>
              <a:tr h="490153">
                <a:tc gridSpan="2">
                  <a:txBody>
                    <a:bodyPr/>
                    <a:lstStyle/>
                    <a:p>
                      <a:pPr algn="ctr"/>
                      <a:r>
                        <a:rPr lang="lv-LV" sz="1400" dirty="0">
                          <a:latin typeface="Arial Narrow" panose="020B0606020202030204" pitchFamily="34" charset="0"/>
                        </a:rPr>
                        <a:t>Rezultāts skaitliskā izteiksmē</a:t>
                      </a:r>
                    </a:p>
                  </a:txBody>
                  <a:tcPr>
                    <a:solidFill>
                      <a:srgbClr val="8D2F3C"/>
                    </a:solidFill>
                  </a:tcPr>
                </a:tc>
                <a:tc hMerge="1">
                  <a:txBody>
                    <a:bodyPr/>
                    <a:lstStyle/>
                    <a:p>
                      <a:endParaRPr lang="lv-LV" dirty="0"/>
                    </a:p>
                  </a:txBody>
                  <a:tcPr>
                    <a:solidFill>
                      <a:srgbClr val="8D2F3C"/>
                    </a:solidFill>
                  </a:tcPr>
                </a:tc>
                <a:extLst>
                  <a:ext uri="{0D108BD9-81ED-4DB2-BD59-A6C34878D82A}">
                    <a16:rowId xmlns:a16="http://schemas.microsoft.com/office/drawing/2014/main" val="2130771257"/>
                  </a:ext>
                </a:extLst>
              </a:tr>
              <a:tr h="490153">
                <a:tc>
                  <a:txBody>
                    <a:bodyPr/>
                    <a:lstStyle/>
                    <a:p>
                      <a:pPr algn="ctr"/>
                      <a:r>
                        <a:rPr lang="lv-LV" sz="1400" dirty="0">
                          <a:solidFill>
                            <a:schemeClr val="bg1"/>
                          </a:solidFill>
                          <a:latin typeface="Arial Narrow" panose="020B0606020202030204" pitchFamily="34" charset="0"/>
                        </a:rPr>
                        <a:t>Mērvienība</a:t>
                      </a:r>
                    </a:p>
                  </a:txBody>
                  <a:tcPr>
                    <a:solidFill>
                      <a:srgbClr val="8D2F3C"/>
                    </a:solidFill>
                  </a:tcPr>
                </a:tc>
                <a:tc>
                  <a:txBody>
                    <a:bodyPr/>
                    <a:lstStyle/>
                    <a:p>
                      <a:pPr algn="ctr"/>
                      <a:r>
                        <a:rPr lang="lv-LV" sz="1400" dirty="0">
                          <a:solidFill>
                            <a:schemeClr val="bg1"/>
                          </a:solidFill>
                          <a:latin typeface="Arial Narrow" panose="020B0606020202030204" pitchFamily="34" charset="0"/>
                        </a:rPr>
                        <a:t>Skaits</a:t>
                      </a:r>
                    </a:p>
                  </a:txBody>
                  <a:tcPr>
                    <a:solidFill>
                      <a:srgbClr val="8D2F3C"/>
                    </a:solidFill>
                  </a:tcPr>
                </a:tc>
                <a:extLst>
                  <a:ext uri="{0D108BD9-81ED-4DB2-BD59-A6C34878D82A}">
                    <a16:rowId xmlns:a16="http://schemas.microsoft.com/office/drawing/2014/main" val="2976135038"/>
                  </a:ext>
                </a:extLst>
              </a:tr>
              <a:tr h="490153">
                <a:tc>
                  <a:txBody>
                    <a:bodyPr/>
                    <a:lstStyle/>
                    <a:p>
                      <a:r>
                        <a:rPr lang="lv-LV" sz="1800" dirty="0">
                          <a:latin typeface="Arial Narrow" panose="020B0606020202030204" pitchFamily="34" charset="0"/>
                        </a:rPr>
                        <a:t>Publicitātes</a:t>
                      </a:r>
                      <a:r>
                        <a:rPr lang="lv-LV" sz="1800" baseline="0" dirty="0">
                          <a:latin typeface="Arial Narrow" panose="020B0606020202030204" pitchFamily="34" charset="0"/>
                        </a:rPr>
                        <a:t> </a:t>
                      </a:r>
                      <a:r>
                        <a:rPr lang="lv-LV" sz="1800" baseline="0" dirty="0" err="1">
                          <a:latin typeface="Arial Narrow" panose="020B0606020202030204" pitchFamily="34" charset="0"/>
                        </a:rPr>
                        <a:t>medijos:Latvijas</a:t>
                      </a:r>
                      <a:r>
                        <a:rPr lang="lv-LV" sz="1800" baseline="0" dirty="0">
                          <a:latin typeface="Arial Narrow" panose="020B0606020202030204" pitchFamily="34" charset="0"/>
                        </a:rPr>
                        <a:t> radio 1, Latvijas radio 4, SWH, </a:t>
                      </a:r>
                      <a:r>
                        <a:rPr lang="lv-LV" sz="1800" baseline="0" dirty="0" err="1">
                          <a:latin typeface="Arial Narrow" panose="020B0606020202030204" pitchFamily="34" charset="0"/>
                        </a:rPr>
                        <a:t>Star</a:t>
                      </a:r>
                      <a:r>
                        <a:rPr lang="lv-LV" sz="1800" baseline="0" dirty="0">
                          <a:latin typeface="Arial Narrow" panose="020B0606020202030204" pitchFamily="34" charset="0"/>
                        </a:rPr>
                        <a:t> FM, LTV1, LNT, Rīga TV24, TV3, RE TV, Delfi</a:t>
                      </a:r>
                      <a:endParaRPr lang="lv-LV" sz="1800" dirty="0">
                        <a:latin typeface="Arial Narrow" panose="020B0606020202030204" pitchFamily="34" charset="0"/>
                      </a:endParaRPr>
                    </a:p>
                  </a:txBody>
                  <a:tcPr>
                    <a:solidFill>
                      <a:srgbClr val="E4A6A6"/>
                    </a:solidFill>
                  </a:tcPr>
                </a:tc>
                <a:tc>
                  <a:txBody>
                    <a:bodyPr/>
                    <a:lstStyle/>
                    <a:p>
                      <a:r>
                        <a:rPr lang="lv-LV" sz="1800" dirty="0">
                          <a:latin typeface="Arial Narrow" panose="020B0606020202030204" pitchFamily="34" charset="0"/>
                        </a:rPr>
                        <a:t>14</a:t>
                      </a:r>
                    </a:p>
                  </a:txBody>
                  <a:tcPr>
                    <a:solidFill>
                      <a:srgbClr val="E4A6A6"/>
                    </a:solidFill>
                  </a:tcPr>
                </a:tc>
                <a:extLst>
                  <a:ext uri="{0D108BD9-81ED-4DB2-BD59-A6C34878D82A}">
                    <a16:rowId xmlns:a16="http://schemas.microsoft.com/office/drawing/2014/main" val="1651380981"/>
                  </a:ext>
                </a:extLst>
              </a:tr>
              <a:tr h="846017">
                <a:tc>
                  <a:txBody>
                    <a:bodyPr/>
                    <a:lstStyle/>
                    <a:p>
                      <a:r>
                        <a:rPr lang="lv-LV" sz="1800" dirty="0">
                          <a:latin typeface="Arial Narrow" panose="020B0606020202030204" pitchFamily="34" charset="0"/>
                        </a:rPr>
                        <a:t>Ziņojumi LZA LMZN sēdēs</a:t>
                      </a:r>
                      <a:r>
                        <a:rPr lang="lv-LV" sz="1800" baseline="0" dirty="0">
                          <a:latin typeface="Arial Narrow" panose="020B0606020202030204" pitchFamily="34" charset="0"/>
                        </a:rPr>
                        <a:t> (no septembra – maijam): </a:t>
                      </a:r>
                    </a:p>
                    <a:p>
                      <a:r>
                        <a:rPr lang="lv-LV" sz="1800" baseline="0" dirty="0">
                          <a:latin typeface="Arial Narrow" panose="020B0606020202030204" pitchFamily="34" charset="0"/>
                          <a:hlinkClick r:id="rId5"/>
                        </a:rPr>
                        <a:t>https://www.lza.lv/nodalas/lauksaimniecibas-un-meza-zinatnu-nodala</a:t>
                      </a:r>
                      <a:r>
                        <a:rPr lang="lv-LV" sz="1800" baseline="0" dirty="0">
                          <a:latin typeface="Arial Narrow" panose="020B0606020202030204" pitchFamily="34" charset="0"/>
                        </a:rPr>
                        <a:t> </a:t>
                      </a:r>
                      <a:endParaRPr lang="lv-LV" sz="1800" dirty="0">
                        <a:latin typeface="Arial Narrow" panose="020B0606020202030204" pitchFamily="34" charset="0"/>
                      </a:endParaRPr>
                    </a:p>
                  </a:txBody>
                  <a:tcPr>
                    <a:solidFill>
                      <a:srgbClr val="E4A6A6"/>
                    </a:solidFill>
                  </a:tcPr>
                </a:tc>
                <a:tc>
                  <a:txBody>
                    <a:bodyPr/>
                    <a:lstStyle/>
                    <a:p>
                      <a:r>
                        <a:rPr lang="lv-LV" sz="1800" dirty="0">
                          <a:latin typeface="Arial Narrow" panose="020B0606020202030204" pitchFamily="34" charset="0"/>
                        </a:rPr>
                        <a:t>Katrā</a:t>
                      </a:r>
                      <a:r>
                        <a:rPr lang="lv-LV" sz="1800" baseline="0" dirty="0">
                          <a:latin typeface="Arial Narrow" panose="020B0606020202030204" pitchFamily="34" charset="0"/>
                        </a:rPr>
                        <a:t> sēdē</a:t>
                      </a:r>
                      <a:endParaRPr lang="lv-LV" sz="1800" dirty="0">
                        <a:latin typeface="Arial Narrow" panose="020B0606020202030204" pitchFamily="34" charset="0"/>
                      </a:endParaRPr>
                    </a:p>
                  </a:txBody>
                  <a:tcPr>
                    <a:solidFill>
                      <a:srgbClr val="E4A6A6"/>
                    </a:solidFill>
                  </a:tcPr>
                </a:tc>
                <a:extLst>
                  <a:ext uri="{0D108BD9-81ED-4DB2-BD59-A6C34878D82A}">
                    <a16:rowId xmlns:a16="http://schemas.microsoft.com/office/drawing/2014/main" val="4192546929"/>
                  </a:ext>
                </a:extLst>
              </a:tr>
              <a:tr h="1571174">
                <a:tc>
                  <a:txBody>
                    <a:bodyPr/>
                    <a:lstStyle/>
                    <a:p>
                      <a:r>
                        <a:rPr lang="lv-LV" sz="1800" baseline="0" dirty="0">
                          <a:latin typeface="Arial Narrow" panose="020B0606020202030204" pitchFamily="34" charset="0"/>
                        </a:rPr>
                        <a:t>Aktivitāšu un pasākumu publicitāte:</a:t>
                      </a:r>
                    </a:p>
                    <a:p>
                      <a:r>
                        <a:rPr lang="lv-LV" sz="1800" baseline="0" dirty="0">
                          <a:latin typeface="Arial Narrow" panose="020B0606020202030204" pitchFamily="34" charset="0"/>
                        </a:rPr>
                        <a:t>LZA mājas lapā: </a:t>
                      </a:r>
                      <a:r>
                        <a:rPr lang="lv-LV" sz="1800" baseline="0" dirty="0">
                          <a:latin typeface="Arial Narrow" panose="020B0606020202030204" pitchFamily="34" charset="0"/>
                          <a:hlinkClick r:id="rId6"/>
                        </a:rPr>
                        <a:t>https://www.lza.lv/aktualitates/projekti/content/82-projekti</a:t>
                      </a:r>
                      <a:r>
                        <a:rPr lang="lv-LV" sz="1800" baseline="0" dirty="0">
                          <a:latin typeface="Arial Narrow" panose="020B0606020202030204" pitchFamily="34" charset="0"/>
                        </a:rPr>
                        <a:t>   </a:t>
                      </a:r>
                    </a:p>
                    <a:p>
                      <a:r>
                        <a:rPr lang="lv-LV" sz="1800" baseline="0" dirty="0">
                          <a:latin typeface="Arial Narrow" panose="020B0606020202030204" pitchFamily="34" charset="0"/>
                        </a:rPr>
                        <a:t>LZA Zinātnes vēstnesī un mājas lapā: </a:t>
                      </a:r>
                      <a:r>
                        <a:rPr lang="lv-LV" sz="1800" baseline="0" dirty="0">
                          <a:latin typeface="Arial Narrow" panose="020B0606020202030204" pitchFamily="34" charset="0"/>
                          <a:hlinkClick r:id="rId7"/>
                        </a:rPr>
                        <a:t>www.lza.lv/</a:t>
                      </a:r>
                      <a:r>
                        <a:rPr lang="lv-LV" sz="1800" baseline="0" dirty="0">
                          <a:latin typeface="Arial Narrow" panose="020B0606020202030204" pitchFamily="34" charset="0"/>
                        </a:rPr>
                        <a:t> </a:t>
                      </a:r>
                      <a:r>
                        <a:rPr lang="lv-LV" sz="1800" baseline="0" dirty="0">
                          <a:latin typeface="Arial Narrow" panose="020B0606020202030204" pitchFamily="34" charset="0"/>
                          <a:hlinkClick r:id="rId8"/>
                        </a:rPr>
                        <a:t>https://www.lza.lv/publikacijas/zinatnes-vestnesis</a:t>
                      </a:r>
                      <a:endParaRPr lang="lv-LV" sz="1800" baseline="0" dirty="0">
                        <a:latin typeface="Arial Narrow" panose="020B0606020202030204" pitchFamily="34" charset="0"/>
                      </a:endParaRPr>
                    </a:p>
                    <a:p>
                      <a:r>
                        <a:rPr lang="lv-LV" sz="1800" baseline="0" dirty="0">
                          <a:latin typeface="Arial Narrow" panose="020B0606020202030204" pitchFamily="34" charset="0"/>
                        </a:rPr>
                        <a:t>Partneru mājas lapās: </a:t>
                      </a:r>
                      <a:r>
                        <a:rPr lang="lv-LV" sz="1800" baseline="0" dirty="0">
                          <a:latin typeface="Arial Narrow" panose="020B0606020202030204" pitchFamily="34" charset="0"/>
                          <a:hlinkClick r:id="rId9"/>
                        </a:rPr>
                        <a:t>www.llu.lv</a:t>
                      </a:r>
                      <a:r>
                        <a:rPr lang="lv-LV" sz="1800" baseline="0" dirty="0">
                          <a:latin typeface="Arial Narrow" panose="020B0606020202030204" pitchFamily="34" charset="0"/>
                        </a:rPr>
                        <a:t>; </a:t>
                      </a:r>
                      <a:r>
                        <a:rPr lang="lv-LV" sz="1800" baseline="0" dirty="0">
                          <a:latin typeface="Arial Narrow" panose="020B0606020202030204" pitchFamily="34" charset="0"/>
                          <a:hlinkClick r:id="rId10"/>
                        </a:rPr>
                        <a:t>www.lu..lv</a:t>
                      </a:r>
                      <a:r>
                        <a:rPr lang="lv-LV" sz="1800" baseline="0" dirty="0">
                          <a:latin typeface="Arial Narrow" panose="020B0606020202030204" pitchFamily="34" charset="0"/>
                        </a:rPr>
                        <a:t>; </a:t>
                      </a:r>
                      <a:r>
                        <a:rPr lang="lv-LV" sz="1800" baseline="0" dirty="0">
                          <a:latin typeface="Arial Narrow" panose="020B0606020202030204" pitchFamily="34" charset="0"/>
                          <a:hlinkClick r:id="rId11"/>
                        </a:rPr>
                        <a:t>www.rsu.lv</a:t>
                      </a:r>
                      <a:r>
                        <a:rPr lang="lv-LV" sz="1800" baseline="0" dirty="0">
                          <a:latin typeface="Arial Narrow" panose="020B0606020202030204" pitchFamily="34" charset="0"/>
                        </a:rPr>
                        <a:t>; </a:t>
                      </a:r>
                      <a:r>
                        <a:rPr lang="lv-LV" sz="1800" baseline="0" dirty="0">
                          <a:latin typeface="Arial Narrow" panose="020B0606020202030204" pitchFamily="34" charset="0"/>
                          <a:hlinkClick r:id="rId12"/>
                        </a:rPr>
                        <a:t>www.arei.lv</a:t>
                      </a:r>
                      <a:r>
                        <a:rPr lang="lv-LV" sz="1800" baseline="0" dirty="0">
                          <a:latin typeface="Arial Narrow" panose="020B0606020202030204" pitchFamily="34" charset="0"/>
                        </a:rPr>
                        <a:t> </a:t>
                      </a:r>
                      <a:endParaRPr lang="lv-LV" sz="1800" dirty="0">
                        <a:latin typeface="Arial Narrow" panose="020B0606020202030204" pitchFamily="34" charset="0"/>
                      </a:endParaRPr>
                    </a:p>
                  </a:txBody>
                  <a:tcPr>
                    <a:solidFill>
                      <a:srgbClr val="E4A6A6"/>
                    </a:solidFill>
                  </a:tcPr>
                </a:tc>
                <a:tc>
                  <a:txBody>
                    <a:bodyPr/>
                    <a:lstStyle/>
                    <a:p>
                      <a:r>
                        <a:rPr lang="lv-LV" sz="1800" dirty="0">
                          <a:latin typeface="Arial Narrow" panose="020B0606020202030204" pitchFamily="34" charset="0"/>
                        </a:rPr>
                        <a:t>Par</a:t>
                      </a:r>
                      <a:r>
                        <a:rPr lang="lv-LV" sz="1800" baseline="0" dirty="0">
                          <a:latin typeface="Arial Narrow" panose="020B0606020202030204" pitchFamily="34" charset="0"/>
                        </a:rPr>
                        <a:t> katru pasākumu un aktivitāti</a:t>
                      </a:r>
                      <a:endParaRPr lang="lv-LV" sz="1800" dirty="0">
                        <a:latin typeface="Arial Narrow" panose="020B0606020202030204" pitchFamily="34" charset="0"/>
                      </a:endParaRPr>
                    </a:p>
                  </a:txBody>
                  <a:tcPr>
                    <a:solidFill>
                      <a:srgbClr val="E4A6A6"/>
                    </a:solidFill>
                  </a:tcPr>
                </a:tc>
                <a:extLst>
                  <a:ext uri="{0D108BD9-81ED-4DB2-BD59-A6C34878D82A}">
                    <a16:rowId xmlns:a16="http://schemas.microsoft.com/office/drawing/2014/main" val="4201747255"/>
                  </a:ext>
                </a:extLst>
              </a:tr>
            </a:tbl>
          </a:graphicData>
        </a:graphic>
      </p:graphicFrame>
    </p:spTree>
    <p:extLst>
      <p:ext uri="{BB962C8B-B14F-4D97-AF65-F5344CB8AC3E}">
        <p14:creationId xmlns:p14="http://schemas.microsoft.com/office/powerpoint/2010/main" val="148653965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C9D08-08CD-4C64-B122-2ED2C9E8A888}"/>
              </a:ext>
            </a:extLst>
          </p:cNvPr>
          <p:cNvPicPr>
            <a:picLocks noChangeAspect="1"/>
          </p:cNvPicPr>
          <p:nvPr/>
        </p:nvPicPr>
        <p:blipFill>
          <a:blip r:embed="rId3" cstate="print"/>
          <a:stretch>
            <a:fillRect/>
          </a:stretch>
        </p:blipFill>
        <p:spPr>
          <a:xfrm>
            <a:off x="0" y="5518938"/>
            <a:ext cx="12192000" cy="1339062"/>
          </a:xfrm>
          <a:prstGeom prst="rect">
            <a:avLst/>
          </a:prstGeom>
        </p:spPr>
      </p:pic>
      <p:sp>
        <p:nvSpPr>
          <p:cNvPr id="18" name="Rectangle 17">
            <a:extLst>
              <a:ext uri="{FF2B5EF4-FFF2-40B4-BE49-F238E27FC236}">
                <a16:creationId xmlns:a16="http://schemas.microsoft.com/office/drawing/2014/main" id="{4030487E-93E1-41D0-9443-7853C67FAC97}"/>
              </a:ext>
            </a:extLst>
          </p:cNvPr>
          <p:cNvSpPr/>
          <p:nvPr/>
        </p:nvSpPr>
        <p:spPr>
          <a:xfrm>
            <a:off x="249774" y="1370853"/>
            <a:ext cx="11692451" cy="178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008029" y="384954"/>
            <a:ext cx="8498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nodrošinot </a:t>
            </a:r>
            <a:r>
              <a:rPr lang="lv-LV" altLang="lv-LV" sz="2400" b="1" dirty="0" err="1">
                <a:solidFill>
                  <a:srgbClr val="852727"/>
                </a:solidFill>
                <a:latin typeface="Arial Narrow" panose="020B0606020202030204" pitchFamily="34" charset="0"/>
              </a:rPr>
              <a:t>rīcībpolitikas</a:t>
            </a:r>
            <a:r>
              <a:rPr lang="lv-LV" altLang="lv-LV" sz="2400" b="1" dirty="0">
                <a:solidFill>
                  <a:srgbClr val="852727"/>
                </a:solidFill>
                <a:latin typeface="Arial Narrow" panose="020B0606020202030204" pitchFamily="34" charset="0"/>
              </a:rPr>
              <a:t> plānošanu un tās</a:t>
            </a:r>
          </a:p>
          <a:p>
            <a:pPr algn="ctr"/>
            <a:r>
              <a:rPr lang="lv-LV" altLang="lv-LV" sz="2400" b="1" dirty="0">
                <a:solidFill>
                  <a:srgbClr val="852727"/>
                </a:solidFill>
                <a:latin typeface="Arial Narrow" panose="020B0606020202030204" pitchFamily="34" charset="0"/>
              </a:rPr>
              <a:t>īstenošanas izvērtēšanu</a:t>
            </a:r>
          </a:p>
        </p:txBody>
      </p:sp>
      <p:sp>
        <p:nvSpPr>
          <p:cNvPr id="5" name="Slide Number Placeholder 4"/>
          <p:cNvSpPr>
            <a:spLocks noGrp="1"/>
          </p:cNvSpPr>
          <p:nvPr>
            <p:ph type="sldNum" sz="quarter" idx="12"/>
          </p:nvPr>
        </p:nvSpPr>
        <p:spPr>
          <a:xfrm>
            <a:off x="9939070" y="6276452"/>
            <a:ext cx="2057400" cy="365125"/>
          </a:xfrm>
        </p:spPr>
        <p:txBody>
          <a:bodyPr/>
          <a:lstStyle/>
          <a:p>
            <a:fld id="{BEE86C59-DCFE-478A-AC38-86131F5C74FE}" type="slidenum">
              <a:rPr lang="lv-LV" smtClean="0">
                <a:solidFill>
                  <a:schemeClr val="bg1">
                    <a:lumMod val="85000"/>
                  </a:schemeClr>
                </a:solidFill>
              </a:rPr>
              <a:pPr/>
              <a:t>16</a:t>
            </a:fld>
            <a:endParaRPr lang="lv-LV" dirty="0">
              <a:solidFill>
                <a:schemeClr val="bg1">
                  <a:lumMod val="85000"/>
                </a:schemeClr>
              </a:solidFill>
            </a:endParaRPr>
          </a:p>
        </p:txBody>
      </p:sp>
      <p:pic>
        <p:nvPicPr>
          <p:cNvPr id="17" name="Picture 16">
            <a:extLst>
              <a:ext uri="{FF2B5EF4-FFF2-40B4-BE49-F238E27FC236}">
                <a16:creationId xmlns:a16="http://schemas.microsoft.com/office/drawing/2014/main" id="{5E2AC69B-4399-479B-AF85-45DC0912B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9" name="Rectangle 8"/>
          <p:cNvSpPr/>
          <p:nvPr/>
        </p:nvSpPr>
        <p:spPr>
          <a:xfrm>
            <a:off x="394447" y="1997839"/>
            <a:ext cx="11573435" cy="4154984"/>
          </a:xfrm>
          <a:prstGeom prst="rect">
            <a:avLst/>
          </a:prstGeom>
        </p:spPr>
        <p:txBody>
          <a:bodyPr wrap="square">
            <a:spAutoFit/>
          </a:bodyPr>
          <a:lstStyle/>
          <a:p>
            <a:r>
              <a:rPr lang="lv-LV" sz="2400" dirty="0"/>
              <a:t>LZA kā šī projekta vadītājs rosina zināšanās balstītas ekonomikas paplašināšanai un </a:t>
            </a:r>
            <a:r>
              <a:rPr lang="lv-LV" sz="2400" b="1" dirty="0"/>
              <a:t>zināšanu pārneses uzlabošanai Latvijā veikt izmaiņas investīciju stratēģijā un pārvaldībā, izveidojot inovāciju attīstībai nepieciešamo ekosistēmu.</a:t>
            </a:r>
            <a:r>
              <a:rPr lang="lv-LV" sz="2400" dirty="0"/>
              <a:t> Viens no tās komponentiem – uz LZA bāzes izveidota vienota Latvijas zinātniski tehnoloģiskā pētniecības un inovācijas platforma, kurā uzņēmēji varētu vērsties pēc pētniecības un attīstības (P&amp;A/R&amp;D) atbalsta, inovatīvu ideju un projektu ekspertīzes un kurā būtu koncentrēta publiski pieejama inovācijas procesa sākumposma infrastruktūra viedās specializācijas virzienos (LZA prezidenta Ivara Kalviņa vēstule Latvijas Ministru Prezidentam ). </a:t>
            </a:r>
            <a:r>
              <a:rPr lang="lv-LV" sz="2400" u="sng" dirty="0">
                <a:hlinkClick r:id="rId5"/>
              </a:rPr>
              <a:t>https://www.lza.lv/images/Zinatnes-vestnesis/2020/ZV_18_COLOR.pdf</a:t>
            </a:r>
            <a:r>
              <a:rPr lang="lv-LV" sz="2400" dirty="0"/>
              <a:t/>
            </a:r>
            <a:br>
              <a:rPr lang="lv-LV" sz="2400" dirty="0"/>
            </a:br>
            <a:endParaRPr lang="lv-LV" sz="2400" dirty="0"/>
          </a:p>
          <a:p>
            <a:pPr marL="285750" indent="-285750" algn="just">
              <a:buFont typeface="Arial" panose="020B0604020202020204" pitchFamily="34" charset="0"/>
              <a:buChar char="•"/>
            </a:pPr>
            <a:endParaRPr lang="lv-LV" sz="2400" dirty="0"/>
          </a:p>
        </p:txBody>
      </p:sp>
    </p:spTree>
    <p:extLst>
      <p:ext uri="{BB962C8B-B14F-4D97-AF65-F5344CB8AC3E}">
        <p14:creationId xmlns:p14="http://schemas.microsoft.com/office/powerpoint/2010/main" val="185139257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C9D08-08CD-4C64-B122-2ED2C9E8A888}"/>
              </a:ext>
            </a:extLst>
          </p:cNvPr>
          <p:cNvPicPr>
            <a:picLocks noChangeAspect="1"/>
          </p:cNvPicPr>
          <p:nvPr/>
        </p:nvPicPr>
        <p:blipFill>
          <a:blip r:embed="rId3" cstate="print"/>
          <a:stretch>
            <a:fillRect/>
          </a:stretch>
        </p:blipFill>
        <p:spPr>
          <a:xfrm>
            <a:off x="0" y="5518938"/>
            <a:ext cx="12192000" cy="1339062"/>
          </a:xfrm>
          <a:prstGeom prst="rect">
            <a:avLst/>
          </a:prstGeom>
        </p:spPr>
      </p:pic>
      <p:sp>
        <p:nvSpPr>
          <p:cNvPr id="18" name="Rectangle 17">
            <a:extLst>
              <a:ext uri="{FF2B5EF4-FFF2-40B4-BE49-F238E27FC236}">
                <a16:creationId xmlns:a16="http://schemas.microsoft.com/office/drawing/2014/main" id="{4030487E-93E1-41D0-9443-7853C67FAC97}"/>
              </a:ext>
            </a:extLst>
          </p:cNvPr>
          <p:cNvSpPr/>
          <p:nvPr/>
        </p:nvSpPr>
        <p:spPr>
          <a:xfrm>
            <a:off x="249774" y="1370852"/>
            <a:ext cx="11692451" cy="41424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008029" y="384954"/>
            <a:ext cx="8498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nodrošinot </a:t>
            </a:r>
            <a:r>
              <a:rPr lang="lv-LV" altLang="lv-LV" sz="2400" b="1" dirty="0" err="1">
                <a:solidFill>
                  <a:srgbClr val="852727"/>
                </a:solidFill>
                <a:latin typeface="Arial Narrow" panose="020B0606020202030204" pitchFamily="34" charset="0"/>
              </a:rPr>
              <a:t>rīcībpolitikas</a:t>
            </a:r>
            <a:r>
              <a:rPr lang="lv-LV" altLang="lv-LV" sz="2400" b="1" dirty="0">
                <a:solidFill>
                  <a:srgbClr val="852727"/>
                </a:solidFill>
                <a:latin typeface="Arial Narrow" panose="020B0606020202030204" pitchFamily="34" charset="0"/>
              </a:rPr>
              <a:t> plānošanu un tās</a:t>
            </a:r>
          </a:p>
          <a:p>
            <a:pPr algn="ctr"/>
            <a:r>
              <a:rPr lang="lv-LV" altLang="lv-LV" sz="2400" b="1" dirty="0">
                <a:solidFill>
                  <a:srgbClr val="852727"/>
                </a:solidFill>
                <a:latin typeface="Arial Narrow" panose="020B0606020202030204" pitchFamily="34" charset="0"/>
              </a:rPr>
              <a:t>īstenošanas izvērtēšanu</a:t>
            </a:r>
          </a:p>
        </p:txBody>
      </p:sp>
      <p:sp>
        <p:nvSpPr>
          <p:cNvPr id="5" name="Slide Number Placeholder 4"/>
          <p:cNvSpPr>
            <a:spLocks noGrp="1"/>
          </p:cNvSpPr>
          <p:nvPr>
            <p:ph type="sldNum" sz="quarter" idx="12"/>
          </p:nvPr>
        </p:nvSpPr>
        <p:spPr>
          <a:xfrm>
            <a:off x="9939070" y="6276452"/>
            <a:ext cx="2057400" cy="365125"/>
          </a:xfrm>
        </p:spPr>
        <p:txBody>
          <a:bodyPr/>
          <a:lstStyle/>
          <a:p>
            <a:fld id="{BEE86C59-DCFE-478A-AC38-86131F5C74FE}" type="slidenum">
              <a:rPr lang="lv-LV" smtClean="0">
                <a:solidFill>
                  <a:schemeClr val="bg1">
                    <a:lumMod val="85000"/>
                  </a:schemeClr>
                </a:solidFill>
              </a:rPr>
              <a:pPr/>
              <a:t>17</a:t>
            </a:fld>
            <a:endParaRPr lang="lv-LV" dirty="0">
              <a:solidFill>
                <a:schemeClr val="bg1">
                  <a:lumMod val="85000"/>
                </a:schemeClr>
              </a:solidFill>
            </a:endParaRPr>
          </a:p>
        </p:txBody>
      </p:sp>
      <p:pic>
        <p:nvPicPr>
          <p:cNvPr id="17" name="Picture 16">
            <a:extLst>
              <a:ext uri="{FF2B5EF4-FFF2-40B4-BE49-F238E27FC236}">
                <a16:creationId xmlns:a16="http://schemas.microsoft.com/office/drawing/2014/main" id="{5E2AC69B-4399-479B-AF85-45DC0912B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2053" name="Rectangle 5"/>
          <p:cNvSpPr>
            <a:spLocks noChangeArrowheads="1"/>
          </p:cNvSpPr>
          <p:nvPr/>
        </p:nvSpPr>
        <p:spPr bwMode="auto">
          <a:xfrm>
            <a:off x="609600" y="1125787"/>
            <a:ext cx="111700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lv-LV" sz="2400" b="0" u="none" strike="noStrike" cap="none" normalizeH="0" baseline="0" dirty="0">
                <a:ln>
                  <a:noFill/>
                </a:ln>
                <a:solidFill>
                  <a:schemeClr val="tx1"/>
                </a:solidFill>
                <a:effectLst/>
                <a:ea typeface="Calibri" pitchFamily="34" charset="0"/>
                <a:cs typeface="Times New Roman" pitchFamily="18" charset="0"/>
              </a:rPr>
              <a:t>Ziņojums  </a:t>
            </a:r>
            <a:r>
              <a:rPr kumimoji="0" lang="lv-LV" sz="2400" b="1" u="none" strike="noStrike" cap="none" normalizeH="0" baseline="0" dirty="0">
                <a:ln>
                  <a:noFill/>
                </a:ln>
                <a:solidFill>
                  <a:schemeClr val="tx1"/>
                </a:solidFill>
                <a:effectLst/>
                <a:ea typeface="Calibri" pitchFamily="34" charset="0"/>
                <a:cs typeface="Times New Roman" pitchFamily="18" charset="0"/>
              </a:rPr>
              <a:t>Eiropas Savienības valstu profesionālās izglītības ģenerāldirektoru sanāksmē  (10.10.2020.)</a:t>
            </a:r>
            <a:r>
              <a:rPr kumimoji="0" lang="lv-LV" sz="2400" b="0" u="none" strike="noStrike" cap="none" normalizeH="0" baseline="0" dirty="0">
                <a:ln>
                  <a:noFill/>
                </a:ln>
                <a:solidFill>
                  <a:schemeClr val="tx1"/>
                </a:solidFill>
                <a:effectLst/>
                <a:ea typeface="Calibri" pitchFamily="34" charset="0"/>
                <a:cs typeface="Times New Roman" pitchFamily="18" charset="0"/>
              </a:rPr>
              <a:t>par Latvijas labo praksi darba vidē balstītu mācību attīstībā, veicinot jauniešu nodarbinātību un karjeras attīstību (</a:t>
            </a:r>
            <a:r>
              <a:rPr kumimoji="0" lang="lv-LV" sz="2400" b="0" u="none" strike="noStrike" cap="none" normalizeH="0" baseline="0" dirty="0" err="1">
                <a:ln>
                  <a:noFill/>
                </a:ln>
                <a:solidFill>
                  <a:schemeClr val="tx1"/>
                </a:solidFill>
                <a:effectLst/>
                <a:ea typeface="Calibri" pitchFamily="34" charset="0"/>
                <a:cs typeface="Times New Roman" pitchFamily="18" charset="0"/>
              </a:rPr>
              <a:t>I.Buligina</a:t>
            </a:r>
            <a:r>
              <a:rPr kumimoji="0" lang="lv-LV" sz="2400" b="0" u="none" strike="noStrike" cap="none" normalizeH="0" baseline="0" dirty="0">
                <a:ln>
                  <a:noFill/>
                </a:ln>
                <a:solidFill>
                  <a:schemeClr val="tx1"/>
                </a:solidFill>
                <a:effectLs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lv-LV" sz="2400" b="0" u="none" strike="noStrike" cap="none" normalizeH="0" baseline="0" dirty="0">
              <a:ln>
                <a:noFill/>
              </a:ln>
              <a:solidFill>
                <a:schemeClr val="tx1"/>
              </a:solidFill>
              <a:effectLst/>
              <a:ea typeface="Calibri" pitchFamily="34" charset="0"/>
              <a:cs typeface="Times New Roman" pitchFamily="18" charset="0"/>
            </a:endParaRPr>
          </a:p>
          <a:p>
            <a:pPr defTabSz="914400" fontAlgn="base">
              <a:spcBef>
                <a:spcPct val="0"/>
              </a:spcBef>
              <a:spcAft>
                <a:spcPct val="0"/>
              </a:spcAft>
              <a:buFont typeface="Wingdings" pitchFamily="2" charset="2"/>
              <a:buChar char="v"/>
            </a:pPr>
            <a:r>
              <a:rPr lang="lv-LV" sz="2400" dirty="0"/>
              <a:t>Ziņojums </a:t>
            </a:r>
            <a:r>
              <a:rPr lang="lv-LV" sz="2400" b="1" dirty="0"/>
              <a:t>Latvijas Pensionāru Federācijas darba grupas sēdē </a:t>
            </a:r>
            <a:r>
              <a:rPr lang="lv-LV" sz="2400" dirty="0"/>
              <a:t>(21.10.2020.) par iespējamiem pensionāru labklājības uzlabošanas risinājumiem pēc veiksmīgiem paraugiem no citām Baltijas valstīm (</a:t>
            </a:r>
            <a:r>
              <a:rPr lang="lv-LV" sz="2400" dirty="0" err="1"/>
              <a:t>O.Rajevska</a:t>
            </a:r>
            <a:r>
              <a:rPr lang="lv-LV" sz="2400" dirty="0"/>
              <a:t>).</a:t>
            </a:r>
          </a:p>
          <a:p>
            <a:pPr defTabSz="914400" fontAlgn="base">
              <a:spcBef>
                <a:spcPct val="0"/>
              </a:spcBef>
              <a:spcAft>
                <a:spcPct val="0"/>
              </a:spcAft>
              <a:buFont typeface="Wingdings" pitchFamily="2" charset="2"/>
              <a:buChar char="v"/>
            </a:pPr>
            <a:endParaRPr lang="lv-LV" sz="2400" dirty="0"/>
          </a:p>
          <a:p>
            <a:pPr defTabSz="914400" fontAlgn="base">
              <a:spcBef>
                <a:spcPct val="0"/>
              </a:spcBef>
              <a:spcAft>
                <a:spcPct val="0"/>
              </a:spcAft>
              <a:buFont typeface="Wingdings" pitchFamily="2" charset="2"/>
              <a:buChar char="v"/>
            </a:pPr>
            <a:r>
              <a:rPr lang="lv-LV" sz="2400" dirty="0"/>
              <a:t>Ziņojums </a:t>
            </a:r>
            <a:r>
              <a:rPr lang="lv-LV" sz="2400" b="1" dirty="0"/>
              <a:t>Latvijas Darba devēju konfederācijas organizētā seminārā </a:t>
            </a:r>
            <a:r>
              <a:rPr lang="lv-LV" sz="2400" dirty="0"/>
              <a:t>(16.12.2020.) nozaru ekspertu padomēm par profesionālās izglītības attīstības prioritāriem virzieniem, balstoties uz labas prakses izpētes rezultātiem (</a:t>
            </a:r>
            <a:r>
              <a:rPr lang="lv-LV" sz="2400" dirty="0" err="1"/>
              <a:t>I.Buligina</a:t>
            </a:r>
            <a:r>
              <a:rPr lang="lv-LV" sz="2400" dirty="0"/>
              <a:t>).</a:t>
            </a:r>
          </a:p>
          <a:p>
            <a:pPr defTabSz="914400" fontAlgn="base">
              <a:spcBef>
                <a:spcPct val="0"/>
              </a:spcBef>
              <a:spcAft>
                <a:spcPct val="0"/>
              </a:spcAft>
              <a:buFont typeface="Wingdings" pitchFamily="2" charset="2"/>
              <a:buChar char="v"/>
            </a:pPr>
            <a:endParaRPr lang="lv-LV" sz="2400" dirty="0"/>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lv-LV" sz="2400" b="0" u="none" strike="noStrike" cap="none" normalizeH="0" baseline="0" dirty="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lv-LV" sz="2400" b="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185139257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C9D08-08CD-4C64-B122-2ED2C9E8A888}"/>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8" name="Rectangle 17">
            <a:extLst>
              <a:ext uri="{FF2B5EF4-FFF2-40B4-BE49-F238E27FC236}">
                <a16:creationId xmlns:a16="http://schemas.microsoft.com/office/drawing/2014/main" id="{4030487E-93E1-41D0-9443-7853C67FAC97}"/>
              </a:ext>
            </a:extLst>
          </p:cNvPr>
          <p:cNvSpPr/>
          <p:nvPr/>
        </p:nvSpPr>
        <p:spPr>
          <a:xfrm>
            <a:off x="249774" y="1370853"/>
            <a:ext cx="11692451" cy="178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008029" y="384954"/>
            <a:ext cx="8498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nodrošinot </a:t>
            </a:r>
            <a:r>
              <a:rPr lang="lv-LV" altLang="lv-LV" sz="2400" b="1" dirty="0" err="1">
                <a:solidFill>
                  <a:srgbClr val="852727"/>
                </a:solidFill>
                <a:latin typeface="Arial Narrow" panose="020B0606020202030204" pitchFamily="34" charset="0"/>
              </a:rPr>
              <a:t>rīcībpolitikas</a:t>
            </a:r>
            <a:r>
              <a:rPr lang="lv-LV" altLang="lv-LV" sz="2400" b="1" dirty="0">
                <a:solidFill>
                  <a:srgbClr val="852727"/>
                </a:solidFill>
                <a:latin typeface="Arial Narrow" panose="020B0606020202030204" pitchFamily="34" charset="0"/>
              </a:rPr>
              <a:t> plānošanu un tās</a:t>
            </a:r>
          </a:p>
          <a:p>
            <a:pPr algn="ctr"/>
            <a:r>
              <a:rPr lang="lv-LV" altLang="lv-LV" sz="2400" b="1" dirty="0">
                <a:solidFill>
                  <a:srgbClr val="852727"/>
                </a:solidFill>
                <a:latin typeface="Arial Narrow" panose="020B0606020202030204" pitchFamily="34" charset="0"/>
              </a:rPr>
              <a:t>īstenošanas izvērtēšanu</a:t>
            </a:r>
          </a:p>
        </p:txBody>
      </p:sp>
      <p:sp>
        <p:nvSpPr>
          <p:cNvPr id="5" name="Slide Number Placeholder 4"/>
          <p:cNvSpPr>
            <a:spLocks noGrp="1"/>
          </p:cNvSpPr>
          <p:nvPr>
            <p:ph type="sldNum" sz="quarter" idx="12"/>
          </p:nvPr>
        </p:nvSpPr>
        <p:spPr>
          <a:xfrm>
            <a:off x="9939070" y="6276452"/>
            <a:ext cx="2057400" cy="365125"/>
          </a:xfrm>
        </p:spPr>
        <p:txBody>
          <a:bodyPr/>
          <a:lstStyle/>
          <a:p>
            <a:fld id="{BEE86C59-DCFE-478A-AC38-86131F5C74FE}" type="slidenum">
              <a:rPr lang="lv-LV" smtClean="0">
                <a:solidFill>
                  <a:schemeClr val="bg1">
                    <a:lumMod val="85000"/>
                  </a:schemeClr>
                </a:solidFill>
              </a:rPr>
              <a:pPr/>
              <a:t>18</a:t>
            </a:fld>
            <a:endParaRPr lang="lv-LV" dirty="0">
              <a:solidFill>
                <a:schemeClr val="bg1">
                  <a:lumMod val="85000"/>
                </a:schemeClr>
              </a:solidFill>
            </a:endParaRPr>
          </a:p>
        </p:txBody>
      </p:sp>
      <p:sp>
        <p:nvSpPr>
          <p:cNvPr id="35" name="Rectangle 34">
            <a:extLst>
              <a:ext uri="{FF2B5EF4-FFF2-40B4-BE49-F238E27FC236}">
                <a16:creationId xmlns:a16="http://schemas.microsoft.com/office/drawing/2014/main" id="{4EA16728-C277-464B-AFCA-05D7D1E80959}"/>
              </a:ext>
            </a:extLst>
          </p:cNvPr>
          <p:cNvSpPr/>
          <p:nvPr/>
        </p:nvSpPr>
        <p:spPr>
          <a:xfrm>
            <a:off x="304801" y="1228165"/>
            <a:ext cx="11691670" cy="7386638"/>
          </a:xfrm>
          <a:prstGeom prst="rect">
            <a:avLst/>
          </a:prstGeom>
        </p:spPr>
        <p:txBody>
          <a:bodyPr wrap="square">
            <a:spAutoFit/>
          </a:bodyPr>
          <a:lstStyle/>
          <a:p>
            <a:pPr>
              <a:buFont typeface="Wingdings" pitchFamily="2" charset="2"/>
              <a:buChar char="v"/>
            </a:pPr>
            <a:r>
              <a:rPr lang="lv-LV" sz="2400" dirty="0"/>
              <a:t>Izstrādāts un nodots Jelgavas novada pašvaldībai ( izpilddirektorei </a:t>
            </a:r>
            <a:r>
              <a:rPr lang="lv-LV" sz="2400" dirty="0" err="1"/>
              <a:t>L.Lonertei</a:t>
            </a:r>
            <a:r>
              <a:rPr lang="lv-LV" sz="2400" b="1" dirty="0"/>
              <a:t>) Zemgales Foruma </a:t>
            </a:r>
            <a:r>
              <a:rPr lang="lv-LV" sz="2400" dirty="0"/>
              <a:t>(19.02.2020.) pētījumu rezultātu apkopojums “</a:t>
            </a:r>
            <a:r>
              <a:rPr lang="lv-LV" sz="2400" b="1" dirty="0"/>
              <a:t>Digitālie rīki uzņēmējdarbības atbalstam Zemgales reģionā</a:t>
            </a:r>
            <a:r>
              <a:rPr lang="lv-LV" sz="2400" dirty="0"/>
              <a:t>” (marts 2020). </a:t>
            </a:r>
            <a:r>
              <a:rPr lang="lv-LV" sz="2400" i="1" u="sng" dirty="0">
                <a:hlinkClick r:id="rId4"/>
              </a:rPr>
              <a:t>https://www.lza.lv/images/Zinatnes-vestnesis/2020/ZV_05_2020.pdf</a:t>
            </a:r>
            <a:r>
              <a:rPr lang="lv-LV" sz="2400" i="1" dirty="0"/>
              <a:t> </a:t>
            </a:r>
          </a:p>
          <a:p>
            <a:pPr>
              <a:buFont typeface="Wingdings" pitchFamily="2" charset="2"/>
              <a:buChar char="v"/>
            </a:pPr>
            <a:r>
              <a:rPr lang="lv-LV" sz="2400" dirty="0"/>
              <a:t>Izstrādāts un nodots Valmieras pilsētas pašvaldībai (izpilddirektorei Evijai </a:t>
            </a:r>
            <a:r>
              <a:rPr lang="lv-LV" sz="2400" dirty="0" err="1"/>
              <a:t>Voitkānei</a:t>
            </a:r>
            <a:r>
              <a:rPr lang="lv-LV" sz="2400" dirty="0"/>
              <a:t>) </a:t>
            </a:r>
          </a:p>
          <a:p>
            <a:r>
              <a:rPr lang="lv-LV" sz="2400" b="1" dirty="0"/>
              <a:t>Vidzemes Foruma </a:t>
            </a:r>
            <a:r>
              <a:rPr lang="lv-LV" sz="2400" dirty="0"/>
              <a:t>( 26.02.2020.), Inovāciju nedēļas ietvaros pētījumu rezultātu un materiālu apkopojums “</a:t>
            </a:r>
            <a:r>
              <a:rPr lang="lv-LV" sz="2400" b="1" dirty="0" err="1"/>
              <a:t>Digitalizācija</a:t>
            </a:r>
            <a:r>
              <a:rPr lang="lv-LV" sz="2400" b="1" dirty="0"/>
              <a:t>: iespējas un izaicinājumi </a:t>
            </a:r>
            <a:r>
              <a:rPr lang="lv-LV" sz="2400" dirty="0"/>
              <a:t>” (marts 2020). </a:t>
            </a:r>
          </a:p>
          <a:p>
            <a:r>
              <a:rPr lang="lv-LV" sz="2400" u="sng" dirty="0">
                <a:hlinkClick r:id="rId5"/>
              </a:rPr>
              <a:t>https://www.valmiera.lv/lv/jaunumi/uznemejdarbibas_zinas/22625_bus_vidzemes_inovaciju_nedela/</a:t>
            </a:r>
            <a:endParaRPr lang="lv-LV" sz="2400" dirty="0"/>
          </a:p>
          <a:p>
            <a:pPr>
              <a:buFont typeface="Wingdings" pitchFamily="2" charset="2"/>
              <a:buChar char="v"/>
            </a:pPr>
            <a:r>
              <a:rPr lang="lv-LV" sz="2400" dirty="0"/>
              <a:t>Izstrādāts un nodots Rēzeknes novada pašvaldībai (izpilddirektoram </a:t>
            </a:r>
            <a:r>
              <a:rPr lang="lv-LV" sz="2400" dirty="0" err="1"/>
              <a:t>J.Troškam</a:t>
            </a:r>
            <a:r>
              <a:rPr lang="lv-LV" sz="2400" dirty="0"/>
              <a:t>)  –</a:t>
            </a:r>
            <a:r>
              <a:rPr lang="lv-LV" sz="2400" b="1" dirty="0"/>
              <a:t>Latgales Foruma</a:t>
            </a:r>
            <a:r>
              <a:rPr lang="lv-LV" sz="2400" dirty="0"/>
              <a:t> (29.06.2020.) pētījumu rezultātu un materiālu apkopojums “</a:t>
            </a:r>
            <a:r>
              <a:rPr lang="lv-LV" sz="2400" b="1" dirty="0"/>
              <a:t>Digitālie rīki uzņēmējdarbības atbalstam Latgales reģionā</a:t>
            </a:r>
            <a:r>
              <a:rPr lang="lv-LV" sz="2400" dirty="0"/>
              <a:t>” (jūlijs 2020). </a:t>
            </a:r>
            <a:r>
              <a:rPr lang="lv-LV" sz="2400" i="1" dirty="0"/>
              <a:t>Sk. LZA Zinātnes Vēstnesis 2020. gada 8. septembris (14/598) </a:t>
            </a:r>
            <a:r>
              <a:rPr lang="lv-LV" sz="2400" i="1" u="sng" dirty="0">
                <a:hlinkClick r:id="rId6"/>
              </a:rPr>
              <a:t>https://www.lza.lv/aktualitates/projekti/355-projekta-aktivitates</a:t>
            </a:r>
            <a:endParaRPr lang="lv-LV" sz="2400" b="1" i="1" dirty="0"/>
          </a:p>
          <a:p>
            <a:pPr>
              <a:buFont typeface="Wingdings" pitchFamily="2" charset="2"/>
              <a:buChar char="v"/>
            </a:pPr>
            <a:endParaRPr lang="lv-LV" sz="2400" dirty="0"/>
          </a:p>
          <a:p>
            <a:pPr lvl="0">
              <a:buFont typeface="Wingdings" pitchFamily="2" charset="2"/>
              <a:buChar char="v"/>
            </a:pPr>
            <a:endParaRPr lang="lv-LV" sz="2400" dirty="0"/>
          </a:p>
          <a:p>
            <a:pPr lvl="0">
              <a:buFont typeface="Wingdings" pitchFamily="2" charset="2"/>
              <a:buChar char="v"/>
            </a:pPr>
            <a:endParaRPr lang="lv-LV" sz="2400" dirty="0"/>
          </a:p>
          <a:p>
            <a:pPr lvl="0">
              <a:buFont typeface="Wingdings" pitchFamily="2" charset="2"/>
              <a:buChar char="v"/>
            </a:pPr>
            <a:endParaRPr lang="lv-LV" sz="2400"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pic>
        <p:nvPicPr>
          <p:cNvPr id="17" name="Picture 16">
            <a:extLst>
              <a:ext uri="{FF2B5EF4-FFF2-40B4-BE49-F238E27FC236}">
                <a16:creationId xmlns:a16="http://schemas.microsoft.com/office/drawing/2014/main" id="{5E2AC69B-4399-479B-AF85-45DC0912B9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Tree>
    <p:extLst>
      <p:ext uri="{BB962C8B-B14F-4D97-AF65-F5344CB8AC3E}">
        <p14:creationId xmlns:p14="http://schemas.microsoft.com/office/powerpoint/2010/main" val="185139257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C9D08-08CD-4C64-B122-2ED2C9E8A888}"/>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008029" y="384954"/>
            <a:ext cx="8498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nodrošinot </a:t>
            </a:r>
            <a:r>
              <a:rPr lang="lv-LV" altLang="lv-LV" sz="2400" b="1" dirty="0" err="1">
                <a:solidFill>
                  <a:srgbClr val="852727"/>
                </a:solidFill>
                <a:latin typeface="Arial Narrow" panose="020B0606020202030204" pitchFamily="34" charset="0"/>
              </a:rPr>
              <a:t>rīcībpolitikas</a:t>
            </a:r>
            <a:r>
              <a:rPr lang="lv-LV" altLang="lv-LV" sz="2400" b="1" dirty="0">
                <a:solidFill>
                  <a:srgbClr val="852727"/>
                </a:solidFill>
                <a:latin typeface="Arial Narrow" panose="020B0606020202030204" pitchFamily="34" charset="0"/>
              </a:rPr>
              <a:t> plānošanu un tās</a:t>
            </a:r>
          </a:p>
          <a:p>
            <a:pPr algn="ctr"/>
            <a:r>
              <a:rPr lang="lv-LV" altLang="lv-LV" sz="2400" b="1" dirty="0">
                <a:solidFill>
                  <a:srgbClr val="852727"/>
                </a:solidFill>
                <a:latin typeface="Arial Narrow" panose="020B0606020202030204" pitchFamily="34" charset="0"/>
              </a:rPr>
              <a:t>īstenošanas izvērtēšanu	-</a:t>
            </a:r>
          </a:p>
        </p:txBody>
      </p:sp>
      <p:sp>
        <p:nvSpPr>
          <p:cNvPr id="5" name="Slide Number Placeholder 4"/>
          <p:cNvSpPr>
            <a:spLocks noGrp="1"/>
          </p:cNvSpPr>
          <p:nvPr>
            <p:ph type="sldNum" sz="quarter" idx="12"/>
          </p:nvPr>
        </p:nvSpPr>
        <p:spPr>
          <a:xfrm>
            <a:off x="9939070" y="6276452"/>
            <a:ext cx="2057400" cy="365125"/>
          </a:xfrm>
        </p:spPr>
        <p:txBody>
          <a:bodyPr/>
          <a:lstStyle/>
          <a:p>
            <a:fld id="{BEE86C59-DCFE-478A-AC38-86131F5C74FE}" type="slidenum">
              <a:rPr lang="lv-LV" smtClean="0">
                <a:solidFill>
                  <a:schemeClr val="bg1">
                    <a:lumMod val="85000"/>
                  </a:schemeClr>
                </a:solidFill>
              </a:rPr>
              <a:pPr/>
              <a:t>19</a:t>
            </a:fld>
            <a:endParaRPr lang="lv-LV" dirty="0">
              <a:solidFill>
                <a:schemeClr val="bg1">
                  <a:lumMod val="85000"/>
                </a:schemeClr>
              </a:solidFill>
            </a:endParaRPr>
          </a:p>
        </p:txBody>
      </p:sp>
      <p:sp>
        <p:nvSpPr>
          <p:cNvPr id="35" name="Rectangle 34">
            <a:extLst>
              <a:ext uri="{FF2B5EF4-FFF2-40B4-BE49-F238E27FC236}">
                <a16:creationId xmlns:a16="http://schemas.microsoft.com/office/drawing/2014/main" id="{4EA16728-C277-464B-AFCA-05D7D1E80959}"/>
              </a:ext>
            </a:extLst>
          </p:cNvPr>
          <p:cNvSpPr/>
          <p:nvPr/>
        </p:nvSpPr>
        <p:spPr>
          <a:xfrm>
            <a:off x="676953" y="1757569"/>
            <a:ext cx="11319517" cy="2585323"/>
          </a:xfrm>
          <a:prstGeom prst="rect">
            <a:avLst/>
          </a:prstGeom>
        </p:spPr>
        <p:txBody>
          <a:bodyPr wrap="square">
            <a:spAutoFit/>
          </a:bodyPr>
          <a:lstStyle/>
          <a:p>
            <a:pPr>
              <a:buFont typeface="Wingdings" pitchFamily="2" charset="2"/>
              <a:buChar char="v"/>
            </a:pPr>
            <a:endParaRPr lang="lv-LV" sz="2400" dirty="0"/>
          </a:p>
          <a:p>
            <a:pPr lvl="0">
              <a:buFont typeface="Wingdings" pitchFamily="2" charset="2"/>
              <a:buChar char="v"/>
            </a:pPr>
            <a:endParaRPr lang="lv-LV" sz="2400" dirty="0"/>
          </a:p>
          <a:p>
            <a:pPr>
              <a:buFont typeface="Wingdings" pitchFamily="2" charset="2"/>
              <a:buChar char="v"/>
            </a:pPr>
            <a:endParaRPr lang="lv-LV" sz="2400" dirty="0"/>
          </a:p>
          <a:p>
            <a:pPr lvl="0"/>
            <a:endParaRPr lang="lv-LV" sz="2400" dirty="0"/>
          </a:p>
          <a:p>
            <a:pPr lvl="0">
              <a:buFont typeface="Wingdings" pitchFamily="2" charset="2"/>
              <a:buChar char="v"/>
            </a:pPr>
            <a:endParaRPr lang="lv-LV" sz="2400"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pic>
        <p:nvPicPr>
          <p:cNvPr id="17" name="Picture 16">
            <a:extLst>
              <a:ext uri="{FF2B5EF4-FFF2-40B4-BE49-F238E27FC236}">
                <a16:creationId xmlns:a16="http://schemas.microsoft.com/office/drawing/2014/main" id="{5E2AC69B-4399-479B-AF85-45DC0912B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pic>
        <p:nvPicPr>
          <p:cNvPr id="1026" name="Picture 2" descr="C:\Users\Lietotajs\Documents\INTERFRAME-LV\2020\Forumi\Valmiera 6.jpg"/>
          <p:cNvPicPr>
            <a:picLocks noChangeAspect="1" noChangeArrowheads="1"/>
          </p:cNvPicPr>
          <p:nvPr/>
        </p:nvPicPr>
        <p:blipFill>
          <a:blip r:embed="rId5" cstate="print"/>
          <a:srcRect/>
          <a:stretch>
            <a:fillRect/>
          </a:stretch>
        </p:blipFill>
        <p:spPr bwMode="auto">
          <a:xfrm>
            <a:off x="8247528" y="1362635"/>
            <a:ext cx="3534337" cy="2528047"/>
          </a:xfrm>
          <a:prstGeom prst="rect">
            <a:avLst/>
          </a:prstGeom>
          <a:noFill/>
        </p:spPr>
      </p:pic>
      <p:pic>
        <p:nvPicPr>
          <p:cNvPr id="1027" name="Picture 3" descr="C:\Users\Lietotajs\Documents\INTERFRAME-LV\2020\Forumi\jelgavas forums 1.jpg"/>
          <p:cNvPicPr>
            <a:picLocks noChangeAspect="1" noChangeArrowheads="1"/>
          </p:cNvPicPr>
          <p:nvPr/>
        </p:nvPicPr>
        <p:blipFill>
          <a:blip r:embed="rId6" cstate="print"/>
          <a:srcRect/>
          <a:stretch>
            <a:fillRect/>
          </a:stretch>
        </p:blipFill>
        <p:spPr bwMode="auto">
          <a:xfrm>
            <a:off x="439270" y="1515034"/>
            <a:ext cx="3445471" cy="2302176"/>
          </a:xfrm>
          <a:prstGeom prst="rect">
            <a:avLst/>
          </a:prstGeom>
          <a:noFill/>
        </p:spPr>
      </p:pic>
      <p:pic>
        <p:nvPicPr>
          <p:cNvPr id="1028" name="Picture 4" descr="C:\Users\Lietotajs\Documents\INTERFRAME-LV\2020\Forumi\Vidzemes forums 2.jpg"/>
          <p:cNvPicPr>
            <a:picLocks noChangeAspect="1" noChangeArrowheads="1"/>
          </p:cNvPicPr>
          <p:nvPr/>
        </p:nvPicPr>
        <p:blipFill>
          <a:blip r:embed="rId7" cstate="print"/>
          <a:srcRect/>
          <a:stretch>
            <a:fillRect/>
          </a:stretch>
        </p:blipFill>
        <p:spPr bwMode="auto">
          <a:xfrm>
            <a:off x="4769224" y="1500094"/>
            <a:ext cx="2886635" cy="2435412"/>
          </a:xfrm>
          <a:prstGeom prst="rect">
            <a:avLst/>
          </a:prstGeom>
          <a:noFill/>
        </p:spPr>
      </p:pic>
      <p:pic>
        <p:nvPicPr>
          <p:cNvPr id="1029" name="Picture 5" descr="C:\Users\Lietotajs\Documents\INTERFRAME-LV\2020\Forumi\Jelgavas forums.jpg"/>
          <p:cNvPicPr>
            <a:picLocks noChangeAspect="1" noChangeArrowheads="1"/>
          </p:cNvPicPr>
          <p:nvPr/>
        </p:nvPicPr>
        <p:blipFill>
          <a:blip r:embed="rId8" cstate="print"/>
          <a:srcRect/>
          <a:stretch>
            <a:fillRect/>
          </a:stretch>
        </p:blipFill>
        <p:spPr bwMode="auto">
          <a:xfrm>
            <a:off x="3989293" y="3944470"/>
            <a:ext cx="4258235" cy="2277034"/>
          </a:xfrm>
          <a:prstGeom prst="rect">
            <a:avLst/>
          </a:prstGeom>
          <a:noFill/>
        </p:spPr>
      </p:pic>
    </p:spTree>
    <p:extLst>
      <p:ext uri="{BB962C8B-B14F-4D97-AF65-F5344CB8AC3E}">
        <p14:creationId xmlns:p14="http://schemas.microsoft.com/office/powerpoint/2010/main" val="185139257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 y="5530363"/>
            <a:ext cx="12192000" cy="1336431"/>
          </a:xfrm>
          <a:prstGeom prst="rect">
            <a:avLst/>
          </a:prstGeom>
        </p:spPr>
      </p:pic>
      <p:sp>
        <p:nvSpPr>
          <p:cNvPr id="5" name="TextBox 4"/>
          <p:cNvSpPr txBox="1"/>
          <p:nvPr/>
        </p:nvSpPr>
        <p:spPr>
          <a:xfrm>
            <a:off x="422030" y="609599"/>
            <a:ext cx="8880015" cy="1569660"/>
          </a:xfrm>
          <a:prstGeom prst="rect">
            <a:avLst/>
          </a:prstGeom>
          <a:noFill/>
        </p:spPr>
        <p:txBody>
          <a:bodyPr wrap="square" rtlCol="0">
            <a:spAutoFit/>
          </a:bodyPr>
          <a:lstStyle/>
          <a:p>
            <a:pPr algn="ctr"/>
            <a:endParaRPr lang="lv-LV" sz="2400" b="1" dirty="0"/>
          </a:p>
          <a:p>
            <a:pPr algn="ctr"/>
            <a:r>
              <a:rPr lang="lv-LV" sz="2400" b="1" dirty="0"/>
              <a:t>LATVIJAS VALSTS UN SABIEDRĪBAS IZAICINĀJUMI UN TO RISINĀJUMI STARPTAUTISKĀ KONTEKSTĀ </a:t>
            </a:r>
            <a:br>
              <a:rPr lang="lv-LV" sz="2400" b="1" dirty="0"/>
            </a:br>
            <a:r>
              <a:rPr lang="lv-LV" sz="2400" b="1" dirty="0"/>
              <a:t>(INTERFRAME-LV)</a:t>
            </a:r>
            <a:endParaRPr lang="lv-LV" sz="2400" b="1" dirty="0">
              <a:latin typeface="Arial Narrow" panose="020B0606020202030204" pitchFamily="34" charset="0"/>
            </a:endParaRPr>
          </a:p>
        </p:txBody>
      </p:sp>
      <p:sp>
        <p:nvSpPr>
          <p:cNvPr id="7" name="TextBox 6"/>
          <p:cNvSpPr txBox="1"/>
          <p:nvPr/>
        </p:nvSpPr>
        <p:spPr>
          <a:xfrm>
            <a:off x="503352" y="2558274"/>
            <a:ext cx="10916355" cy="3108543"/>
          </a:xfrm>
          <a:prstGeom prst="rect">
            <a:avLst/>
          </a:prstGeom>
          <a:noFill/>
        </p:spPr>
        <p:txBody>
          <a:bodyPr wrap="square" rtlCol="0">
            <a:spAutoFit/>
          </a:bodyPr>
          <a:lstStyle/>
          <a:p>
            <a:endParaRPr lang="lv-LV" sz="2000" dirty="0">
              <a:latin typeface="Arial" pitchFamily="34" charset="0"/>
              <a:cs typeface="Arial" pitchFamily="34" charset="0"/>
            </a:endParaRPr>
          </a:p>
          <a:p>
            <a:pPr>
              <a:buFont typeface="Wingdings" pitchFamily="2" charset="2"/>
              <a:buChar char="Ø"/>
            </a:pPr>
            <a:r>
              <a:rPr lang="lv-LV" sz="2400" dirty="0">
                <a:latin typeface="Arial" pitchFamily="34" charset="0"/>
                <a:cs typeface="Arial" pitchFamily="34" charset="0"/>
              </a:rPr>
              <a:t>Tā būtība ir: </a:t>
            </a:r>
            <a:r>
              <a:rPr lang="lv-LV" sz="2400" b="1" dirty="0">
                <a:latin typeface="Arial" pitchFamily="34" charset="0"/>
                <a:cs typeface="Arial" pitchFamily="34" charset="0"/>
              </a:rPr>
              <a:t>novērtēt globālo norišu ietekmi uz ilgtspējīgi virzītu Latvijas tautsaimniecības un sabiedrības modeli; izvērst ciešākas zinātnes un prakses kopdarbības </a:t>
            </a:r>
            <a:r>
              <a:rPr lang="lv-LV" sz="2400" dirty="0">
                <a:latin typeface="Arial" pitchFamily="34" charset="0"/>
                <a:cs typeface="Arial" pitchFamily="34" charset="0"/>
              </a:rPr>
              <a:t> zinātniekiem </a:t>
            </a:r>
            <a:r>
              <a:rPr lang="lv-LV" sz="2400" b="1" dirty="0">
                <a:latin typeface="Arial" pitchFamily="34" charset="0"/>
                <a:cs typeface="Arial" pitchFamily="34" charset="0"/>
              </a:rPr>
              <a:t>sadarbojoties</a:t>
            </a:r>
            <a:r>
              <a:rPr lang="lv-LV" sz="2400" dirty="0">
                <a:latin typeface="Arial" pitchFamily="34" charset="0"/>
                <a:cs typeface="Arial" pitchFamily="34" charset="0"/>
              </a:rPr>
              <a:t> ar Ekonomikas ministriju, LTRK, Latvijas Pašvaldību savienību, LDDK, LOSP u.c.</a:t>
            </a:r>
          </a:p>
          <a:p>
            <a:endParaRPr lang="lv-LV" sz="2400" dirty="0">
              <a:latin typeface="Arial" pitchFamily="34" charset="0"/>
              <a:cs typeface="Arial" pitchFamily="34" charset="0"/>
            </a:endParaRPr>
          </a:p>
          <a:p>
            <a:pPr>
              <a:buFont typeface="Wingdings" pitchFamily="2" charset="2"/>
              <a:buChar char="Ø"/>
            </a:pPr>
            <a:r>
              <a:rPr lang="lv-LV" sz="2400" b="1" dirty="0">
                <a:latin typeface="Arial" pitchFamily="34" charset="0"/>
                <a:cs typeface="Arial" pitchFamily="34" charset="0"/>
              </a:rPr>
              <a:t>Jauno zinātnieku </a:t>
            </a:r>
            <a:r>
              <a:rPr lang="lv-LV" sz="2400" dirty="0">
                <a:latin typeface="Arial" pitchFamily="34" charset="0"/>
                <a:cs typeface="Arial" pitchFamily="34" charset="0"/>
              </a:rPr>
              <a:t>veidošana</a:t>
            </a:r>
          </a:p>
          <a:p>
            <a:endParaRPr lang="en-GB" dirty="0">
              <a:latin typeface="Arial Narrow" panose="020B0606020202030204" pitchFamily="34" charset="0"/>
            </a:endParaRPr>
          </a:p>
          <a:p>
            <a:pPr algn="just"/>
            <a:endParaRPr lang="lv-LV" sz="1400" dirty="0">
              <a:solidFill>
                <a:schemeClr val="bg1">
                  <a:lumMod val="65000"/>
                </a:schemeClr>
              </a:solidFill>
              <a:latin typeface="Arial Narrow" panose="020B0606020202030204" pitchFamily="34" charset="0"/>
            </a:endParaRPr>
          </a:p>
        </p:txBody>
      </p:sp>
      <p:sp>
        <p:nvSpPr>
          <p:cNvPr id="8" name="Slide Number Placeholder 4"/>
          <p:cNvSpPr txBox="1">
            <a:spLocks/>
          </p:cNvSpPr>
          <p:nvPr/>
        </p:nvSpPr>
        <p:spPr>
          <a:xfrm>
            <a:off x="9067801" y="6356351"/>
            <a:ext cx="27432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7154B5-DA4D-48E4-9E91-04F9DC77CB42}" type="slidenum">
              <a:rPr lang="lv-LV" smtClean="0">
                <a:solidFill>
                  <a:schemeClr val="bg1">
                    <a:lumMod val="85000"/>
                  </a:schemeClr>
                </a:solidFill>
              </a:rPr>
              <a:pPr/>
              <a:t>2</a:t>
            </a:fld>
            <a:endParaRPr lang="lv-LV" dirty="0">
              <a:solidFill>
                <a:schemeClr val="bg1">
                  <a:lumMod val="85000"/>
                </a:scheme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703" y="120970"/>
            <a:ext cx="2550151" cy="883859"/>
          </a:xfrm>
          <a:prstGeom prst="rect">
            <a:avLst/>
          </a:prstGeom>
        </p:spPr>
      </p:pic>
      <p:sp>
        <p:nvSpPr>
          <p:cNvPr id="10" name="Rectangle 15"/>
          <p:cNvSpPr>
            <a:spLocks noChangeArrowheads="1"/>
          </p:cNvSpPr>
          <p:nvPr/>
        </p:nvSpPr>
        <p:spPr bwMode="auto">
          <a:xfrm>
            <a:off x="2278472" y="190117"/>
            <a:ext cx="6599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lv-LV" altLang="lv-LV" sz="2400" b="1" dirty="0">
                <a:solidFill>
                  <a:srgbClr val="852727"/>
                </a:solidFill>
                <a:latin typeface="Arial Narrow" panose="020B0606020202030204" pitchFamily="34" charset="0"/>
              </a:rPr>
              <a:t>Projektā sasniegtie rezultāti (31.12.2019.- 31.12.2020.)</a:t>
            </a:r>
          </a:p>
        </p:txBody>
      </p:sp>
    </p:spTree>
    <p:extLst>
      <p:ext uri="{BB962C8B-B14F-4D97-AF65-F5344CB8AC3E}">
        <p14:creationId xmlns:p14="http://schemas.microsoft.com/office/powerpoint/2010/main" val="1224862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C9D08-08CD-4C64-B122-2ED2C9E8A888}"/>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8" name="Rectangle 17">
            <a:extLst>
              <a:ext uri="{FF2B5EF4-FFF2-40B4-BE49-F238E27FC236}">
                <a16:creationId xmlns:a16="http://schemas.microsoft.com/office/drawing/2014/main" id="{4030487E-93E1-41D0-9443-7853C67FAC97}"/>
              </a:ext>
            </a:extLst>
          </p:cNvPr>
          <p:cNvSpPr/>
          <p:nvPr/>
        </p:nvSpPr>
        <p:spPr>
          <a:xfrm>
            <a:off x="249774" y="1370853"/>
            <a:ext cx="11692451" cy="178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008029" y="384954"/>
            <a:ext cx="8498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nodrošinot </a:t>
            </a:r>
            <a:r>
              <a:rPr lang="lv-LV" altLang="lv-LV" sz="2400" b="1" dirty="0" err="1">
                <a:solidFill>
                  <a:srgbClr val="852727"/>
                </a:solidFill>
                <a:latin typeface="Arial Narrow" panose="020B0606020202030204" pitchFamily="34" charset="0"/>
              </a:rPr>
              <a:t>rīcībpolitikas</a:t>
            </a:r>
            <a:r>
              <a:rPr lang="lv-LV" altLang="lv-LV" sz="2400" b="1" dirty="0">
                <a:solidFill>
                  <a:srgbClr val="852727"/>
                </a:solidFill>
                <a:latin typeface="Arial Narrow" panose="020B0606020202030204" pitchFamily="34" charset="0"/>
              </a:rPr>
              <a:t> plānošanu un tās</a:t>
            </a:r>
          </a:p>
          <a:p>
            <a:pPr algn="ctr"/>
            <a:r>
              <a:rPr lang="lv-LV" altLang="lv-LV" sz="2400" b="1" dirty="0">
                <a:solidFill>
                  <a:srgbClr val="852727"/>
                </a:solidFill>
                <a:latin typeface="Arial Narrow" panose="020B0606020202030204" pitchFamily="34" charset="0"/>
              </a:rPr>
              <a:t>īstenošanas izvērtēšanu	-</a:t>
            </a:r>
          </a:p>
        </p:txBody>
      </p:sp>
      <p:sp>
        <p:nvSpPr>
          <p:cNvPr id="5" name="Slide Number Placeholder 4"/>
          <p:cNvSpPr>
            <a:spLocks noGrp="1"/>
          </p:cNvSpPr>
          <p:nvPr>
            <p:ph type="sldNum" sz="quarter" idx="12"/>
          </p:nvPr>
        </p:nvSpPr>
        <p:spPr>
          <a:xfrm>
            <a:off x="9939070" y="6276452"/>
            <a:ext cx="2057400" cy="365125"/>
          </a:xfrm>
        </p:spPr>
        <p:txBody>
          <a:bodyPr/>
          <a:lstStyle/>
          <a:p>
            <a:fld id="{BEE86C59-DCFE-478A-AC38-86131F5C74FE}" type="slidenum">
              <a:rPr lang="lv-LV" smtClean="0">
                <a:solidFill>
                  <a:schemeClr val="bg1">
                    <a:lumMod val="85000"/>
                  </a:schemeClr>
                </a:solidFill>
              </a:rPr>
              <a:pPr/>
              <a:t>20</a:t>
            </a:fld>
            <a:endParaRPr lang="lv-LV" dirty="0">
              <a:solidFill>
                <a:schemeClr val="bg1">
                  <a:lumMod val="85000"/>
                </a:schemeClr>
              </a:solidFill>
            </a:endParaRPr>
          </a:p>
        </p:txBody>
      </p:sp>
      <p:sp>
        <p:nvSpPr>
          <p:cNvPr id="35" name="Rectangle 34">
            <a:extLst>
              <a:ext uri="{FF2B5EF4-FFF2-40B4-BE49-F238E27FC236}">
                <a16:creationId xmlns:a16="http://schemas.microsoft.com/office/drawing/2014/main" id="{4EA16728-C277-464B-AFCA-05D7D1E80959}"/>
              </a:ext>
            </a:extLst>
          </p:cNvPr>
          <p:cNvSpPr/>
          <p:nvPr/>
        </p:nvSpPr>
        <p:spPr>
          <a:xfrm>
            <a:off x="502024" y="1317812"/>
            <a:ext cx="11530305" cy="6647974"/>
          </a:xfrm>
          <a:prstGeom prst="rect">
            <a:avLst/>
          </a:prstGeom>
        </p:spPr>
        <p:txBody>
          <a:bodyPr wrap="square">
            <a:spAutoFit/>
          </a:bodyPr>
          <a:lstStyle/>
          <a:p>
            <a:pPr>
              <a:buFont typeface="Wingdings" pitchFamily="2" charset="2"/>
              <a:buChar char="v"/>
            </a:pPr>
            <a:endParaRPr lang="lv-LV" sz="2400" dirty="0"/>
          </a:p>
          <a:p>
            <a:r>
              <a:rPr lang="lv-LV" sz="2400" dirty="0"/>
              <a:t>Izstrādāts un nodots Biedrībai “Aprites ekonomikas kompetenču centrs”, ( valdes loceklim Tomam Girvaitim )   </a:t>
            </a:r>
            <a:r>
              <a:rPr lang="lv-LV" sz="2400" b="1" dirty="0"/>
              <a:t>Kurzemes Foruma </a:t>
            </a:r>
            <a:r>
              <a:rPr lang="lv-LV" sz="2400" dirty="0"/>
              <a:t>(14.08.2020.) pētījumu rezultātu apkopojums “</a:t>
            </a:r>
            <a:r>
              <a:rPr lang="lv-LV" sz="2400" b="1" dirty="0"/>
              <a:t>Digitalizācija izglītībā un uzņēmējdarbības atbalstam</a:t>
            </a:r>
            <a:r>
              <a:rPr lang="lv-LV" sz="2400" dirty="0"/>
              <a:t>”  (augusts 2020). </a:t>
            </a:r>
            <a:endParaRPr lang="lv-LV" sz="2400" i="1" u="sng" dirty="0"/>
          </a:p>
          <a:p>
            <a:r>
              <a:rPr lang="lv-LV" sz="2400" u="sng" dirty="0">
                <a:hlinkClick r:id="rId4"/>
              </a:rPr>
              <a:t>https://www.liepu.lv/lv/1278/aprites-ekonomikas-centrs</a:t>
            </a:r>
            <a:endParaRPr lang="lv-LV" sz="2400" i="1" u="sng" dirty="0"/>
          </a:p>
          <a:p>
            <a:r>
              <a:rPr lang="lv-LV" sz="2400" i="1" dirty="0"/>
              <a:t>Sk. LZA Zinātnes Vēstnesis 2020. gada 5. oktobris (16/600) </a:t>
            </a:r>
            <a:endParaRPr lang="lv-LV" sz="2400" dirty="0"/>
          </a:p>
          <a:p>
            <a:pPr lvl="0">
              <a:buFont typeface="Wingdings" pitchFamily="2" charset="2"/>
              <a:buChar char="v"/>
            </a:pPr>
            <a:endParaRPr lang="lv-LV" sz="2400" dirty="0"/>
          </a:p>
          <a:p>
            <a:pPr>
              <a:buFont typeface="Wingdings" pitchFamily="2" charset="2"/>
              <a:buChar char="v"/>
            </a:pPr>
            <a:r>
              <a:rPr lang="lv-LV" sz="2400" dirty="0"/>
              <a:t>Izstrādāts un nodots Latvijas Investīciju un attīstības aģentūras Ogres biznesa inkubatoram ( vadītājai </a:t>
            </a:r>
            <a:r>
              <a:rPr lang="lv-LV" sz="2400" dirty="0" err="1"/>
              <a:t>I.Linkumai</a:t>
            </a:r>
            <a:r>
              <a:rPr lang="lv-LV" sz="2400" dirty="0"/>
              <a:t>) </a:t>
            </a:r>
            <a:r>
              <a:rPr lang="lv-LV" sz="2400" b="1" dirty="0"/>
              <a:t>Pierīgas Foruma </a:t>
            </a:r>
            <a:r>
              <a:rPr lang="lv-LV" sz="2400" dirty="0"/>
              <a:t>(26.08.2020.) pētījumu rezultātu apkopojums “</a:t>
            </a:r>
            <a:r>
              <a:rPr lang="lv-LV" sz="2400" b="1" dirty="0" err="1"/>
              <a:t>Digitalizācijas</a:t>
            </a:r>
            <a:r>
              <a:rPr lang="lv-LV" sz="2400" b="1" dirty="0"/>
              <a:t> iespējas un risinājumi izglītībā un uzņēmējdarbībā</a:t>
            </a:r>
            <a:r>
              <a:rPr lang="lv-LV" sz="2400" dirty="0"/>
              <a:t>” (septembris 2020). </a:t>
            </a:r>
            <a:r>
              <a:rPr lang="lv-LV" sz="2400" i="1" dirty="0"/>
              <a:t>Sk. LZA Zinātnes Vēstnesis 2020. gada 5. oktobris (16/600) </a:t>
            </a:r>
            <a:r>
              <a:rPr lang="lv-LV" sz="2400" i="1" u="sng" dirty="0">
                <a:hlinkClick r:id="rId5"/>
              </a:rPr>
              <a:t> https://www.lza.lv/aktualitates/projekti/355-projekta-aktivitates</a:t>
            </a:r>
            <a:endParaRPr lang="lv-LV" sz="2400" i="1" dirty="0"/>
          </a:p>
          <a:p>
            <a:pPr lvl="0">
              <a:buFont typeface="Wingdings" pitchFamily="2" charset="2"/>
              <a:buChar char="v"/>
            </a:pPr>
            <a:endParaRPr lang="lv-LV" sz="2400" dirty="0"/>
          </a:p>
          <a:p>
            <a:pPr>
              <a:buFont typeface="Wingdings" pitchFamily="2" charset="2"/>
              <a:buChar char="v"/>
            </a:pPr>
            <a:endParaRPr lang="lv-LV" sz="2400" dirty="0"/>
          </a:p>
          <a:p>
            <a:pPr lvl="0"/>
            <a:endParaRPr lang="lv-LV" sz="2400" dirty="0"/>
          </a:p>
          <a:p>
            <a:pPr lvl="0">
              <a:buFont typeface="Wingdings" pitchFamily="2" charset="2"/>
              <a:buChar char="v"/>
            </a:pPr>
            <a:endParaRPr lang="lv-LV" sz="2400"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pic>
        <p:nvPicPr>
          <p:cNvPr id="17" name="Picture 16">
            <a:extLst>
              <a:ext uri="{FF2B5EF4-FFF2-40B4-BE49-F238E27FC236}">
                <a16:creationId xmlns:a16="http://schemas.microsoft.com/office/drawing/2014/main" id="{5E2AC69B-4399-479B-AF85-45DC0912B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Tree>
    <p:extLst>
      <p:ext uri="{BB962C8B-B14F-4D97-AF65-F5344CB8AC3E}">
        <p14:creationId xmlns:p14="http://schemas.microsoft.com/office/powerpoint/2010/main" val="185139257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C9D08-08CD-4C64-B122-2ED2C9E8A888}"/>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8" name="Rectangle 17">
            <a:extLst>
              <a:ext uri="{FF2B5EF4-FFF2-40B4-BE49-F238E27FC236}">
                <a16:creationId xmlns:a16="http://schemas.microsoft.com/office/drawing/2014/main" id="{4030487E-93E1-41D0-9443-7853C67FAC97}"/>
              </a:ext>
            </a:extLst>
          </p:cNvPr>
          <p:cNvSpPr/>
          <p:nvPr/>
        </p:nvSpPr>
        <p:spPr>
          <a:xfrm>
            <a:off x="249774" y="1370853"/>
            <a:ext cx="11692451" cy="178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008029" y="384954"/>
            <a:ext cx="8498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nodrošinot </a:t>
            </a:r>
            <a:r>
              <a:rPr lang="lv-LV" altLang="lv-LV" sz="2400" b="1" dirty="0" err="1">
                <a:solidFill>
                  <a:srgbClr val="852727"/>
                </a:solidFill>
                <a:latin typeface="Arial Narrow" panose="020B0606020202030204" pitchFamily="34" charset="0"/>
              </a:rPr>
              <a:t>rīcībpolitikas</a:t>
            </a:r>
            <a:r>
              <a:rPr lang="lv-LV" altLang="lv-LV" sz="2400" b="1" dirty="0">
                <a:solidFill>
                  <a:srgbClr val="852727"/>
                </a:solidFill>
                <a:latin typeface="Arial Narrow" panose="020B0606020202030204" pitchFamily="34" charset="0"/>
              </a:rPr>
              <a:t> plānošanu un tās</a:t>
            </a:r>
          </a:p>
          <a:p>
            <a:pPr algn="ctr"/>
            <a:r>
              <a:rPr lang="lv-LV" altLang="lv-LV" sz="2400" b="1" dirty="0">
                <a:solidFill>
                  <a:srgbClr val="852727"/>
                </a:solidFill>
                <a:latin typeface="Arial Narrow" panose="020B0606020202030204" pitchFamily="34" charset="0"/>
              </a:rPr>
              <a:t>īstenošanas izvērtēšanu	-</a:t>
            </a:r>
          </a:p>
        </p:txBody>
      </p:sp>
      <p:sp>
        <p:nvSpPr>
          <p:cNvPr id="5" name="Slide Number Placeholder 4"/>
          <p:cNvSpPr>
            <a:spLocks noGrp="1"/>
          </p:cNvSpPr>
          <p:nvPr>
            <p:ph type="sldNum" sz="quarter" idx="12"/>
          </p:nvPr>
        </p:nvSpPr>
        <p:spPr>
          <a:xfrm>
            <a:off x="9939070" y="6276452"/>
            <a:ext cx="2057400" cy="365125"/>
          </a:xfrm>
        </p:spPr>
        <p:txBody>
          <a:bodyPr/>
          <a:lstStyle/>
          <a:p>
            <a:fld id="{BEE86C59-DCFE-478A-AC38-86131F5C74FE}" type="slidenum">
              <a:rPr lang="lv-LV" smtClean="0">
                <a:solidFill>
                  <a:schemeClr val="bg1">
                    <a:lumMod val="85000"/>
                  </a:schemeClr>
                </a:solidFill>
              </a:rPr>
              <a:pPr/>
              <a:t>21</a:t>
            </a:fld>
            <a:endParaRPr lang="lv-LV" dirty="0">
              <a:solidFill>
                <a:schemeClr val="bg1">
                  <a:lumMod val="85000"/>
                </a:schemeClr>
              </a:solidFill>
            </a:endParaRPr>
          </a:p>
        </p:txBody>
      </p:sp>
      <p:sp>
        <p:nvSpPr>
          <p:cNvPr id="35" name="Rectangle 34">
            <a:extLst>
              <a:ext uri="{FF2B5EF4-FFF2-40B4-BE49-F238E27FC236}">
                <a16:creationId xmlns:a16="http://schemas.microsoft.com/office/drawing/2014/main" id="{4EA16728-C277-464B-AFCA-05D7D1E80959}"/>
              </a:ext>
            </a:extLst>
          </p:cNvPr>
          <p:cNvSpPr/>
          <p:nvPr/>
        </p:nvSpPr>
        <p:spPr>
          <a:xfrm>
            <a:off x="502024" y="1317812"/>
            <a:ext cx="11530305" cy="7017306"/>
          </a:xfrm>
          <a:prstGeom prst="rect">
            <a:avLst/>
          </a:prstGeom>
        </p:spPr>
        <p:txBody>
          <a:bodyPr wrap="square">
            <a:spAutoFit/>
          </a:bodyPr>
          <a:lstStyle/>
          <a:p>
            <a:pPr>
              <a:buFont typeface="Wingdings" pitchFamily="2" charset="2"/>
              <a:buChar char="v"/>
            </a:pPr>
            <a:endParaRPr lang="lv-LV" sz="2400" dirty="0"/>
          </a:p>
          <a:p>
            <a:pPr>
              <a:buFont typeface="Wingdings" pitchFamily="2" charset="2"/>
              <a:buChar char="v"/>
            </a:pPr>
            <a:r>
              <a:rPr lang="lv-LV" sz="2400" b="1" dirty="0"/>
              <a:t>LU ( 10.03), RSU (28.04), LZA ( 31.10.) un  LLU (14.05.) Starptautiskajās zinātniskajās konferencēs projekta organizētajās sekcijās </a:t>
            </a:r>
            <a:r>
              <a:rPr lang="lv-LV" sz="2400" dirty="0"/>
              <a:t>2020.gadā piedalījās pārstāvji no Labklājības ministrijas, Ekonomikas ministrijas, Veselības ministrijas, VARAM, Zemkopības ministrijas, IZM, LDDK, LTRK un citiem sociāliem partneriem. Visi sociālie partneri tika nodrošināti ar viņus interesējošiem projekta materiāliem.</a:t>
            </a:r>
            <a:r>
              <a:rPr lang="lv-LV" sz="2400" u="sng" dirty="0"/>
              <a:t> Līdzīgi ir ar </a:t>
            </a:r>
            <a:r>
              <a:rPr lang="lv-LV" sz="2400" b="1" u="sng" dirty="0"/>
              <a:t>Sabiedrības forums CEXIT t</a:t>
            </a:r>
            <a:r>
              <a:rPr lang="lv-LV" sz="2400" u="sng" dirty="0"/>
              <a:t>iešsaistē, (</a:t>
            </a:r>
            <a:r>
              <a:rPr lang="lv-LV" sz="2400" b="1" u="sng" dirty="0"/>
              <a:t>30.03.RSU)</a:t>
            </a:r>
            <a:endParaRPr lang="lv-LV" sz="2400" dirty="0"/>
          </a:p>
          <a:p>
            <a:pPr>
              <a:buFont typeface="Wingdings" pitchFamily="2" charset="2"/>
              <a:buChar char="v"/>
            </a:pPr>
            <a:r>
              <a:rPr lang="lv-LV" sz="2400" b="1" dirty="0"/>
              <a:t>Sniegti priekšlikumi  Saeimas Izglītības, kultūras un zinātnes komisijai, MK un IZM par Profesionālās izglītības likuma un Augstskolu likuma grozījumiem </a:t>
            </a:r>
            <a:r>
              <a:rPr lang="lv-LV" sz="2400" dirty="0"/>
              <a:t>un ar tiem saistītajām izmaiņām Ministru kabineta noteikumos un citos normatīvajos aktos, izmantojot Nevalstisko organizāciju un Ministru kabineta sadarbības memoranda īstenošanas padomes sēdes un sadarbojoties ar biedrību "Latvijas neatkarīgā izglītības un zinātnes apvienība" un "Nodibinājumu "Augstākās izglītības kvalitātes centrs""   </a:t>
            </a:r>
          </a:p>
          <a:p>
            <a:pPr lvl="0">
              <a:buFont typeface="Wingdings" pitchFamily="2" charset="2"/>
              <a:buChar char="v"/>
            </a:pPr>
            <a:endParaRPr lang="lv-LV" sz="2400" dirty="0"/>
          </a:p>
          <a:p>
            <a:pPr>
              <a:buFont typeface="Wingdings" pitchFamily="2" charset="2"/>
              <a:buChar char="v"/>
            </a:pPr>
            <a:endParaRPr lang="lv-LV" sz="2400" dirty="0"/>
          </a:p>
          <a:p>
            <a:pPr lvl="0"/>
            <a:endParaRPr lang="lv-LV" sz="2400" dirty="0"/>
          </a:p>
          <a:p>
            <a:pPr lvl="0">
              <a:buFont typeface="Wingdings" pitchFamily="2" charset="2"/>
              <a:buChar char="v"/>
            </a:pPr>
            <a:endParaRPr lang="lv-LV" sz="2400"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pic>
        <p:nvPicPr>
          <p:cNvPr id="17" name="Picture 16">
            <a:extLst>
              <a:ext uri="{FF2B5EF4-FFF2-40B4-BE49-F238E27FC236}">
                <a16:creationId xmlns:a16="http://schemas.microsoft.com/office/drawing/2014/main" id="{5E2AC69B-4399-479B-AF85-45DC0912B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Tree>
    <p:extLst>
      <p:ext uri="{BB962C8B-B14F-4D97-AF65-F5344CB8AC3E}">
        <p14:creationId xmlns:p14="http://schemas.microsoft.com/office/powerpoint/2010/main" val="185139257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C9D08-08CD-4C64-B122-2ED2C9E8A888}"/>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8" name="Rectangle 17">
            <a:extLst>
              <a:ext uri="{FF2B5EF4-FFF2-40B4-BE49-F238E27FC236}">
                <a16:creationId xmlns:a16="http://schemas.microsoft.com/office/drawing/2014/main" id="{4030487E-93E1-41D0-9443-7853C67FAC97}"/>
              </a:ext>
            </a:extLst>
          </p:cNvPr>
          <p:cNvSpPr/>
          <p:nvPr/>
        </p:nvSpPr>
        <p:spPr>
          <a:xfrm>
            <a:off x="275174" y="1362386"/>
            <a:ext cx="11692451" cy="39208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27000" y="0"/>
            <a:ext cx="9438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2400" b="1" dirty="0">
                <a:solidFill>
                  <a:srgbClr val="852727"/>
                </a:solidFill>
                <a:latin typeface="Arial Narrow" panose="020B0606020202030204" pitchFamily="34" charset="0"/>
              </a:rPr>
              <a:t>Veicināt zināšanu pārnesi, nodrošinot </a:t>
            </a:r>
            <a:r>
              <a:rPr lang="lv-LV" altLang="lv-LV" sz="2400" b="1" dirty="0" err="1">
                <a:solidFill>
                  <a:srgbClr val="852727"/>
                </a:solidFill>
                <a:latin typeface="Arial Narrow" panose="020B0606020202030204" pitchFamily="34" charset="0"/>
              </a:rPr>
              <a:t>rīcībpolitikas</a:t>
            </a:r>
            <a:r>
              <a:rPr lang="lv-LV" altLang="lv-LV" sz="2400" b="1" dirty="0">
                <a:solidFill>
                  <a:srgbClr val="852727"/>
                </a:solidFill>
                <a:latin typeface="Arial Narrow" panose="020B0606020202030204" pitchFamily="34" charset="0"/>
              </a:rPr>
              <a:t> plānošanu un tās</a:t>
            </a:r>
          </a:p>
          <a:p>
            <a:pPr algn="ctr"/>
            <a:r>
              <a:rPr lang="lv-LV" altLang="lv-LV" sz="2400" b="1" dirty="0">
                <a:solidFill>
                  <a:srgbClr val="852727"/>
                </a:solidFill>
                <a:latin typeface="Arial Narrow" panose="020B0606020202030204" pitchFamily="34" charset="0"/>
              </a:rPr>
              <a:t>īstenošanas izvērtēšanu	-</a:t>
            </a:r>
          </a:p>
        </p:txBody>
      </p:sp>
      <p:sp>
        <p:nvSpPr>
          <p:cNvPr id="5" name="Slide Number Placeholder 4"/>
          <p:cNvSpPr>
            <a:spLocks noGrp="1"/>
          </p:cNvSpPr>
          <p:nvPr>
            <p:ph type="sldNum" sz="quarter" idx="12"/>
          </p:nvPr>
        </p:nvSpPr>
        <p:spPr>
          <a:xfrm>
            <a:off x="9939070" y="6276452"/>
            <a:ext cx="2057400" cy="365125"/>
          </a:xfrm>
        </p:spPr>
        <p:txBody>
          <a:bodyPr/>
          <a:lstStyle/>
          <a:p>
            <a:fld id="{BEE86C59-DCFE-478A-AC38-86131F5C74FE}" type="slidenum">
              <a:rPr lang="lv-LV" smtClean="0">
                <a:solidFill>
                  <a:schemeClr val="bg1">
                    <a:lumMod val="85000"/>
                  </a:schemeClr>
                </a:solidFill>
              </a:rPr>
              <a:pPr/>
              <a:t>22</a:t>
            </a:fld>
            <a:endParaRPr lang="lv-LV" dirty="0">
              <a:solidFill>
                <a:schemeClr val="bg1">
                  <a:lumMod val="85000"/>
                </a:schemeClr>
              </a:solidFill>
            </a:endParaRPr>
          </a:p>
        </p:txBody>
      </p:sp>
      <p:pic>
        <p:nvPicPr>
          <p:cNvPr id="17" name="Picture 16">
            <a:extLst>
              <a:ext uri="{FF2B5EF4-FFF2-40B4-BE49-F238E27FC236}">
                <a16:creationId xmlns:a16="http://schemas.microsoft.com/office/drawing/2014/main" id="{5E2AC69B-4399-479B-AF85-45DC0912B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2051" name="Rectangle 3"/>
          <p:cNvSpPr>
            <a:spLocks noChangeArrowheads="1"/>
          </p:cNvSpPr>
          <p:nvPr/>
        </p:nvSpPr>
        <p:spPr bwMode="auto">
          <a:xfrm>
            <a:off x="330200" y="1252446"/>
            <a:ext cx="11438467"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lv-LV" sz="2400" b="0" i="0" u="none" strike="noStrike" cap="none" normalizeH="0" baseline="0" dirty="0" smtClean="0">
                <a:ln>
                  <a:noFill/>
                </a:ln>
                <a:solidFill>
                  <a:srgbClr val="323130"/>
                </a:solidFill>
                <a:effectLst/>
                <a:ea typeface="Calibri" pitchFamily="34" charset="0"/>
                <a:cs typeface="Calibri" pitchFamily="34" charset="0"/>
              </a:rPr>
              <a:t> 2020.gadā publicēts </a:t>
            </a:r>
            <a:r>
              <a:rPr kumimoji="0" lang="lv-LV" sz="2400" b="1" i="0" u="none" strike="noStrike" cap="none" normalizeH="0" baseline="0" dirty="0" smtClean="0">
                <a:ln>
                  <a:noFill/>
                </a:ln>
                <a:solidFill>
                  <a:srgbClr val="323130"/>
                </a:solidFill>
                <a:effectLst/>
                <a:ea typeface="Calibri" pitchFamily="34" charset="0"/>
                <a:cs typeface="Calibri" pitchFamily="34" charset="0"/>
              </a:rPr>
              <a:t>politikas veidotājiem adresēts raksts</a:t>
            </a:r>
            <a:r>
              <a:rPr kumimoji="0" lang="lv-LV" sz="2400" b="0" i="0" u="none" strike="noStrike" cap="none" normalizeH="0" baseline="0" dirty="0" smtClean="0">
                <a:ln>
                  <a:noFill/>
                </a:ln>
                <a:solidFill>
                  <a:srgbClr val="323130"/>
                </a:solidFill>
                <a:effectLst/>
                <a:ea typeface="Calibri" pitchFamily="34" charset="0"/>
                <a:cs typeface="Calibri" pitchFamily="34" charset="0"/>
              </a:rPr>
              <a:t> latviešu un angļu valodā</a:t>
            </a:r>
            <a:r>
              <a:rPr kumimoji="0" lang="lv-LV" sz="2400" b="1" i="0" u="none" strike="noStrike" cap="none" normalizeH="0" baseline="0" dirty="0" smtClean="0">
                <a:ln>
                  <a:noFill/>
                </a:ln>
                <a:solidFill>
                  <a:srgbClr val="323130"/>
                </a:solidFill>
                <a:effectLst/>
                <a:ea typeface="Calibri" pitchFamily="34" charset="0"/>
                <a:cs typeface="Calibri" pitchFamily="34" charset="0"/>
              </a:rPr>
              <a:t> </a:t>
            </a:r>
            <a:r>
              <a:rPr kumimoji="0" lang="lv-LV" sz="2400" b="0" i="0" u="none" strike="noStrike" cap="none" normalizeH="0" baseline="0" dirty="0" smtClean="0">
                <a:ln>
                  <a:noFill/>
                </a:ln>
                <a:solidFill>
                  <a:srgbClr val="323130"/>
                </a:solidFill>
                <a:effectLst/>
                <a:ea typeface="Calibri" pitchFamily="34" charset="0"/>
                <a:cs typeface="Calibri" pitchFamily="34" charset="0"/>
              </a:rPr>
              <a:t>Latvijas Ārpolitikas institūta (LĀI) Gada grāmatā: </a:t>
            </a:r>
            <a:endParaRPr kumimoji="0" lang="lv-LV" sz="2400" b="0" i="0" u="none" strike="noStrike" cap="none" normalizeH="0" baseline="0" dirty="0" smtClean="0">
              <a:ln>
                <a:noFill/>
              </a:ln>
              <a:solidFill>
                <a:schemeClr val="tx1"/>
              </a:solidFill>
              <a:effectLst/>
              <a:ea typeface="Calibri" pitchFamily="34" charset="0"/>
              <a:cs typeface="Times New Roman" pitchFamily="18" charset="0"/>
            </a:endParaRPr>
          </a:p>
          <a:p>
            <a:pPr lvl="1" algn="just" defTabSz="914400" eaLnBrk="0" fontAlgn="base" hangingPunct="0">
              <a:spcBef>
                <a:spcPct val="0"/>
              </a:spcBef>
              <a:spcAft>
                <a:spcPct val="0"/>
              </a:spcAft>
              <a:buFont typeface="Arial" pitchFamily="34" charset="0"/>
              <a:buChar char="•"/>
            </a:pPr>
            <a:r>
              <a:rPr kumimoji="0" lang="lv-LV" sz="2400" b="0" i="0" u="none" strike="noStrike" cap="none" normalizeH="0" baseline="0" dirty="0" smtClean="0">
                <a:ln>
                  <a:noFill/>
                </a:ln>
                <a:solidFill>
                  <a:schemeClr val="tx1"/>
                </a:solidFill>
                <a:effectLst/>
                <a:ea typeface="Calibri" pitchFamily="34" charset="0"/>
                <a:cs typeface="Times New Roman" pitchFamily="18" charset="0"/>
              </a:rPr>
              <a:t> </a:t>
            </a:r>
            <a:r>
              <a:rPr kumimoji="0" lang="lv-LV" sz="2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Šteinbuka,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Yinglu</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Xu</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Economic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Consequences</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of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Radicalization</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and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Populism</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False</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Perceptions</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0" i="0" u="none" strike="noStrike" cap="none" normalizeH="0" baseline="0" dirty="0" err="1" smtClean="0">
                <a:ln>
                  <a:noFill/>
                </a:ln>
                <a:solidFill>
                  <a:srgbClr val="323130"/>
                </a:solidFill>
                <a:effectLst/>
                <a:ea typeface="Times New Roman" pitchFamily="18" charset="0"/>
                <a:cs typeface="Times New Roman" pitchFamily="18" charset="0"/>
              </a:rPr>
              <a:t>Latvian</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0" i="0" u="none" strike="noStrike" cap="none" normalizeH="0" baseline="0" dirty="0" err="1" smtClean="0">
                <a:ln>
                  <a:noFill/>
                </a:ln>
                <a:solidFill>
                  <a:srgbClr val="323130"/>
                </a:solidFill>
                <a:effectLst/>
                <a:ea typeface="Times New Roman" pitchFamily="18" charset="0"/>
                <a:cs typeface="Times New Roman" pitchFamily="18" charset="0"/>
              </a:rPr>
              <a:t>Foreignand</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0" i="0" u="none" strike="noStrike" cap="none" normalizeH="0" baseline="0" dirty="0" err="1" smtClean="0">
                <a:ln>
                  <a:noFill/>
                </a:ln>
                <a:solidFill>
                  <a:srgbClr val="323130"/>
                </a:solidFill>
                <a:effectLst/>
                <a:ea typeface="Times New Roman" pitchFamily="18" charset="0"/>
                <a:cs typeface="Times New Roman" pitchFamily="18" charset="0"/>
              </a:rPr>
              <a:t>Security</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0" i="0" u="none" strike="noStrike" cap="none" normalizeH="0" baseline="0" dirty="0" err="1" smtClean="0">
                <a:ln>
                  <a:noFill/>
                </a:ln>
                <a:solidFill>
                  <a:srgbClr val="323130"/>
                </a:solidFill>
                <a:effectLst/>
                <a:ea typeface="Times New Roman" pitchFamily="18" charset="0"/>
                <a:cs typeface="Times New Roman" pitchFamily="18" charset="0"/>
              </a:rPr>
              <a:t>Policy</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0" i="0" u="none" strike="noStrike" cap="none" normalizeH="0" baseline="0" dirty="0" err="1" smtClean="0">
                <a:ln>
                  <a:noFill/>
                </a:ln>
                <a:solidFill>
                  <a:srgbClr val="323130"/>
                </a:solidFill>
                <a:effectLst/>
                <a:ea typeface="Times New Roman" pitchFamily="18" charset="0"/>
                <a:cs typeface="Times New Roman" pitchFamily="18" charset="0"/>
              </a:rPr>
              <a:t>Yearbook</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 2020. </a:t>
            </a:r>
            <a:r>
              <a:rPr kumimoji="0" lang="lv-LV" sz="2400" b="0" i="0" u="none" strike="noStrike" cap="none" normalizeH="0" baseline="0" dirty="0" err="1" smtClean="0">
                <a:ln>
                  <a:noFill/>
                </a:ln>
                <a:solidFill>
                  <a:srgbClr val="323130"/>
                </a:solidFill>
                <a:effectLst/>
                <a:ea typeface="Times New Roman" pitchFamily="18" charset="0"/>
                <a:cs typeface="Times New Roman" pitchFamily="18" charset="0"/>
              </a:rPr>
              <a:t>Latvian</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0" i="0" u="none" strike="noStrike" cap="none" normalizeH="0" baseline="0" dirty="0" err="1" smtClean="0">
                <a:ln>
                  <a:noFill/>
                </a:ln>
                <a:solidFill>
                  <a:srgbClr val="323130"/>
                </a:solidFill>
                <a:effectLst/>
                <a:ea typeface="Times New Roman" pitchFamily="18" charset="0"/>
                <a:cs typeface="Times New Roman" pitchFamily="18" charset="0"/>
              </a:rPr>
              <a:t>Institute</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 of International </a:t>
            </a:r>
            <a:r>
              <a:rPr kumimoji="0" lang="lv-LV" sz="2400" b="0" i="0" u="none" strike="noStrike" cap="none" normalizeH="0" baseline="0" dirty="0" err="1" smtClean="0">
                <a:ln>
                  <a:noFill/>
                </a:ln>
                <a:solidFill>
                  <a:srgbClr val="323130"/>
                </a:solidFill>
                <a:effectLst/>
                <a:ea typeface="Times New Roman" pitchFamily="18" charset="0"/>
                <a:cs typeface="Times New Roman" pitchFamily="18" charset="0"/>
              </a:rPr>
              <a:t>Affairs</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 2020. ISBN 978-9934-567-50-6. p. 78 – 95.</a:t>
            </a:r>
            <a:endParaRPr kumimoji="0" lang="lv-LV" sz="2400" b="0" i="0" u="none" strike="noStrike" cap="none" normalizeH="0" baseline="0" dirty="0" smtClean="0">
              <a:ln>
                <a:noFill/>
              </a:ln>
              <a:solidFill>
                <a:schemeClr val="tx1"/>
              </a:solidFill>
              <a:effectLst/>
              <a:ea typeface="Calibri" pitchFamily="34" charset="0"/>
              <a:cs typeface="Times New Roman" pitchFamily="18" charset="0"/>
            </a:endParaRPr>
          </a:p>
          <a:p>
            <a:pPr lvl="1" algn="just" defTabSz="914400" eaLnBrk="0" fontAlgn="base" hangingPunct="0">
              <a:spcBef>
                <a:spcPct val="0"/>
              </a:spcBef>
              <a:spcAft>
                <a:spcPct val="0"/>
              </a:spcAft>
              <a:buFont typeface="Arial" pitchFamily="34" charset="0"/>
              <a:buChar char="•"/>
            </a:pPr>
            <a:r>
              <a:rPr kumimoji="0" lang="lv-LV" sz="2400" b="0" i="0" u="none" strike="noStrike" cap="none" normalizeH="0" baseline="0" dirty="0" smtClean="0">
                <a:ln>
                  <a:noFill/>
                </a:ln>
                <a:solidFill>
                  <a:schemeClr val="tx1"/>
                </a:solidFill>
                <a:effectLst/>
                <a:ea typeface="Calibri" pitchFamily="34" charset="0"/>
                <a:cs typeface="Times New Roman" pitchFamily="18" charset="0"/>
              </a:rPr>
              <a:t> </a:t>
            </a:r>
            <a:r>
              <a:rPr kumimoji="0" lang="lv-LV" sz="2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Šteinbuka,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Yinglu</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Xu</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1" i="0" u="none" strike="noStrike" cap="none" normalizeH="0" baseline="0" dirty="0" err="1" smtClean="0">
                <a:ln>
                  <a:noFill/>
                </a:ln>
                <a:solidFill>
                  <a:srgbClr val="323130"/>
                </a:solidFill>
                <a:effectLst/>
                <a:ea typeface="Times New Roman" pitchFamily="18" charset="0"/>
                <a:cs typeface="Times New Roman" pitchFamily="18" charset="0"/>
              </a:rPr>
              <a:t>Radikalizācijas</a:t>
            </a:r>
            <a:r>
              <a:rPr kumimoji="0" lang="lv-LV" sz="2400" b="1" i="0" u="none" strike="noStrike" cap="none" normalizeH="0" baseline="0" smtClean="0">
                <a:ln>
                  <a:noFill/>
                </a:ln>
                <a:solidFill>
                  <a:srgbClr val="323130"/>
                </a:solidFill>
                <a:effectLst/>
                <a:ea typeface="Times New Roman" pitchFamily="18" charset="0"/>
                <a:cs typeface="Times New Roman" pitchFamily="18" charset="0"/>
              </a:rPr>
              <a:t> un populisma </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ekonomiskās sekas: nepiepildāmās cerības. </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Latvijas ārējā un drošības politika:</a:t>
            </a:r>
            <a:r>
              <a:rPr kumimoji="0" lang="lv-LV" sz="2400" b="1" i="0" u="none" strike="noStrike" cap="none" normalizeH="0" baseline="0" dirty="0" smtClean="0">
                <a:ln>
                  <a:noFill/>
                </a:ln>
                <a:solidFill>
                  <a:srgbClr val="323130"/>
                </a:solidFill>
                <a:effectLst/>
                <a:ea typeface="Times New Roman" pitchFamily="18" charset="0"/>
                <a:cs typeface="Times New Roman" pitchFamily="18" charset="0"/>
              </a:rPr>
              <a:t> </a:t>
            </a:r>
            <a:r>
              <a:rPr kumimoji="0" lang="lv-LV" sz="2400" b="0" i="0" u="none" strike="noStrike" cap="none" normalizeH="0" baseline="0" dirty="0" smtClean="0">
                <a:ln>
                  <a:noFill/>
                </a:ln>
                <a:solidFill>
                  <a:srgbClr val="323130"/>
                </a:solidFill>
                <a:effectLst/>
                <a:ea typeface="Times New Roman" pitchFamily="18" charset="0"/>
                <a:cs typeface="Times New Roman" pitchFamily="18" charset="0"/>
              </a:rPr>
              <a:t>Gada grāmata 2020. Latvijas Ārpolitikas institūts, 2020. ISBN 978-9934-567-48-3.  79 -96 lpp.</a:t>
            </a:r>
            <a:endParaRPr kumimoji="0" lang="lv-LV" sz="24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lv-LV" sz="2400" b="0" i="0" u="none" strike="noStrike" cap="none" normalizeH="0" baseline="0" dirty="0" smtClean="0">
                <a:ln>
                  <a:noFill/>
                </a:ln>
                <a:solidFill>
                  <a:srgbClr val="323130"/>
                </a:solidFill>
                <a:effectLst/>
                <a:ea typeface="Calibri" pitchFamily="34" charset="0"/>
                <a:cs typeface="Calibri" pitchFamily="34" charset="0"/>
              </a:rPr>
              <a:t>Dalība 2020. gada 22. janvārī diskusijā </a:t>
            </a:r>
            <a:r>
              <a:rPr kumimoji="0" lang="lv-LV" sz="2400" b="1" i="0" u="none" strike="noStrike" cap="none" normalizeH="0" baseline="0" dirty="0" smtClean="0">
                <a:ln>
                  <a:noFill/>
                </a:ln>
                <a:solidFill>
                  <a:srgbClr val="323130"/>
                </a:solidFill>
                <a:effectLst/>
                <a:ea typeface="Calibri" pitchFamily="34" charset="0"/>
                <a:cs typeface="Calibri" pitchFamily="34" charset="0"/>
              </a:rPr>
              <a:t>“Ieskats Latvijas ārējās un drošības politika” </a:t>
            </a:r>
            <a:r>
              <a:rPr kumimoji="0" lang="lv-LV" sz="2400" b="0" i="0" u="none" strike="noStrike" cap="none" normalizeH="0" baseline="0" dirty="0" smtClean="0">
                <a:ln>
                  <a:noFill/>
                </a:ln>
                <a:solidFill>
                  <a:srgbClr val="323130"/>
                </a:solidFill>
                <a:effectLst/>
                <a:ea typeface="Calibri" pitchFamily="34" charset="0"/>
                <a:cs typeface="Calibri" pitchFamily="34" charset="0"/>
              </a:rPr>
              <a:t>Gadagrāmatas 2020. atvēršanas svētkos, kuru rīkoja LĀI sadarbībā ar Latvijas Republikas Ārlietu ministriju, Latvijas Republikas Saeimu un Frīdriha-</a:t>
            </a:r>
            <a:r>
              <a:rPr kumimoji="0" lang="lv-LV" sz="2400" b="0" i="0" u="none" strike="noStrike" cap="none" normalizeH="0" baseline="0" dirty="0" err="1" smtClean="0">
                <a:ln>
                  <a:noFill/>
                </a:ln>
                <a:solidFill>
                  <a:srgbClr val="323130"/>
                </a:solidFill>
                <a:effectLst/>
                <a:ea typeface="Calibri" pitchFamily="34" charset="0"/>
                <a:cs typeface="Calibri" pitchFamily="34" charset="0"/>
              </a:rPr>
              <a:t>Eberta</a:t>
            </a:r>
            <a:r>
              <a:rPr kumimoji="0" lang="lv-LV" sz="2400" b="0" i="0" u="none" strike="noStrike" cap="none" normalizeH="0" baseline="0" dirty="0" smtClean="0">
                <a:ln>
                  <a:noFill/>
                </a:ln>
                <a:solidFill>
                  <a:srgbClr val="323130"/>
                </a:solidFill>
                <a:effectLst/>
                <a:ea typeface="Calibri" pitchFamily="34" charset="0"/>
                <a:cs typeface="Calibri" pitchFamily="34" charset="0"/>
              </a:rPr>
              <a:t> fondu (I.Šteinbuka). Pieejams: </a:t>
            </a:r>
            <a:r>
              <a:rPr kumimoji="0" lang="lv-LV" sz="2400" b="0" i="0" u="none" strike="noStrike" cap="none" normalizeH="0" baseline="0" dirty="0" smtClean="0">
                <a:ln>
                  <a:noFill/>
                </a:ln>
                <a:solidFill>
                  <a:srgbClr val="323130"/>
                </a:solidFill>
                <a:effectLst/>
                <a:ea typeface="Calibri" pitchFamily="34" charset="0"/>
                <a:cs typeface="Calibri" pitchFamily="34" charset="0"/>
                <a:hlinkClick r:id="rId5"/>
              </a:rPr>
              <a:t>https://www.lai.lv/jaunumi/ieskats-latvijas-arejas-un-drosibas-politikas-gadagramatas-2020-atversanas-svetkos-832</a:t>
            </a:r>
            <a:endParaRPr kumimoji="0" lang="lv-LV" sz="2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85139257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C9D08-08CD-4C64-B122-2ED2C9E8A888}"/>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8" name="Rectangle 17">
            <a:extLst>
              <a:ext uri="{FF2B5EF4-FFF2-40B4-BE49-F238E27FC236}">
                <a16:creationId xmlns:a16="http://schemas.microsoft.com/office/drawing/2014/main" id="{4030487E-93E1-41D0-9443-7853C67FAC97}"/>
              </a:ext>
            </a:extLst>
          </p:cNvPr>
          <p:cNvSpPr/>
          <p:nvPr/>
        </p:nvSpPr>
        <p:spPr>
          <a:xfrm>
            <a:off x="178056" y="1594970"/>
            <a:ext cx="11692451" cy="29501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v"/>
            </a:pPr>
            <a:r>
              <a:rPr lang="lv-LV" sz="2400" dirty="0">
                <a:solidFill>
                  <a:schemeClr val="tx1"/>
                </a:solidFill>
              </a:rPr>
              <a:t>Kurzemē notiek projekta pētnieku sadarbība ar </a:t>
            </a:r>
            <a:r>
              <a:rPr lang="lv-LV" sz="2400" b="1" dirty="0">
                <a:solidFill>
                  <a:schemeClr val="tx1"/>
                </a:solidFill>
              </a:rPr>
              <a:t>Zaļo un viedo tehnoloģiju klasteri un tā biedriem – uzņēmumiem,  Kurzemes biznesa inkubatoru, LIAA biznesa inkubatoru reģionālajām pārstāvniecībām, kā arī novadu pašvaldībām </a:t>
            </a:r>
            <a:r>
              <a:rPr lang="lv-LV" sz="2400" dirty="0">
                <a:solidFill>
                  <a:schemeClr val="tx1"/>
                </a:solidFill>
              </a:rPr>
              <a:t>– Ventspils novada, Kuldīgas novada, u.c. Pārstāvētas arī dažādas nozares: tūrisms, zaļā enerģija, u.c.. </a:t>
            </a:r>
          </a:p>
          <a:p>
            <a:pPr lvl="0">
              <a:buFont typeface="Wingdings" pitchFamily="2" charset="2"/>
              <a:buChar char="v"/>
            </a:pPr>
            <a:endParaRPr lang="lv-LV" sz="2400" dirty="0">
              <a:solidFill>
                <a:schemeClr val="tx1"/>
              </a:solidFill>
            </a:endParaRPr>
          </a:p>
          <a:p>
            <a:pPr lvl="0">
              <a:buFont typeface="Wingdings" pitchFamily="2" charset="2"/>
              <a:buChar char="v"/>
            </a:pPr>
            <a:r>
              <a:rPr lang="lv-LV" sz="2400" dirty="0">
                <a:solidFill>
                  <a:schemeClr val="tx1"/>
                </a:solidFill>
              </a:rPr>
              <a:t>Projekta ietvaros īstenoti </a:t>
            </a:r>
            <a:r>
              <a:rPr lang="lv-LV" sz="2400" b="1" dirty="0">
                <a:solidFill>
                  <a:schemeClr val="tx1"/>
                </a:solidFill>
              </a:rPr>
              <a:t>starpinstitucionāli  pētījumi un sadarbības pasākumi, piesaistot uzņēmējdarbības vides pārstāvjus un to atbalsta institūcijas</a:t>
            </a:r>
            <a:r>
              <a:rPr lang="lv-LV" sz="2400" dirty="0">
                <a:solidFill>
                  <a:schemeClr val="tx1"/>
                </a:solidFill>
              </a:rPr>
              <a:t>, nodrošinot </a:t>
            </a:r>
            <a:r>
              <a:rPr lang="lv-LV" sz="2400" dirty="0" err="1">
                <a:solidFill>
                  <a:schemeClr val="tx1"/>
                </a:solidFill>
              </a:rPr>
              <a:t>Tripple</a:t>
            </a:r>
            <a:r>
              <a:rPr lang="lv-LV" sz="2400" dirty="0">
                <a:solidFill>
                  <a:schemeClr val="tx1"/>
                </a:solidFill>
              </a:rPr>
              <a:t> </a:t>
            </a:r>
            <a:r>
              <a:rPr lang="lv-LV" sz="2400" dirty="0" err="1">
                <a:solidFill>
                  <a:schemeClr val="tx1"/>
                </a:solidFill>
              </a:rPr>
              <a:t>Helix</a:t>
            </a:r>
            <a:r>
              <a:rPr lang="lv-LV" sz="2400" dirty="0">
                <a:solidFill>
                  <a:schemeClr val="tx1"/>
                </a:solidFill>
              </a:rPr>
              <a:t> sadarbības modeļa veicināšanu reģionu līmenī.</a:t>
            </a:r>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008029" y="384954"/>
            <a:ext cx="8498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Veicināt zināšanu pārnesi, nodrošinot </a:t>
            </a:r>
            <a:r>
              <a:rPr lang="lv-LV" altLang="lv-LV" sz="2400" b="1" dirty="0" err="1">
                <a:solidFill>
                  <a:srgbClr val="852727"/>
                </a:solidFill>
                <a:latin typeface="Arial Narrow" panose="020B0606020202030204" pitchFamily="34" charset="0"/>
              </a:rPr>
              <a:t>rīcībpolitikas</a:t>
            </a:r>
            <a:r>
              <a:rPr lang="lv-LV" altLang="lv-LV" sz="2400" b="1" dirty="0">
                <a:solidFill>
                  <a:srgbClr val="852727"/>
                </a:solidFill>
                <a:latin typeface="Arial Narrow" panose="020B0606020202030204" pitchFamily="34" charset="0"/>
              </a:rPr>
              <a:t> plānošanu un tās</a:t>
            </a:r>
          </a:p>
          <a:p>
            <a:pPr algn="ctr"/>
            <a:r>
              <a:rPr lang="lv-LV" altLang="lv-LV" sz="2400" b="1" dirty="0">
                <a:solidFill>
                  <a:srgbClr val="852727"/>
                </a:solidFill>
                <a:latin typeface="Arial Narrow" panose="020B0606020202030204" pitchFamily="34" charset="0"/>
              </a:rPr>
              <a:t>īstenošanas izvērtēšanu	-</a:t>
            </a:r>
          </a:p>
        </p:txBody>
      </p:sp>
      <p:sp>
        <p:nvSpPr>
          <p:cNvPr id="5" name="Slide Number Placeholder 4"/>
          <p:cNvSpPr>
            <a:spLocks noGrp="1"/>
          </p:cNvSpPr>
          <p:nvPr>
            <p:ph type="sldNum" sz="quarter" idx="12"/>
          </p:nvPr>
        </p:nvSpPr>
        <p:spPr>
          <a:xfrm>
            <a:off x="9939070" y="6276452"/>
            <a:ext cx="2057400" cy="365125"/>
          </a:xfrm>
        </p:spPr>
        <p:txBody>
          <a:bodyPr/>
          <a:lstStyle/>
          <a:p>
            <a:fld id="{BEE86C59-DCFE-478A-AC38-86131F5C74FE}" type="slidenum">
              <a:rPr lang="lv-LV" smtClean="0">
                <a:solidFill>
                  <a:schemeClr val="bg1">
                    <a:lumMod val="85000"/>
                  </a:schemeClr>
                </a:solidFill>
              </a:rPr>
              <a:pPr/>
              <a:t>23</a:t>
            </a:fld>
            <a:endParaRPr lang="lv-LV" dirty="0">
              <a:solidFill>
                <a:schemeClr val="bg1">
                  <a:lumMod val="85000"/>
                </a:schemeClr>
              </a:solidFill>
            </a:endParaRPr>
          </a:p>
        </p:txBody>
      </p:sp>
      <p:sp>
        <p:nvSpPr>
          <p:cNvPr id="35" name="Rectangle 34">
            <a:extLst>
              <a:ext uri="{FF2B5EF4-FFF2-40B4-BE49-F238E27FC236}">
                <a16:creationId xmlns:a16="http://schemas.microsoft.com/office/drawing/2014/main" id="{4EA16728-C277-464B-AFCA-05D7D1E80959}"/>
              </a:ext>
            </a:extLst>
          </p:cNvPr>
          <p:cNvSpPr/>
          <p:nvPr/>
        </p:nvSpPr>
        <p:spPr>
          <a:xfrm>
            <a:off x="502024" y="1317812"/>
            <a:ext cx="11530305" cy="2585323"/>
          </a:xfrm>
          <a:prstGeom prst="rect">
            <a:avLst/>
          </a:prstGeom>
        </p:spPr>
        <p:txBody>
          <a:bodyPr wrap="square">
            <a:spAutoFit/>
          </a:bodyPr>
          <a:lstStyle/>
          <a:p>
            <a:pPr>
              <a:buFont typeface="Wingdings" pitchFamily="2" charset="2"/>
              <a:buChar char="v"/>
            </a:pPr>
            <a:endParaRPr lang="lv-LV" sz="2400" dirty="0"/>
          </a:p>
          <a:p>
            <a:pPr lvl="0">
              <a:buFont typeface="Wingdings" pitchFamily="2" charset="2"/>
              <a:buChar char="v"/>
            </a:pPr>
            <a:endParaRPr lang="lv-LV" sz="2400" dirty="0"/>
          </a:p>
          <a:p>
            <a:pPr>
              <a:buFont typeface="Wingdings" pitchFamily="2" charset="2"/>
              <a:buChar char="v"/>
            </a:pPr>
            <a:endParaRPr lang="lv-LV" sz="2400" dirty="0"/>
          </a:p>
          <a:p>
            <a:pPr lvl="0"/>
            <a:endParaRPr lang="lv-LV" sz="2400" dirty="0"/>
          </a:p>
          <a:p>
            <a:pPr lvl="0">
              <a:buFont typeface="Wingdings" pitchFamily="2" charset="2"/>
              <a:buChar char="v"/>
            </a:pPr>
            <a:endParaRPr lang="lv-LV" sz="2400"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pic>
        <p:nvPicPr>
          <p:cNvPr id="17" name="Picture 16">
            <a:extLst>
              <a:ext uri="{FF2B5EF4-FFF2-40B4-BE49-F238E27FC236}">
                <a16:creationId xmlns:a16="http://schemas.microsoft.com/office/drawing/2014/main" id="{5E2AC69B-4399-479B-AF85-45DC0912B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Tree>
    <p:extLst>
      <p:ext uri="{BB962C8B-B14F-4D97-AF65-F5344CB8AC3E}">
        <p14:creationId xmlns:p14="http://schemas.microsoft.com/office/powerpoint/2010/main" val="185139257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08B41F-881A-4AAC-89AD-AA29EE458911}"/>
              </a:ext>
            </a:extLst>
          </p:cNvPr>
          <p:cNvPicPr>
            <a:picLocks noChangeAspect="1"/>
          </p:cNvPicPr>
          <p:nvPr/>
        </p:nvPicPr>
        <p:blipFill>
          <a:blip r:embed="rId3" cstate="print"/>
          <a:stretch>
            <a:fillRect/>
          </a:stretch>
        </p:blipFill>
        <p:spPr>
          <a:xfrm>
            <a:off x="0" y="5521568"/>
            <a:ext cx="12192000" cy="1339062"/>
          </a:xfrm>
          <a:prstGeom prst="rect">
            <a:avLst/>
          </a:prstGeom>
        </p:spPr>
      </p:pic>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664559" y="279859"/>
            <a:ext cx="9044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Programmas īstenošanas nodrošināšanai programmas projektu īstenotāji</a:t>
            </a:r>
          </a:p>
          <a:p>
            <a:pPr algn="ctr"/>
            <a:r>
              <a:rPr lang="lv-LV" altLang="lv-LV" sz="2400" b="1" dirty="0">
                <a:solidFill>
                  <a:srgbClr val="852727"/>
                </a:solidFill>
                <a:latin typeface="Arial Narrow" panose="020B0606020202030204" pitchFamily="34" charset="0"/>
              </a:rPr>
              <a:t>savstarpējā sadarbība kopīgu aktivitāšu ietvaros </a:t>
            </a:r>
            <a:endParaRPr lang="lv-LV" altLang="lv-LV" b="1" dirty="0">
              <a:solidFill>
                <a:srgbClr val="852727"/>
              </a:solidFill>
              <a:latin typeface="Arial Narrow" panose="020B0606020202030204" pitchFamily="34" charset="0"/>
            </a:endParaRPr>
          </a:p>
        </p:txBody>
      </p:sp>
      <p:sp>
        <p:nvSpPr>
          <p:cNvPr id="5" name="Slide Number Placeholder 4"/>
          <p:cNvSpPr>
            <a:spLocks noGrp="1"/>
          </p:cNvSpPr>
          <p:nvPr>
            <p:ph type="sldNum" sz="quarter" idx="12"/>
          </p:nvPr>
        </p:nvSpPr>
        <p:spPr>
          <a:xfrm>
            <a:off x="9939071" y="6191099"/>
            <a:ext cx="2057400" cy="365125"/>
          </a:xfrm>
        </p:spPr>
        <p:txBody>
          <a:bodyPr/>
          <a:lstStyle/>
          <a:p>
            <a:fld id="{BEE86C59-DCFE-478A-AC38-86131F5C74FE}" type="slidenum">
              <a:rPr lang="lv-LV" smtClean="0">
                <a:solidFill>
                  <a:schemeClr val="bg1">
                    <a:lumMod val="85000"/>
                  </a:schemeClr>
                </a:solidFill>
              </a:rPr>
              <a:pPr/>
              <a:t>24</a:t>
            </a:fld>
            <a:endParaRPr lang="lv-LV" dirty="0">
              <a:solidFill>
                <a:schemeClr val="bg1">
                  <a:lumMod val="85000"/>
                </a:schemeClr>
              </a:solidFill>
            </a:endParaRPr>
          </a:p>
        </p:txBody>
      </p:sp>
      <p:pic>
        <p:nvPicPr>
          <p:cNvPr id="11" name="Picture 10">
            <a:extLst>
              <a:ext uri="{FF2B5EF4-FFF2-40B4-BE49-F238E27FC236}">
                <a16:creationId xmlns:a16="http://schemas.microsoft.com/office/drawing/2014/main" id="{34D90E80-D7AF-459A-9AD9-814C060247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2" name="Rectangle 11">
            <a:extLst>
              <a:ext uri="{FF2B5EF4-FFF2-40B4-BE49-F238E27FC236}">
                <a16:creationId xmlns:a16="http://schemas.microsoft.com/office/drawing/2014/main" id="{3947ACB3-2243-4767-B12A-A83D39F677FF}"/>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12">
            <a:extLst>
              <a:ext uri="{FF2B5EF4-FFF2-40B4-BE49-F238E27FC236}">
                <a16:creationId xmlns:a16="http://schemas.microsoft.com/office/drawing/2014/main" id="{33DCD96E-C9B7-4C3B-B9A6-39D29A8DB96B}"/>
              </a:ext>
            </a:extLst>
          </p:cNvPr>
          <p:cNvSpPr/>
          <p:nvPr/>
        </p:nvSpPr>
        <p:spPr>
          <a:xfrm>
            <a:off x="426128" y="1788599"/>
            <a:ext cx="11292396" cy="4154984"/>
          </a:xfrm>
          <a:prstGeom prst="rect">
            <a:avLst/>
          </a:prstGeom>
        </p:spPr>
        <p:txBody>
          <a:bodyPr wrap="square">
            <a:spAutoFit/>
          </a:bodyPr>
          <a:lstStyle/>
          <a:p>
            <a:pPr marL="285750" indent="-285750" algn="just">
              <a:buFont typeface="Wingdings" pitchFamily="2" charset="2"/>
              <a:buChar char="v"/>
            </a:pPr>
            <a:r>
              <a:rPr lang="lv-LV" sz="2400" b="1" dirty="0"/>
              <a:t>Savstarpēja dalība zinātniskās konferencēs: </a:t>
            </a:r>
            <a:r>
              <a:rPr lang="lv-LV" sz="2400" dirty="0" err="1"/>
              <a:t>Interframe-LV</a:t>
            </a:r>
            <a:r>
              <a:rPr lang="lv-LV" sz="2400" dirty="0"/>
              <a:t> konferencēs – </a:t>
            </a:r>
            <a:r>
              <a:rPr lang="lv-LV" sz="2400" dirty="0" err="1"/>
              <a:t>DemoMig</a:t>
            </a:r>
            <a:r>
              <a:rPr lang="lv-LV" sz="2400" dirty="0"/>
              <a:t> u.c. pārstāvji; </a:t>
            </a:r>
            <a:r>
              <a:rPr lang="lv-LV" sz="2400" dirty="0" err="1"/>
              <a:t>Interframe</a:t>
            </a:r>
            <a:r>
              <a:rPr lang="lv-LV" sz="2400" dirty="0"/>
              <a:t> –LV pārstāvji – </a:t>
            </a:r>
            <a:r>
              <a:rPr lang="lv-LV" sz="2400" dirty="0" err="1"/>
              <a:t>ViA</a:t>
            </a:r>
            <a:r>
              <a:rPr lang="lv-LV" sz="2400" dirty="0"/>
              <a:t> konferencē u.c.</a:t>
            </a:r>
          </a:p>
          <a:p>
            <a:pPr marL="285750" indent="-285750" algn="just">
              <a:buFont typeface="Wingdings" pitchFamily="2" charset="2"/>
              <a:buChar char="v"/>
            </a:pPr>
            <a:endParaRPr lang="lv-LV" sz="2400" dirty="0"/>
          </a:p>
          <a:p>
            <a:pPr marL="285750" indent="-285750" algn="just">
              <a:buFont typeface="Wingdings" pitchFamily="2" charset="2"/>
              <a:buChar char="v"/>
            </a:pPr>
            <a:r>
              <a:rPr lang="lv-LV" sz="2400" dirty="0"/>
              <a:t>Pārstāvji no visām pētnieku grupām piedalījās Valsts pētījumu programmas “Latvijas mantojums un nākotnes izaicinājumi valsts ilgtspējai” </a:t>
            </a:r>
            <a:r>
              <a:rPr lang="lv-LV" sz="2400" dirty="0" err="1"/>
              <a:t>vidusposma</a:t>
            </a:r>
            <a:r>
              <a:rPr lang="lv-LV" sz="2400" dirty="0"/>
              <a:t> konference (27. oktobrī), sniedzot ziņojumus un prezentējot </a:t>
            </a:r>
            <a:r>
              <a:rPr lang="lv-LV" sz="2400" dirty="0" err="1"/>
              <a:t>posterus</a:t>
            </a:r>
            <a:r>
              <a:rPr lang="lv-LV" sz="2400" dirty="0"/>
              <a:t>.</a:t>
            </a:r>
          </a:p>
          <a:p>
            <a:pPr marL="285750" indent="-285750" algn="just">
              <a:buFont typeface="Wingdings" pitchFamily="2" charset="2"/>
              <a:buChar char="v"/>
            </a:pPr>
            <a:endParaRPr lang="lv-LV" sz="2400" b="1" dirty="0"/>
          </a:p>
          <a:p>
            <a:pPr marL="285750" indent="-285750" algn="just">
              <a:buFont typeface="Wingdings" pitchFamily="2" charset="2"/>
              <a:buChar char="v"/>
            </a:pPr>
            <a:r>
              <a:rPr lang="lv-LV" sz="2400" b="1" dirty="0"/>
              <a:t>Gatavošanās visas VPP kopīgo rezultātu atspoguļošanai </a:t>
            </a:r>
            <a:r>
              <a:rPr lang="lv-LV" sz="2400" dirty="0"/>
              <a:t>LZA zinātniskā žurnāla «LZA Vēstis» speciālizdevumā 2022. gada pavasarī.</a:t>
            </a:r>
          </a:p>
          <a:p>
            <a:pPr algn="just"/>
            <a:endParaRPr lang="lv-LV" sz="2400" dirty="0"/>
          </a:p>
          <a:p>
            <a:pPr algn="just"/>
            <a:endParaRPr lang="lv-LV" sz="2400" dirty="0"/>
          </a:p>
        </p:txBody>
      </p:sp>
    </p:spTree>
    <p:extLst>
      <p:ext uri="{BB962C8B-B14F-4D97-AF65-F5344CB8AC3E}">
        <p14:creationId xmlns:p14="http://schemas.microsoft.com/office/powerpoint/2010/main" val="249291209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5655105"/>
            <a:ext cx="12192000" cy="1336431"/>
          </a:xfrm>
          <a:prstGeom prst="rect">
            <a:avLst/>
          </a:prstGeom>
        </p:spPr>
      </p:pic>
      <p:sp>
        <p:nvSpPr>
          <p:cNvPr id="7" name="TextBox 6"/>
          <p:cNvSpPr txBox="1"/>
          <p:nvPr/>
        </p:nvSpPr>
        <p:spPr>
          <a:xfrm>
            <a:off x="1283678" y="1561676"/>
            <a:ext cx="9624645"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white">
                  <a:lumMod val="65000"/>
                </a:prstClr>
              </a:solidFill>
              <a:effectLst/>
              <a:uLnTx/>
              <a:uFillTx/>
              <a:latin typeface="Arial Narrow" panose="020B0606020202030204" pitchFamily="34" charset="0"/>
              <a:ea typeface="+mn-ea"/>
              <a:cs typeface="+mn-cs"/>
            </a:endParaRPr>
          </a:p>
        </p:txBody>
      </p:sp>
      <p:sp>
        <p:nvSpPr>
          <p:cNvPr id="8" name="Slide Number Placeholder 4"/>
          <p:cNvSpPr txBox="1">
            <a:spLocks/>
          </p:cNvSpPr>
          <p:nvPr/>
        </p:nvSpPr>
        <p:spPr>
          <a:xfrm>
            <a:off x="9067801" y="6356351"/>
            <a:ext cx="27432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7154B5-DA4D-48E4-9E91-04F9DC77CB42}" type="slidenum">
              <a:rPr kumimoji="0" lang="lv-LV" sz="2000" b="1" i="0" u="none" strike="noStrike" kern="1200" cap="none" spc="0" normalizeH="0" baseline="0" noProof="0" smtClean="0">
                <a:ln>
                  <a:noFill/>
                </a:ln>
                <a:solidFill>
                  <a:prstClr val="white">
                    <a:lumMod val="8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2000" b="1" i="0" u="none" strike="noStrike" kern="1200" cap="none" spc="0" normalizeH="0" baseline="0" noProof="0" dirty="0">
              <a:ln>
                <a:noFill/>
              </a:ln>
              <a:solidFill>
                <a:prstClr val="white">
                  <a:lumMod val="85000"/>
                </a:prstClr>
              </a:solidFill>
              <a:effectLst/>
              <a:uLnTx/>
              <a:uFillTx/>
              <a:latin typeface="Calibri"/>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703" y="159607"/>
            <a:ext cx="2550151" cy="883859"/>
          </a:xfrm>
          <a:prstGeom prst="rect">
            <a:avLst/>
          </a:prstGeom>
        </p:spPr>
      </p:pic>
      <p:pic>
        <p:nvPicPr>
          <p:cNvPr id="6" name="Picture 5">
            <a:extLst>
              <a:ext uri="{FF2B5EF4-FFF2-40B4-BE49-F238E27FC236}">
                <a16:creationId xmlns:a16="http://schemas.microsoft.com/office/drawing/2014/main" id="{32507EEF-E9AA-4F19-B8EF-77AF72EE5C78}"/>
              </a:ext>
            </a:extLst>
          </p:cNvPr>
          <p:cNvPicPr>
            <a:picLocks noChangeAspect="1"/>
          </p:cNvPicPr>
          <p:nvPr/>
        </p:nvPicPr>
        <p:blipFill>
          <a:blip r:embed="rId5" cstate="print"/>
          <a:stretch>
            <a:fillRect/>
          </a:stretch>
        </p:blipFill>
        <p:spPr>
          <a:xfrm>
            <a:off x="0" y="1449999"/>
            <a:ext cx="12192000" cy="3958002"/>
          </a:xfrm>
          <a:prstGeom prst="rect">
            <a:avLst/>
          </a:prstGeom>
        </p:spPr>
      </p:pic>
    </p:spTree>
    <p:extLst>
      <p:ext uri="{BB962C8B-B14F-4D97-AF65-F5344CB8AC3E}">
        <p14:creationId xmlns:p14="http://schemas.microsoft.com/office/powerpoint/2010/main" val="102729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stretch>
            <a:fillRect/>
          </a:stretch>
        </p:blipFill>
        <p:spPr>
          <a:xfrm>
            <a:off x="0" y="4860325"/>
            <a:ext cx="12192000" cy="2018563"/>
          </a:xfrm>
          <a:prstGeom prst="rect">
            <a:avLst/>
          </a:prstGeom>
        </p:spPr>
      </p:pic>
      <p:sp>
        <p:nvSpPr>
          <p:cNvPr id="16389" name="Rectangle 30"/>
          <p:cNvSpPr>
            <a:spLocks noChangeArrowheads="1"/>
          </p:cNvSpPr>
          <p:nvPr/>
        </p:nvSpPr>
        <p:spPr bwMode="auto">
          <a:xfrm>
            <a:off x="5348900" y="3215203"/>
            <a:ext cx="14750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lv-LV" altLang="lv-LV" sz="3200" b="1" dirty="0">
                <a:solidFill>
                  <a:schemeClr val="bg1">
                    <a:lumMod val="50000"/>
                  </a:schemeClr>
                </a:solidFill>
                <a:latin typeface="Arial Narrow" panose="020B0606020202030204" pitchFamily="34" charset="0"/>
              </a:rPr>
              <a:t>Paldies!</a:t>
            </a:r>
          </a:p>
        </p:txBody>
      </p:sp>
      <p:pic>
        <p:nvPicPr>
          <p:cNvPr id="23" name="Picture 22"/>
          <p:cNvPicPr>
            <a:picLocks noChangeAspect="1"/>
          </p:cNvPicPr>
          <p:nvPr/>
        </p:nvPicPr>
        <p:blipFill>
          <a:blip r:embed="rId2" cstate="print"/>
          <a:stretch>
            <a:fillRect/>
          </a:stretch>
        </p:blipFill>
        <p:spPr>
          <a:xfrm rot="10800000">
            <a:off x="-1" y="-8240"/>
            <a:ext cx="12192000" cy="1890305"/>
          </a:xfrm>
          <a:prstGeom prst="rect">
            <a:avLst/>
          </a:prstGeom>
        </p:spPr>
      </p:pic>
    </p:spTree>
    <p:extLst>
      <p:ext uri="{BB962C8B-B14F-4D97-AF65-F5344CB8AC3E}">
        <p14:creationId xmlns:p14="http://schemas.microsoft.com/office/powerpoint/2010/main" val="102879128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 y="5530363"/>
            <a:ext cx="12192000" cy="1336431"/>
          </a:xfrm>
          <a:prstGeom prst="rect">
            <a:avLst/>
          </a:prstGeom>
        </p:spPr>
      </p:pic>
      <p:sp>
        <p:nvSpPr>
          <p:cNvPr id="5" name="TextBox 4"/>
          <p:cNvSpPr txBox="1"/>
          <p:nvPr/>
        </p:nvSpPr>
        <p:spPr>
          <a:xfrm>
            <a:off x="633426" y="724971"/>
            <a:ext cx="7064889" cy="1138773"/>
          </a:xfrm>
          <a:prstGeom prst="rect">
            <a:avLst/>
          </a:prstGeom>
          <a:noFill/>
        </p:spPr>
        <p:txBody>
          <a:bodyPr wrap="square" rtlCol="0">
            <a:spAutoFit/>
          </a:bodyPr>
          <a:lstStyle/>
          <a:p>
            <a:r>
              <a:rPr lang="lv-LV" sz="2400" b="1" dirty="0"/>
              <a:t>Latvijas kā valsts telpiskā sistēma</a:t>
            </a:r>
            <a:br>
              <a:rPr lang="lv-LV" sz="2400" b="1" dirty="0"/>
            </a:br>
            <a:r>
              <a:rPr lang="lv-LV" sz="2000" b="1" dirty="0"/>
              <a:t>(struktūra, elementi, mijiedarbība)</a:t>
            </a:r>
            <a:r>
              <a:rPr lang="lv-LV" sz="2000" dirty="0"/>
              <a:t/>
            </a:r>
            <a:br>
              <a:rPr lang="lv-LV" sz="2000" dirty="0"/>
            </a:br>
            <a:r>
              <a:rPr lang="lv-LV" sz="2400" dirty="0">
                <a:solidFill>
                  <a:srgbClr val="7E0000"/>
                </a:solidFill>
                <a:latin typeface="Arial Narrow" panose="020B0606020202030204" pitchFamily="34" charset="0"/>
              </a:rPr>
              <a:t> </a:t>
            </a:r>
            <a:endParaRPr lang="lv-LV" sz="2400" b="1" dirty="0">
              <a:solidFill>
                <a:srgbClr val="7E0000"/>
              </a:solidFill>
              <a:latin typeface="Arial Narrow" panose="020B0606020202030204" pitchFamily="34" charset="0"/>
            </a:endParaRPr>
          </a:p>
        </p:txBody>
      </p:sp>
      <p:sp>
        <p:nvSpPr>
          <p:cNvPr id="7" name="TextBox 6"/>
          <p:cNvSpPr txBox="1"/>
          <p:nvPr/>
        </p:nvSpPr>
        <p:spPr>
          <a:xfrm>
            <a:off x="1340123" y="1762604"/>
            <a:ext cx="9624645" cy="584775"/>
          </a:xfrm>
          <a:prstGeom prst="rect">
            <a:avLst/>
          </a:prstGeom>
          <a:noFill/>
        </p:spPr>
        <p:txBody>
          <a:bodyPr wrap="square" rtlCol="0">
            <a:spAutoFit/>
          </a:bodyPr>
          <a:lstStyle/>
          <a:p>
            <a:endParaRPr lang="en-GB" dirty="0">
              <a:latin typeface="Arial Narrow" panose="020B0606020202030204" pitchFamily="34" charset="0"/>
            </a:endParaRPr>
          </a:p>
          <a:p>
            <a:pPr algn="just"/>
            <a:endParaRPr lang="lv-LV" sz="1400" dirty="0">
              <a:solidFill>
                <a:schemeClr val="bg1">
                  <a:lumMod val="65000"/>
                </a:schemeClr>
              </a:solidFill>
              <a:latin typeface="Arial Narrow" panose="020B0606020202030204" pitchFamily="34" charset="0"/>
            </a:endParaRPr>
          </a:p>
        </p:txBody>
      </p:sp>
      <p:sp>
        <p:nvSpPr>
          <p:cNvPr id="8" name="Slide Number Placeholder 4"/>
          <p:cNvSpPr txBox="1">
            <a:spLocks/>
          </p:cNvSpPr>
          <p:nvPr/>
        </p:nvSpPr>
        <p:spPr>
          <a:xfrm>
            <a:off x="9067801" y="6356351"/>
            <a:ext cx="27432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7154B5-DA4D-48E4-9E91-04F9DC77CB42}" type="slidenum">
              <a:rPr lang="lv-LV" smtClean="0">
                <a:solidFill>
                  <a:schemeClr val="bg1">
                    <a:lumMod val="85000"/>
                  </a:schemeClr>
                </a:solidFill>
              </a:rPr>
              <a:pPr/>
              <a:t>3</a:t>
            </a:fld>
            <a:endParaRPr lang="lv-LV" dirty="0">
              <a:solidFill>
                <a:schemeClr val="bg1">
                  <a:lumMod val="85000"/>
                </a:scheme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703" y="159607"/>
            <a:ext cx="2550151" cy="883859"/>
          </a:xfrm>
          <a:prstGeom prst="rect">
            <a:avLst/>
          </a:prstGeom>
        </p:spPr>
      </p:pic>
      <p:sp>
        <p:nvSpPr>
          <p:cNvPr id="10" name="Heptagon 1"/>
          <p:cNvSpPr>
            <a:spLocks/>
          </p:cNvSpPr>
          <p:nvPr/>
        </p:nvSpPr>
        <p:spPr bwMode="auto">
          <a:xfrm>
            <a:off x="4741335" y="2819400"/>
            <a:ext cx="2270005" cy="1371600"/>
          </a:xfrm>
          <a:custGeom>
            <a:avLst/>
            <a:gdLst>
              <a:gd name="T0" fmla="*/ -6 w 2362200"/>
              <a:gd name="T1" fmla="*/ 1108732 h 1724025"/>
              <a:gd name="T2" fmla="*/ 233930 w 2362200"/>
              <a:gd name="T3" fmla="*/ 341466 h 1724025"/>
              <a:gd name="T4" fmla="*/ 1181100 w 2362200"/>
              <a:gd name="T5" fmla="*/ 0 h 1724025"/>
              <a:gd name="T6" fmla="*/ 2128270 w 2362200"/>
              <a:gd name="T7" fmla="*/ 341466 h 1724025"/>
              <a:gd name="T8" fmla="*/ 2362206 w 2362200"/>
              <a:gd name="T9" fmla="*/ 1108732 h 1724025"/>
              <a:gd name="T10" fmla="*/ 1706736 w 2362200"/>
              <a:gd name="T11" fmla="*/ 1724034 h 1724025"/>
              <a:gd name="T12" fmla="*/ 655464 w 2362200"/>
              <a:gd name="T13" fmla="*/ 1724034 h 1724025"/>
              <a:gd name="T14" fmla="*/ -6 w 2362200"/>
              <a:gd name="T15" fmla="*/ 1108732 h 1724025"/>
              <a:gd name="T16" fmla="*/ 0 60000 65536"/>
              <a:gd name="T17" fmla="*/ 0 60000 65536"/>
              <a:gd name="T18" fmla="*/ 0 60000 65536"/>
              <a:gd name="T19" fmla="*/ 0 60000 65536"/>
              <a:gd name="T20" fmla="*/ 0 60000 65536"/>
              <a:gd name="T21" fmla="*/ 0 60000 65536"/>
              <a:gd name="T22" fmla="*/ 0 60000 65536"/>
              <a:gd name="T23" fmla="*/ 0 60000 65536"/>
              <a:gd name="T24" fmla="*/ 0 w 2362200"/>
              <a:gd name="T25" fmla="*/ 0 h 1724025"/>
              <a:gd name="T26" fmla="*/ 2362200 w 2362200"/>
              <a:gd name="T27" fmla="*/ 1724025 h 17240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2200" h="1724025">
                <a:moveTo>
                  <a:pt x="-6" y="1108732"/>
                </a:moveTo>
                <a:lnTo>
                  <a:pt x="233930" y="341466"/>
                </a:lnTo>
                <a:lnTo>
                  <a:pt x="1181100" y="0"/>
                </a:lnTo>
                <a:lnTo>
                  <a:pt x="2128270" y="341466"/>
                </a:lnTo>
                <a:lnTo>
                  <a:pt x="2362206" y="1108732"/>
                </a:lnTo>
                <a:lnTo>
                  <a:pt x="1706736" y="1724034"/>
                </a:lnTo>
                <a:lnTo>
                  <a:pt x="655464" y="1724034"/>
                </a:lnTo>
                <a:lnTo>
                  <a:pt x="-6" y="1108732"/>
                </a:lnTo>
                <a:close/>
              </a:path>
            </a:pathLst>
          </a:custGeom>
          <a:solidFill>
            <a:schemeClr val="bg1">
              <a:lumMod val="95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lv-LV" sz="2200" b="1" i="0" u="none" strike="noStrike" cap="none" normalizeH="0" baseline="0" dirty="0">
                <a:ln>
                  <a:noFill/>
                </a:ln>
                <a:solidFill>
                  <a:schemeClr val="tx1"/>
                </a:solidFill>
                <a:effectLst/>
                <a:latin typeface="Calibri" pitchFamily="34" charset="0"/>
                <a:cs typeface="Arial" pitchFamily="34" charset="0"/>
              </a:rPr>
              <a:t>CILVĒKU KOPUMS</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
        <p:nvSpPr>
          <p:cNvPr id="11" name="Heptagon 2"/>
          <p:cNvSpPr>
            <a:spLocks/>
          </p:cNvSpPr>
          <p:nvPr/>
        </p:nvSpPr>
        <p:spPr bwMode="auto">
          <a:xfrm>
            <a:off x="8398935" y="1772816"/>
            <a:ext cx="1905000" cy="1427584"/>
          </a:xfrm>
          <a:custGeom>
            <a:avLst/>
            <a:gdLst>
              <a:gd name="T0" fmla="*/ -5 w 1933575"/>
              <a:gd name="T1" fmla="*/ 1078104 h 1676400"/>
              <a:gd name="T2" fmla="*/ 191483 w 1933575"/>
              <a:gd name="T3" fmla="*/ 332033 h 1676400"/>
              <a:gd name="T4" fmla="*/ 966788 w 1933575"/>
              <a:gd name="T5" fmla="*/ 0 h 1676400"/>
              <a:gd name="T6" fmla="*/ 1742092 w 1933575"/>
              <a:gd name="T7" fmla="*/ 332033 h 1676400"/>
              <a:gd name="T8" fmla="*/ 1933580 w 1933575"/>
              <a:gd name="T9" fmla="*/ 1078104 h 1676400"/>
              <a:gd name="T10" fmla="*/ 1397046 w 1933575"/>
              <a:gd name="T11" fmla="*/ 1676409 h 1676400"/>
              <a:gd name="T12" fmla="*/ 536529 w 1933575"/>
              <a:gd name="T13" fmla="*/ 1676409 h 1676400"/>
              <a:gd name="T14" fmla="*/ -5 w 1933575"/>
              <a:gd name="T15" fmla="*/ 1078104 h 1676400"/>
              <a:gd name="T16" fmla="*/ 0 60000 65536"/>
              <a:gd name="T17" fmla="*/ 0 60000 65536"/>
              <a:gd name="T18" fmla="*/ 0 60000 65536"/>
              <a:gd name="T19" fmla="*/ 0 60000 65536"/>
              <a:gd name="T20" fmla="*/ 0 60000 65536"/>
              <a:gd name="T21" fmla="*/ 0 60000 65536"/>
              <a:gd name="T22" fmla="*/ 0 60000 65536"/>
              <a:gd name="T23" fmla="*/ 0 60000 65536"/>
              <a:gd name="T24" fmla="*/ 0 w 1933575"/>
              <a:gd name="T25" fmla="*/ 0 h 1676400"/>
              <a:gd name="T26" fmla="*/ 1933575 w 1933575"/>
              <a:gd name="T27" fmla="*/ 1676400 h 1676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575" h="1676400">
                <a:moveTo>
                  <a:pt x="-5" y="1078104"/>
                </a:moveTo>
                <a:lnTo>
                  <a:pt x="191483" y="332033"/>
                </a:lnTo>
                <a:lnTo>
                  <a:pt x="966788" y="0"/>
                </a:lnTo>
                <a:lnTo>
                  <a:pt x="1742092" y="332033"/>
                </a:lnTo>
                <a:lnTo>
                  <a:pt x="1933580" y="1078104"/>
                </a:lnTo>
                <a:lnTo>
                  <a:pt x="1397046" y="1676409"/>
                </a:lnTo>
                <a:lnTo>
                  <a:pt x="536529" y="1676409"/>
                </a:lnTo>
                <a:lnTo>
                  <a:pt x="-5" y="1078104"/>
                </a:lnTo>
                <a:close/>
              </a:path>
            </a:pathLst>
          </a:custGeom>
          <a:solidFill>
            <a:schemeClr val="accent1">
              <a:lumMod val="20000"/>
              <a:lumOff val="8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lv-LV" sz="2000" b="1" i="0" u="none" strike="noStrike" cap="none" normalizeH="0" baseline="0" dirty="0">
                <a:ln>
                  <a:noFill/>
                </a:ln>
                <a:solidFill>
                  <a:schemeClr val="tx1"/>
                </a:solidFill>
                <a:effectLst/>
                <a:latin typeface="Calibri" pitchFamily="34" charset="0"/>
                <a:cs typeface="Arial" pitchFamily="34" charset="0"/>
              </a:rPr>
              <a:t>DABAS VIDE</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
        <p:nvSpPr>
          <p:cNvPr id="12" name="Heptagon 3"/>
          <p:cNvSpPr>
            <a:spLocks/>
          </p:cNvSpPr>
          <p:nvPr/>
        </p:nvSpPr>
        <p:spPr bwMode="auto">
          <a:xfrm>
            <a:off x="5226757" y="4800600"/>
            <a:ext cx="2031999" cy="1138154"/>
          </a:xfrm>
          <a:custGeom>
            <a:avLst/>
            <a:gdLst>
              <a:gd name="T0" fmla="*/ -6 w 2257425"/>
              <a:gd name="T1" fmla="*/ 1133234 h 1762125"/>
              <a:gd name="T2" fmla="*/ 223554 w 2257425"/>
              <a:gd name="T3" fmla="*/ 349012 h 1762125"/>
              <a:gd name="T4" fmla="*/ 1128713 w 2257425"/>
              <a:gd name="T5" fmla="*/ 0 h 1762125"/>
              <a:gd name="T6" fmla="*/ 2033871 w 2257425"/>
              <a:gd name="T7" fmla="*/ 349012 h 1762125"/>
              <a:gd name="T8" fmla="*/ 2257431 w 2257425"/>
              <a:gd name="T9" fmla="*/ 1133234 h 1762125"/>
              <a:gd name="T10" fmla="*/ 1631034 w 2257425"/>
              <a:gd name="T11" fmla="*/ 1762134 h 1762125"/>
              <a:gd name="T12" fmla="*/ 626391 w 2257425"/>
              <a:gd name="T13" fmla="*/ 1762134 h 1762125"/>
              <a:gd name="T14" fmla="*/ -6 w 2257425"/>
              <a:gd name="T15" fmla="*/ 1133234 h 1762125"/>
              <a:gd name="T16" fmla="*/ 0 60000 65536"/>
              <a:gd name="T17" fmla="*/ 0 60000 65536"/>
              <a:gd name="T18" fmla="*/ 0 60000 65536"/>
              <a:gd name="T19" fmla="*/ 0 60000 65536"/>
              <a:gd name="T20" fmla="*/ 0 60000 65536"/>
              <a:gd name="T21" fmla="*/ 0 60000 65536"/>
              <a:gd name="T22" fmla="*/ 0 60000 65536"/>
              <a:gd name="T23" fmla="*/ 0 60000 65536"/>
              <a:gd name="T24" fmla="*/ 0 w 2257425"/>
              <a:gd name="T25" fmla="*/ 0 h 1762125"/>
              <a:gd name="T26" fmla="*/ 2257425 w 2257425"/>
              <a:gd name="T27" fmla="*/ 1762125 h 1762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7425" h="1762125">
                <a:moveTo>
                  <a:pt x="-6" y="1133234"/>
                </a:moveTo>
                <a:lnTo>
                  <a:pt x="223554" y="349012"/>
                </a:lnTo>
                <a:lnTo>
                  <a:pt x="1128713" y="0"/>
                </a:lnTo>
                <a:lnTo>
                  <a:pt x="2033871" y="349012"/>
                </a:lnTo>
                <a:lnTo>
                  <a:pt x="2257431" y="1133234"/>
                </a:lnTo>
                <a:lnTo>
                  <a:pt x="1631034" y="1762134"/>
                </a:lnTo>
                <a:lnTo>
                  <a:pt x="626391" y="1762134"/>
                </a:lnTo>
                <a:lnTo>
                  <a:pt x="-6" y="1133234"/>
                </a:lnTo>
                <a:close/>
              </a:path>
            </a:pathLst>
          </a:custGeom>
          <a:solidFill>
            <a:schemeClr val="bg2">
              <a:lumMod val="9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lv-LV" sz="2200" b="1" i="0" u="none" strike="noStrike" cap="none" normalizeH="0" baseline="0" dirty="0">
                <a:ln>
                  <a:noFill/>
                </a:ln>
                <a:solidFill>
                  <a:schemeClr val="tx1"/>
                </a:solidFill>
                <a:effectLst/>
                <a:latin typeface="Calibri" pitchFamily="34" charset="0"/>
                <a:cs typeface="Arial" pitchFamily="34" charset="0"/>
              </a:rPr>
              <a:t>SOCIĀLĀ VIDE</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
        <p:nvSpPr>
          <p:cNvPr id="13" name="Heptagon 4"/>
          <p:cNvSpPr>
            <a:spLocks/>
          </p:cNvSpPr>
          <p:nvPr/>
        </p:nvSpPr>
        <p:spPr bwMode="auto">
          <a:xfrm>
            <a:off x="1219201" y="1905001"/>
            <a:ext cx="2133600" cy="1219199"/>
          </a:xfrm>
          <a:custGeom>
            <a:avLst/>
            <a:gdLst>
              <a:gd name="T0" fmla="*/ -6 w 2295525"/>
              <a:gd name="T1" fmla="*/ 1078104 h 1676400"/>
              <a:gd name="T2" fmla="*/ 227327 w 2295525"/>
              <a:gd name="T3" fmla="*/ 332033 h 1676400"/>
              <a:gd name="T4" fmla="*/ 1147763 w 2295525"/>
              <a:gd name="T5" fmla="*/ 0 h 1676400"/>
              <a:gd name="T6" fmla="*/ 2068198 w 2295525"/>
              <a:gd name="T7" fmla="*/ 332033 h 1676400"/>
              <a:gd name="T8" fmla="*/ 2295531 w 2295525"/>
              <a:gd name="T9" fmla="*/ 1078104 h 1676400"/>
              <a:gd name="T10" fmla="*/ 1658562 w 2295525"/>
              <a:gd name="T11" fmla="*/ 1676409 h 1676400"/>
              <a:gd name="T12" fmla="*/ 636963 w 2295525"/>
              <a:gd name="T13" fmla="*/ 1676409 h 1676400"/>
              <a:gd name="T14" fmla="*/ -6 w 2295525"/>
              <a:gd name="T15" fmla="*/ 1078104 h 1676400"/>
              <a:gd name="T16" fmla="*/ 0 60000 65536"/>
              <a:gd name="T17" fmla="*/ 0 60000 65536"/>
              <a:gd name="T18" fmla="*/ 0 60000 65536"/>
              <a:gd name="T19" fmla="*/ 0 60000 65536"/>
              <a:gd name="T20" fmla="*/ 0 60000 65536"/>
              <a:gd name="T21" fmla="*/ 0 60000 65536"/>
              <a:gd name="T22" fmla="*/ 0 60000 65536"/>
              <a:gd name="T23" fmla="*/ 0 60000 65536"/>
              <a:gd name="T24" fmla="*/ 0 w 2295525"/>
              <a:gd name="T25" fmla="*/ 0 h 1676400"/>
              <a:gd name="T26" fmla="*/ 2295525 w 2295525"/>
              <a:gd name="T27" fmla="*/ 1676400 h 1676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5525" h="1676400">
                <a:moveTo>
                  <a:pt x="-6" y="1078104"/>
                </a:moveTo>
                <a:lnTo>
                  <a:pt x="227327" y="332033"/>
                </a:lnTo>
                <a:lnTo>
                  <a:pt x="1147763" y="0"/>
                </a:lnTo>
                <a:lnTo>
                  <a:pt x="2068198" y="332033"/>
                </a:lnTo>
                <a:lnTo>
                  <a:pt x="2295531" y="1078104"/>
                </a:lnTo>
                <a:lnTo>
                  <a:pt x="1658562" y="1676409"/>
                </a:lnTo>
                <a:lnTo>
                  <a:pt x="636963" y="1676409"/>
                </a:lnTo>
                <a:lnTo>
                  <a:pt x="-6" y="1078104"/>
                </a:lnTo>
                <a:close/>
              </a:path>
            </a:pathLst>
          </a:custGeom>
          <a:solidFill>
            <a:schemeClr val="accent4">
              <a:lumMod val="20000"/>
              <a:lumOff val="8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lv-LV" sz="2200" b="1" i="0" u="none" strike="noStrike" cap="none" normalizeH="0" baseline="0" dirty="0">
                <a:ln>
                  <a:noFill/>
                </a:ln>
                <a:solidFill>
                  <a:schemeClr val="tx1"/>
                </a:solidFill>
                <a:effectLst/>
                <a:latin typeface="Calibri" pitchFamily="34" charset="0"/>
                <a:cs typeface="Arial" pitchFamily="34" charset="0"/>
              </a:rPr>
              <a:t>EKONOMISKĀ VIDE</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cxnSp>
        <p:nvCxnSpPr>
          <p:cNvPr id="14" name="Straight Arrow Connector 13"/>
          <p:cNvCxnSpPr/>
          <p:nvPr/>
        </p:nvCxnSpPr>
        <p:spPr>
          <a:xfrm>
            <a:off x="3251201" y="2438400"/>
            <a:ext cx="52832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14135" y="2895600"/>
            <a:ext cx="1828800" cy="381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06135" y="3124200"/>
            <a:ext cx="2944429" cy="190182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80105" y="3200400"/>
            <a:ext cx="2334831" cy="182562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9"/>
          <p:cNvCxnSpPr>
            <a:cxnSpLocks noChangeShapeType="1"/>
          </p:cNvCxnSpPr>
          <p:nvPr/>
        </p:nvCxnSpPr>
        <p:spPr bwMode="auto">
          <a:xfrm>
            <a:off x="6242756" y="4191000"/>
            <a:ext cx="0" cy="609600"/>
          </a:xfrm>
          <a:prstGeom prst="straightConnector1">
            <a:avLst/>
          </a:prstGeom>
          <a:noFill/>
          <a:ln w="9525">
            <a:solidFill>
              <a:schemeClr val="tx1"/>
            </a:solidFill>
            <a:round/>
            <a:headEnd type="arrow" w="med" len="med"/>
            <a:tailEnd type="arrow" w="med" len="med"/>
          </a:ln>
        </p:spPr>
      </p:cxnSp>
      <p:cxnSp>
        <p:nvCxnSpPr>
          <p:cNvPr id="19" name="Straight Arrow Connector 18"/>
          <p:cNvCxnSpPr/>
          <p:nvPr/>
        </p:nvCxnSpPr>
        <p:spPr>
          <a:xfrm flipV="1">
            <a:off x="6807200" y="2971800"/>
            <a:ext cx="1727200" cy="381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5"/>
          <p:cNvSpPr>
            <a:spLocks noChangeArrowheads="1"/>
          </p:cNvSpPr>
          <p:nvPr/>
        </p:nvSpPr>
        <p:spPr bwMode="auto">
          <a:xfrm>
            <a:off x="2923931" y="145293"/>
            <a:ext cx="6599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lv-LV" altLang="lv-LV" sz="2400" b="1" dirty="0">
                <a:solidFill>
                  <a:srgbClr val="852727"/>
                </a:solidFill>
                <a:latin typeface="Arial Narrow" panose="020B0606020202030204" pitchFamily="34" charset="0"/>
              </a:rPr>
              <a:t>Projektā sasniegtie rezultāti (31.12.2019.- 31.12.2020.)</a:t>
            </a:r>
          </a:p>
        </p:txBody>
      </p:sp>
    </p:spTree>
    <p:extLst>
      <p:ext uri="{BB962C8B-B14F-4D97-AF65-F5344CB8AC3E}">
        <p14:creationId xmlns:p14="http://schemas.microsoft.com/office/powerpoint/2010/main" val="4115249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AC2355-B5D7-4C5A-95C9-F34BB4970AC2}"/>
              </a:ext>
            </a:extLst>
          </p:cNvPr>
          <p:cNvPicPr>
            <a:picLocks noChangeAspect="1"/>
          </p:cNvPicPr>
          <p:nvPr/>
        </p:nvPicPr>
        <p:blipFill>
          <a:blip r:embed="rId3" cstate="print"/>
          <a:stretch>
            <a:fillRect/>
          </a:stretch>
        </p:blipFill>
        <p:spPr>
          <a:xfrm>
            <a:off x="0" y="5521568"/>
            <a:ext cx="12192000" cy="1339062"/>
          </a:xfrm>
          <a:prstGeom prst="rect">
            <a:avLst/>
          </a:prstGeom>
        </p:spPr>
      </p:pic>
      <p:pic>
        <p:nvPicPr>
          <p:cNvPr id="11" name="Picture 10">
            <a:extLst>
              <a:ext uri="{FF2B5EF4-FFF2-40B4-BE49-F238E27FC236}">
                <a16:creationId xmlns:a16="http://schemas.microsoft.com/office/drawing/2014/main" id="{B8C41C08-DDCD-4F8E-9066-62C6AF0E09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5" name="Slide Number Placeholder 4"/>
          <p:cNvSpPr>
            <a:spLocks noGrp="1"/>
          </p:cNvSpPr>
          <p:nvPr>
            <p:ph type="sldNum" sz="quarter" idx="12"/>
          </p:nvPr>
        </p:nvSpPr>
        <p:spPr>
          <a:xfrm>
            <a:off x="9890375" y="6294207"/>
            <a:ext cx="2057400" cy="365125"/>
          </a:xfrm>
        </p:spPr>
        <p:txBody>
          <a:bodyPr/>
          <a:lstStyle/>
          <a:p>
            <a:fld id="{BEE86C59-DCFE-478A-AC38-86131F5C74FE}" type="slidenum">
              <a:rPr lang="lv-LV" smtClean="0">
                <a:solidFill>
                  <a:schemeClr val="bg1">
                    <a:lumMod val="85000"/>
                  </a:schemeClr>
                </a:solidFill>
              </a:rPr>
              <a:pPr/>
              <a:t>4</a:t>
            </a:fld>
            <a:endParaRPr lang="lv-LV" dirty="0">
              <a:solidFill>
                <a:schemeClr val="bg1">
                  <a:lumMod val="85000"/>
                </a:schemeClr>
              </a:solidFill>
            </a:endParaRPr>
          </a:p>
        </p:txBody>
      </p:sp>
      <p:sp>
        <p:nvSpPr>
          <p:cNvPr id="34" name="Rectangle 33">
            <a:extLst>
              <a:ext uri="{FF2B5EF4-FFF2-40B4-BE49-F238E27FC236}">
                <a16:creationId xmlns:a16="http://schemas.microsoft.com/office/drawing/2014/main" id="{63D17AAE-3F92-41A9-87A8-D46986FD9CF9}"/>
              </a:ext>
            </a:extLst>
          </p:cNvPr>
          <p:cNvSpPr/>
          <p:nvPr/>
        </p:nvSpPr>
        <p:spPr>
          <a:xfrm>
            <a:off x="470517" y="1442233"/>
            <a:ext cx="11345661" cy="185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Rectangle 34">
            <a:extLst>
              <a:ext uri="{FF2B5EF4-FFF2-40B4-BE49-F238E27FC236}">
                <a16:creationId xmlns:a16="http://schemas.microsoft.com/office/drawing/2014/main" id="{4EA16728-C277-464B-AFCA-05D7D1E80959}"/>
              </a:ext>
            </a:extLst>
          </p:cNvPr>
          <p:cNvSpPr/>
          <p:nvPr/>
        </p:nvSpPr>
        <p:spPr>
          <a:xfrm>
            <a:off x="568169" y="1614239"/>
            <a:ext cx="11153314" cy="523220"/>
          </a:xfrm>
          <a:prstGeom prst="rect">
            <a:avLst/>
          </a:prstGeom>
        </p:spPr>
        <p:txBody>
          <a:bodyPr wrap="square">
            <a:spAutoFit/>
          </a:bodyPr>
          <a:lstStyle/>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graphicFrame>
        <p:nvGraphicFramePr>
          <p:cNvPr id="12" name="Table 11">
            <a:extLst>
              <a:ext uri="{FF2B5EF4-FFF2-40B4-BE49-F238E27FC236}">
                <a16:creationId xmlns:a16="http://schemas.microsoft.com/office/drawing/2014/main" id="{70F5AA34-E9D8-43F5-B452-3E8FBDCB90BE}"/>
              </a:ext>
            </a:extLst>
          </p:cNvPr>
          <p:cNvGraphicFramePr>
            <a:graphicFrameLocks noGrp="1"/>
          </p:cNvGraphicFramePr>
          <p:nvPr>
            <p:extLst>
              <p:ext uri="{D42A27DB-BD31-4B8C-83A1-F6EECF244321}">
                <p14:modId xmlns:p14="http://schemas.microsoft.com/office/powerpoint/2010/main" val="2938941721"/>
              </p:ext>
            </p:extLst>
          </p:nvPr>
        </p:nvGraphicFramePr>
        <p:xfrm>
          <a:off x="584200" y="1464230"/>
          <a:ext cx="11187822" cy="4383802"/>
        </p:xfrm>
        <a:graphic>
          <a:graphicData uri="http://schemas.openxmlformats.org/drawingml/2006/table">
            <a:tbl>
              <a:tblPr firstRow="1" bandRow="1">
                <a:tableStyleId>{5C22544A-7EE6-4342-B048-85BDC9FD1C3A}</a:tableStyleId>
              </a:tblPr>
              <a:tblGrid>
                <a:gridCol w="9454331">
                  <a:extLst>
                    <a:ext uri="{9D8B030D-6E8A-4147-A177-3AD203B41FA5}">
                      <a16:colId xmlns:a16="http://schemas.microsoft.com/office/drawing/2014/main" val="940768738"/>
                    </a:ext>
                  </a:extLst>
                </a:gridCol>
                <a:gridCol w="1733491">
                  <a:extLst>
                    <a:ext uri="{9D8B030D-6E8A-4147-A177-3AD203B41FA5}">
                      <a16:colId xmlns:a16="http://schemas.microsoft.com/office/drawing/2014/main" val="656378806"/>
                    </a:ext>
                  </a:extLst>
                </a:gridCol>
              </a:tblGrid>
              <a:tr h="656158">
                <a:tc gridSpan="2">
                  <a:txBody>
                    <a:bodyPr/>
                    <a:lstStyle/>
                    <a:p>
                      <a:pPr algn="ctr"/>
                      <a:r>
                        <a:rPr lang="lv-LV" sz="1400" dirty="0">
                          <a:latin typeface="Arial Narrow" panose="020B0606020202030204" pitchFamily="34" charset="0"/>
                        </a:rPr>
                        <a:t>Rezultāts skaitliskā izteiksmē</a:t>
                      </a:r>
                    </a:p>
                  </a:txBody>
                  <a:tcPr>
                    <a:solidFill>
                      <a:srgbClr val="8D2F3C"/>
                    </a:solidFill>
                  </a:tcPr>
                </a:tc>
                <a:tc hMerge="1">
                  <a:txBody>
                    <a:bodyPr/>
                    <a:lstStyle/>
                    <a:p>
                      <a:endParaRPr lang="lv-LV" dirty="0"/>
                    </a:p>
                  </a:txBody>
                  <a:tcPr>
                    <a:solidFill>
                      <a:srgbClr val="8D2F3C"/>
                    </a:solidFill>
                  </a:tcPr>
                </a:tc>
                <a:extLst>
                  <a:ext uri="{0D108BD9-81ED-4DB2-BD59-A6C34878D82A}">
                    <a16:rowId xmlns:a16="http://schemas.microsoft.com/office/drawing/2014/main" val="2130771257"/>
                  </a:ext>
                </a:extLst>
              </a:tr>
              <a:tr h="656158">
                <a:tc>
                  <a:txBody>
                    <a:bodyPr/>
                    <a:lstStyle/>
                    <a:p>
                      <a:pPr algn="ctr"/>
                      <a:r>
                        <a:rPr lang="lv-LV" sz="1400" dirty="0">
                          <a:solidFill>
                            <a:schemeClr val="bg1"/>
                          </a:solidFill>
                          <a:latin typeface="Arial Narrow" panose="020B0606020202030204" pitchFamily="34" charset="0"/>
                        </a:rPr>
                        <a:t>Mērvienība</a:t>
                      </a:r>
                    </a:p>
                  </a:txBody>
                  <a:tcPr>
                    <a:solidFill>
                      <a:srgbClr val="8D2F3C"/>
                    </a:solidFill>
                  </a:tcPr>
                </a:tc>
                <a:tc>
                  <a:txBody>
                    <a:bodyPr/>
                    <a:lstStyle/>
                    <a:p>
                      <a:pPr algn="ctr"/>
                      <a:r>
                        <a:rPr lang="lv-LV" sz="1400" dirty="0">
                          <a:solidFill>
                            <a:schemeClr val="bg1"/>
                          </a:solidFill>
                          <a:latin typeface="Arial Narrow" panose="020B0606020202030204" pitchFamily="34" charset="0"/>
                        </a:rPr>
                        <a:t>Skaits</a:t>
                      </a:r>
                    </a:p>
                  </a:txBody>
                  <a:tcPr>
                    <a:solidFill>
                      <a:srgbClr val="8D2F3C"/>
                    </a:solidFill>
                  </a:tcPr>
                </a:tc>
                <a:extLst>
                  <a:ext uri="{0D108BD9-81ED-4DB2-BD59-A6C34878D82A}">
                    <a16:rowId xmlns:a16="http://schemas.microsoft.com/office/drawing/2014/main" val="2976135038"/>
                  </a:ext>
                </a:extLst>
              </a:tr>
              <a:tr h="746654">
                <a:tc>
                  <a:txBody>
                    <a:bodyPr/>
                    <a:lstStyle/>
                    <a:p>
                      <a:pPr algn="l" fontAlgn="t"/>
                      <a:r>
                        <a:rPr lang="lv-LV" sz="2000" b="0" i="0" u="none" strike="noStrike" dirty="0">
                          <a:solidFill>
                            <a:srgbClr val="000000"/>
                          </a:solidFill>
                          <a:effectLst/>
                          <a:latin typeface="Arial" panose="020B0604020202020204" pitchFamily="34" charset="0"/>
                        </a:rPr>
                        <a:t>Oriģināli zinātniskie raksti, kas publicēti žurnālos vai konferenču rakstu krājumos, kuru citēšanas indekss sasniedz vismaz 50 procentus no nozares vidējā citēšanas indeksa</a:t>
                      </a:r>
                    </a:p>
                  </a:txBody>
                  <a:tcPr marL="7620" marR="7620" marT="7620" marB="0">
                    <a:solidFill>
                      <a:srgbClr val="E4A6A6"/>
                    </a:solidFill>
                  </a:tcPr>
                </a:tc>
                <a:tc>
                  <a:txBody>
                    <a:bodyPr/>
                    <a:lstStyle/>
                    <a:p>
                      <a:r>
                        <a:rPr lang="lv-LV" sz="2000" dirty="0">
                          <a:latin typeface="Arial Narrow" panose="020B0606020202030204" pitchFamily="34" charset="0"/>
                        </a:rPr>
                        <a:t>2</a:t>
                      </a:r>
                    </a:p>
                  </a:txBody>
                  <a:tcPr>
                    <a:solidFill>
                      <a:srgbClr val="E4A6A6"/>
                    </a:solidFill>
                  </a:tcPr>
                </a:tc>
                <a:extLst>
                  <a:ext uri="{0D108BD9-81ED-4DB2-BD59-A6C34878D82A}">
                    <a16:rowId xmlns:a16="http://schemas.microsoft.com/office/drawing/2014/main" val="1651380981"/>
                  </a:ext>
                </a:extLst>
              </a:tr>
              <a:tr h="746654">
                <a:tc>
                  <a:txBody>
                    <a:bodyPr/>
                    <a:lstStyle/>
                    <a:p>
                      <a:pPr algn="l" fontAlgn="t"/>
                      <a:r>
                        <a:rPr lang="lv-LV" sz="2000" b="0" i="0" u="none" strike="noStrike" dirty="0">
                          <a:solidFill>
                            <a:srgbClr val="000000"/>
                          </a:solidFill>
                          <a:effectLst/>
                          <a:latin typeface="Arial" panose="020B0604020202020204" pitchFamily="34" charset="0"/>
                        </a:rPr>
                        <a:t>Oriģināli zinātniskie raksti, kas publicēti Web of Science vai SCOPUS (A vai B) datubāzēs iekļautajos žurnālos vai konferenču rakstu krājumos</a:t>
                      </a:r>
                    </a:p>
                  </a:txBody>
                  <a:tcPr marL="7620" marR="7620" marT="7620" marB="0">
                    <a:solidFill>
                      <a:srgbClr val="E4A6A6"/>
                    </a:solidFill>
                  </a:tcPr>
                </a:tc>
                <a:tc>
                  <a:txBody>
                    <a:bodyPr/>
                    <a:lstStyle/>
                    <a:p>
                      <a:r>
                        <a:rPr lang="lv-LV" sz="2000" dirty="0">
                          <a:latin typeface="Arial Narrow" panose="020B0606020202030204" pitchFamily="34" charset="0"/>
                        </a:rPr>
                        <a:t>3</a:t>
                      </a:r>
                    </a:p>
                  </a:txBody>
                  <a:tcPr>
                    <a:solidFill>
                      <a:srgbClr val="E4A6A6"/>
                    </a:solidFill>
                  </a:tcPr>
                </a:tc>
                <a:extLst>
                  <a:ext uri="{0D108BD9-81ED-4DB2-BD59-A6C34878D82A}">
                    <a16:rowId xmlns:a16="http://schemas.microsoft.com/office/drawing/2014/main" val="4192546929"/>
                  </a:ext>
                </a:extLst>
              </a:tr>
              <a:tr h="746654">
                <a:tc>
                  <a:txBody>
                    <a:bodyPr/>
                    <a:lstStyle/>
                    <a:p>
                      <a:pPr algn="l" fontAlgn="t"/>
                      <a:r>
                        <a:rPr lang="lv-LV" sz="2000" b="0" i="0" u="none" strike="noStrike" dirty="0">
                          <a:solidFill>
                            <a:srgbClr val="000000"/>
                          </a:solidFill>
                          <a:effectLst/>
                          <a:latin typeface="Arial" panose="020B0604020202020204" pitchFamily="34" charset="0"/>
                        </a:rPr>
                        <a:t>Oriģināli zinātniskie raksti, kas publicēti EBSCO datubāzēs iekļautajos žurnālos vai konferenču rakstu krājumos</a:t>
                      </a:r>
                    </a:p>
                  </a:txBody>
                  <a:tcPr marL="7620" marR="7620" marT="7620" marB="0">
                    <a:solidFill>
                      <a:srgbClr val="E4A6A6"/>
                    </a:solidFill>
                  </a:tcPr>
                </a:tc>
                <a:tc>
                  <a:txBody>
                    <a:bodyPr/>
                    <a:lstStyle/>
                    <a:p>
                      <a:r>
                        <a:rPr lang="lv-LV" sz="2000" dirty="0">
                          <a:latin typeface="Arial Narrow" panose="020B0606020202030204" pitchFamily="34" charset="0"/>
                        </a:rPr>
                        <a:t>4</a:t>
                      </a:r>
                    </a:p>
                  </a:txBody>
                  <a:tcPr>
                    <a:solidFill>
                      <a:srgbClr val="E4A6A6"/>
                    </a:solidFill>
                  </a:tcPr>
                </a:tc>
                <a:extLst>
                  <a:ext uri="{0D108BD9-81ED-4DB2-BD59-A6C34878D82A}">
                    <a16:rowId xmlns:a16="http://schemas.microsoft.com/office/drawing/2014/main" val="10004"/>
                  </a:ext>
                </a:extLst>
              </a:tr>
              <a:tr h="656158">
                <a:tc>
                  <a:txBody>
                    <a:bodyPr/>
                    <a:lstStyle/>
                    <a:p>
                      <a:pPr algn="l" fontAlgn="t"/>
                      <a:r>
                        <a:rPr lang="lv-LV" sz="2000" b="0" i="0" u="none" strike="noStrike" dirty="0">
                          <a:solidFill>
                            <a:srgbClr val="000000"/>
                          </a:solidFill>
                          <a:effectLst/>
                          <a:latin typeface="Arial" panose="020B0604020202020204" pitchFamily="34" charset="0"/>
                        </a:rPr>
                        <a:t>Oriģināli</a:t>
                      </a:r>
                      <a:r>
                        <a:rPr lang="lv-LV" sz="2000" b="0" i="0" u="none" strike="noStrike" baseline="0" dirty="0">
                          <a:solidFill>
                            <a:srgbClr val="000000"/>
                          </a:solidFill>
                          <a:effectLst/>
                          <a:latin typeface="Arial" panose="020B0604020202020204" pitchFamily="34" charset="0"/>
                        </a:rPr>
                        <a:t> zinātniskie raksti citos starptautiskos izdevumos (t.sk. proceeding)</a:t>
                      </a:r>
                      <a:endParaRPr lang="lv-LV" sz="2000" b="0" i="0" u="none" strike="noStrike" dirty="0">
                        <a:solidFill>
                          <a:srgbClr val="000000"/>
                        </a:solidFill>
                        <a:effectLst/>
                        <a:latin typeface="Arial" panose="020B0604020202020204" pitchFamily="34" charset="0"/>
                      </a:endParaRPr>
                    </a:p>
                  </a:txBody>
                  <a:tcPr marL="7620" marR="7620" marT="7620" marB="0">
                    <a:solidFill>
                      <a:srgbClr val="E4A6A6"/>
                    </a:solidFill>
                  </a:tcPr>
                </a:tc>
                <a:tc>
                  <a:txBody>
                    <a:bodyPr/>
                    <a:lstStyle/>
                    <a:p>
                      <a:r>
                        <a:rPr lang="lv-LV" sz="2000" dirty="0">
                          <a:latin typeface="Arial Narrow" panose="020B0606020202030204" pitchFamily="34" charset="0"/>
                        </a:rPr>
                        <a:t>30</a:t>
                      </a:r>
                    </a:p>
                  </a:txBody>
                  <a:tcPr>
                    <a:solidFill>
                      <a:srgbClr val="E4A6A6"/>
                    </a:solidFill>
                  </a:tcPr>
                </a:tc>
                <a:extLst>
                  <a:ext uri="{0D108BD9-81ED-4DB2-BD59-A6C34878D82A}">
                    <a16:rowId xmlns:a16="http://schemas.microsoft.com/office/drawing/2014/main" val="4201747255"/>
                  </a:ext>
                </a:extLst>
              </a:tr>
            </a:tbl>
          </a:graphicData>
        </a:graphic>
      </p:graphicFrame>
      <p:sp>
        <p:nvSpPr>
          <p:cNvPr id="13" name="Rectangle 12"/>
          <p:cNvSpPr/>
          <p:nvPr/>
        </p:nvSpPr>
        <p:spPr>
          <a:xfrm>
            <a:off x="470517" y="5224392"/>
            <a:ext cx="184731" cy="369332"/>
          </a:xfrm>
          <a:prstGeom prst="rect">
            <a:avLst/>
          </a:prstGeom>
        </p:spPr>
        <p:txBody>
          <a:bodyPr wrap="none">
            <a:spAutoFit/>
          </a:bodyPr>
          <a:lstStyle/>
          <a:p>
            <a:endParaRPr lang="lv-LV" dirty="0">
              <a:latin typeface="Arial" panose="020B0604020202020204" pitchFamily="34" charset="0"/>
              <a:cs typeface="Arial" panose="020B0604020202020204" pitchFamily="34" charset="0"/>
            </a:endParaRPr>
          </a:p>
        </p:txBody>
      </p:sp>
      <p:sp>
        <p:nvSpPr>
          <p:cNvPr id="14" name="Rectangle 15"/>
          <p:cNvSpPr>
            <a:spLocks noChangeArrowheads="1"/>
          </p:cNvSpPr>
          <p:nvPr/>
        </p:nvSpPr>
        <p:spPr bwMode="auto">
          <a:xfrm>
            <a:off x="2986684" y="127363"/>
            <a:ext cx="6599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lv-LV" altLang="lv-LV" sz="2400" b="1" dirty="0">
                <a:solidFill>
                  <a:srgbClr val="852727"/>
                </a:solidFill>
                <a:latin typeface="Arial Narrow" panose="020B0606020202030204" pitchFamily="34" charset="0"/>
              </a:rPr>
              <a:t>Projektā sasniegtie rezultāti (31.12.2019.- 31.12.2020.)</a:t>
            </a:r>
          </a:p>
        </p:txBody>
      </p:sp>
    </p:spTree>
    <p:extLst>
      <p:ext uri="{BB962C8B-B14F-4D97-AF65-F5344CB8AC3E}">
        <p14:creationId xmlns:p14="http://schemas.microsoft.com/office/powerpoint/2010/main" val="139292402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 y="5530363"/>
            <a:ext cx="12192000" cy="1336431"/>
          </a:xfrm>
          <a:prstGeom prst="rect">
            <a:avLst/>
          </a:prstGeom>
        </p:spPr>
      </p:pic>
      <p:sp>
        <p:nvSpPr>
          <p:cNvPr id="5" name="TextBox 4"/>
          <p:cNvSpPr txBox="1"/>
          <p:nvPr/>
        </p:nvSpPr>
        <p:spPr>
          <a:xfrm>
            <a:off x="142609" y="662483"/>
            <a:ext cx="8146715" cy="1261884"/>
          </a:xfrm>
          <a:prstGeom prst="rect">
            <a:avLst/>
          </a:prstGeom>
          <a:noFill/>
        </p:spPr>
        <p:txBody>
          <a:bodyPr wrap="square" rtlCol="0">
            <a:spAutoFit/>
          </a:bodyPr>
          <a:lstStyle/>
          <a:p>
            <a:r>
              <a:rPr lang="lv-LV" sz="2400" dirty="0">
                <a:solidFill>
                  <a:srgbClr val="7E0000"/>
                </a:solidFill>
                <a:latin typeface="Arial Narrow" panose="020B0606020202030204" pitchFamily="34" charset="0"/>
              </a:rPr>
              <a:t> </a:t>
            </a:r>
            <a:r>
              <a:rPr lang="lv-LV" sz="2800" b="1" dirty="0"/>
              <a:t>Latvijas kā valsts un sabiedrības </a:t>
            </a:r>
            <a:r>
              <a:rPr lang="lv-LV" sz="2400" b="1" dirty="0"/>
              <a:t/>
            </a:r>
            <a:br>
              <a:rPr lang="lv-LV" sz="2400" b="1" dirty="0"/>
            </a:br>
            <a:r>
              <a:rPr lang="lv-LV" sz="2400" b="1" dirty="0"/>
              <a:t>           vieda, ilgtspējīga attīstība</a:t>
            </a:r>
            <a:r>
              <a:rPr lang="lv-LV" sz="2400" dirty="0"/>
              <a:t/>
            </a:r>
            <a:br>
              <a:rPr lang="lv-LV" sz="2400" dirty="0"/>
            </a:br>
            <a:endParaRPr lang="lv-LV" sz="2400" b="1" dirty="0">
              <a:solidFill>
                <a:srgbClr val="7E0000"/>
              </a:solidFill>
              <a:latin typeface="Arial Narrow" panose="020B0606020202030204" pitchFamily="34" charset="0"/>
            </a:endParaRPr>
          </a:p>
        </p:txBody>
      </p:sp>
      <p:sp>
        <p:nvSpPr>
          <p:cNvPr id="7" name="TextBox 6"/>
          <p:cNvSpPr txBox="1"/>
          <p:nvPr/>
        </p:nvSpPr>
        <p:spPr>
          <a:xfrm>
            <a:off x="380999" y="1799154"/>
            <a:ext cx="11278341" cy="2062103"/>
          </a:xfrm>
          <a:prstGeom prst="rect">
            <a:avLst/>
          </a:prstGeom>
          <a:noFill/>
        </p:spPr>
        <p:txBody>
          <a:bodyPr wrap="square" rtlCol="0">
            <a:spAutoFit/>
          </a:bodyPr>
          <a:lstStyle/>
          <a:p>
            <a:endParaRPr lang="lv-LV" dirty="0">
              <a:latin typeface="Arial Narrow" panose="020B0606020202030204" pitchFamily="34" charset="0"/>
            </a:endParaRPr>
          </a:p>
          <a:p>
            <a:endParaRPr lang="lv-LV" sz="2400" dirty="0">
              <a:latin typeface="Arial Narrow" panose="020B0606020202030204" pitchFamily="34" charset="0"/>
            </a:endParaRPr>
          </a:p>
          <a:p>
            <a:pPr marL="285750" indent="-285750">
              <a:buFont typeface="Wingdings" panose="05000000000000000000" pitchFamily="2" charset="2"/>
              <a:buChar char="ü"/>
            </a:pPr>
            <a:endParaRPr lang="lv-LV" dirty="0">
              <a:latin typeface="Arial Narrow" panose="020B0606020202030204" pitchFamily="34" charset="0"/>
            </a:endParaRPr>
          </a:p>
          <a:p>
            <a:pPr marL="285750" indent="-285750">
              <a:buFont typeface="Wingdings" panose="05000000000000000000" pitchFamily="2" charset="2"/>
              <a:buChar char="ü"/>
            </a:pPr>
            <a:endParaRPr lang="lv-LV" dirty="0">
              <a:latin typeface="Arial Narrow" panose="020B0606020202030204" pitchFamily="34" charset="0"/>
            </a:endParaRPr>
          </a:p>
          <a:p>
            <a:endParaRPr lang="lv-LV" dirty="0">
              <a:latin typeface="Arial Narrow" panose="020B0606020202030204" pitchFamily="34" charset="0"/>
            </a:endParaRPr>
          </a:p>
          <a:p>
            <a:endParaRPr lang="en-GB" dirty="0">
              <a:latin typeface="Arial Narrow" panose="020B0606020202030204" pitchFamily="34" charset="0"/>
            </a:endParaRPr>
          </a:p>
          <a:p>
            <a:pPr algn="just"/>
            <a:endParaRPr lang="lv-LV" sz="1400" dirty="0">
              <a:solidFill>
                <a:schemeClr val="bg1">
                  <a:lumMod val="65000"/>
                </a:schemeClr>
              </a:solidFill>
              <a:latin typeface="Arial Narrow" panose="020B0606020202030204" pitchFamily="34" charset="0"/>
            </a:endParaRPr>
          </a:p>
        </p:txBody>
      </p:sp>
      <p:sp>
        <p:nvSpPr>
          <p:cNvPr id="8" name="Slide Number Placeholder 4"/>
          <p:cNvSpPr txBox="1">
            <a:spLocks/>
          </p:cNvSpPr>
          <p:nvPr/>
        </p:nvSpPr>
        <p:spPr>
          <a:xfrm>
            <a:off x="9067801" y="6356351"/>
            <a:ext cx="27432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7154B5-DA4D-48E4-9E91-04F9DC77CB42}" type="slidenum">
              <a:rPr lang="lv-LV" smtClean="0">
                <a:solidFill>
                  <a:schemeClr val="bg1">
                    <a:lumMod val="85000"/>
                  </a:schemeClr>
                </a:solidFill>
              </a:rPr>
              <a:pPr/>
              <a:t>5</a:t>
            </a:fld>
            <a:endParaRPr lang="lv-LV" dirty="0">
              <a:solidFill>
                <a:schemeClr val="bg1">
                  <a:lumMod val="85000"/>
                </a:scheme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703" y="159607"/>
            <a:ext cx="2550151" cy="883859"/>
          </a:xfrm>
          <a:prstGeom prst="rect">
            <a:avLst/>
          </a:prstGeom>
        </p:spPr>
      </p:pic>
      <p:sp>
        <p:nvSpPr>
          <p:cNvPr id="10" name="Regular Pentagon 2"/>
          <p:cNvSpPr>
            <a:spLocks noChangeArrowheads="1"/>
          </p:cNvSpPr>
          <p:nvPr/>
        </p:nvSpPr>
        <p:spPr bwMode="auto">
          <a:xfrm>
            <a:off x="5384800" y="1972734"/>
            <a:ext cx="609600" cy="345281"/>
          </a:xfrm>
          <a:prstGeom prst="pentagon">
            <a:avLst/>
          </a:prstGeom>
          <a:solidFill>
            <a:schemeClr val="accent1">
              <a:lumMod val="20000"/>
              <a:lumOff val="8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lv-LV" sz="1400" b="1" dirty="0">
                <a:latin typeface="Calibri" pitchFamily="34" charset="0"/>
                <a:cs typeface="Arial" pitchFamily="34" charset="0"/>
              </a:rPr>
              <a:t>1</a:t>
            </a:r>
            <a:r>
              <a:rPr kumimoji="0" lang="lv-LV" sz="1100" b="0" i="0" u="none" strike="noStrike" cap="none" normalizeH="0" baseline="0" dirty="0">
                <a:ln>
                  <a:noFill/>
                </a:ln>
                <a:solidFill>
                  <a:schemeClr val="tx1"/>
                </a:solidFill>
                <a:effectLst/>
                <a:latin typeface="Calibri" pitchFamily="34" charset="0"/>
                <a:cs typeface="Arial" pitchFamily="34" charset="0"/>
              </a:rPr>
              <a:t>.</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
        <p:nvSpPr>
          <p:cNvPr id="11" name="Heptagon 4"/>
          <p:cNvSpPr>
            <a:spLocks/>
          </p:cNvSpPr>
          <p:nvPr/>
        </p:nvSpPr>
        <p:spPr bwMode="auto">
          <a:xfrm>
            <a:off x="7213601" y="2887133"/>
            <a:ext cx="761999" cy="276224"/>
          </a:xfrm>
          <a:custGeom>
            <a:avLst/>
            <a:gdLst>
              <a:gd name="T0" fmla="*/ -1 w 504825"/>
              <a:gd name="T1" fmla="*/ 245024 h 381000"/>
              <a:gd name="T2" fmla="*/ 49993 w 504825"/>
              <a:gd name="T3" fmla="*/ 75462 h 381000"/>
              <a:gd name="T4" fmla="*/ 252413 w 504825"/>
              <a:gd name="T5" fmla="*/ 0 h 381000"/>
              <a:gd name="T6" fmla="*/ 454832 w 504825"/>
              <a:gd name="T7" fmla="*/ 75462 h 381000"/>
              <a:gd name="T8" fmla="*/ 504826 w 504825"/>
              <a:gd name="T9" fmla="*/ 245024 h 381000"/>
              <a:gd name="T10" fmla="*/ 364746 w 504825"/>
              <a:gd name="T11" fmla="*/ 381002 h 381000"/>
              <a:gd name="T12" fmla="*/ 140079 w 504825"/>
              <a:gd name="T13" fmla="*/ 381002 h 381000"/>
              <a:gd name="T14" fmla="*/ -1 w 504825"/>
              <a:gd name="T15" fmla="*/ 245024 h 381000"/>
              <a:gd name="T16" fmla="*/ 0 60000 65536"/>
              <a:gd name="T17" fmla="*/ 0 60000 65536"/>
              <a:gd name="T18" fmla="*/ 0 60000 65536"/>
              <a:gd name="T19" fmla="*/ 0 60000 65536"/>
              <a:gd name="T20" fmla="*/ 0 60000 65536"/>
              <a:gd name="T21" fmla="*/ 0 60000 65536"/>
              <a:gd name="T22" fmla="*/ 0 60000 65536"/>
              <a:gd name="T23" fmla="*/ 0 60000 65536"/>
              <a:gd name="T24" fmla="*/ 0 w 504825"/>
              <a:gd name="T25" fmla="*/ 0 h 381000"/>
              <a:gd name="T26" fmla="*/ 504825 w 504825"/>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825" h="381000">
                <a:moveTo>
                  <a:pt x="-1" y="245024"/>
                </a:moveTo>
                <a:lnTo>
                  <a:pt x="49993" y="75462"/>
                </a:lnTo>
                <a:lnTo>
                  <a:pt x="252413" y="0"/>
                </a:lnTo>
                <a:lnTo>
                  <a:pt x="454832" y="75462"/>
                </a:lnTo>
                <a:lnTo>
                  <a:pt x="504826" y="245024"/>
                </a:lnTo>
                <a:lnTo>
                  <a:pt x="364746" y="381002"/>
                </a:lnTo>
                <a:lnTo>
                  <a:pt x="140079" y="381002"/>
                </a:lnTo>
                <a:lnTo>
                  <a:pt x="-1" y="245024"/>
                </a:lnTo>
                <a:close/>
              </a:path>
            </a:pathLst>
          </a:custGeom>
          <a:solidFill>
            <a:schemeClr val="accent1">
              <a:lumMod val="20000"/>
              <a:lumOff val="8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lv-LV" sz="1400" b="1" i="0" u="none" strike="noStrike" cap="none" normalizeH="0" baseline="0" dirty="0">
                <a:ln>
                  <a:noFill/>
                </a:ln>
                <a:solidFill>
                  <a:schemeClr val="tx1"/>
                </a:solidFill>
                <a:effectLst/>
                <a:latin typeface="Calibri" pitchFamily="34" charset="0"/>
                <a:cs typeface="Arial" pitchFamily="34" charset="0"/>
              </a:rPr>
              <a:t>3</a:t>
            </a:r>
            <a:r>
              <a:rPr kumimoji="0" lang="lv-LV" sz="1100" b="0" i="0" u="none" strike="noStrike" cap="none" normalizeH="0" baseline="0" dirty="0">
                <a:ln>
                  <a:noFill/>
                </a:ln>
                <a:solidFill>
                  <a:schemeClr val="tx1"/>
                </a:solidFill>
                <a:effectLst/>
                <a:latin typeface="Calibri" pitchFamily="34" charset="0"/>
                <a:cs typeface="Arial" pitchFamily="34" charset="0"/>
              </a:rPr>
              <a:t>.</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
        <p:nvSpPr>
          <p:cNvPr id="12" name="Heptagon 5"/>
          <p:cNvSpPr>
            <a:spLocks/>
          </p:cNvSpPr>
          <p:nvPr/>
        </p:nvSpPr>
        <p:spPr bwMode="auto">
          <a:xfrm>
            <a:off x="7137401" y="4411133"/>
            <a:ext cx="787399" cy="304800"/>
          </a:xfrm>
          <a:custGeom>
            <a:avLst/>
            <a:gdLst>
              <a:gd name="T0" fmla="*/ -1 w 523875"/>
              <a:gd name="T1" fmla="*/ 287903 h 447675"/>
              <a:gd name="T2" fmla="*/ 51880 w 523875"/>
              <a:gd name="T3" fmla="*/ 88668 h 447675"/>
              <a:gd name="T4" fmla="*/ 261938 w 523875"/>
              <a:gd name="T5" fmla="*/ 0 h 447675"/>
              <a:gd name="T6" fmla="*/ 471995 w 523875"/>
              <a:gd name="T7" fmla="*/ 88668 h 447675"/>
              <a:gd name="T8" fmla="*/ 523876 w 523875"/>
              <a:gd name="T9" fmla="*/ 287903 h 447675"/>
              <a:gd name="T10" fmla="*/ 378510 w 523875"/>
              <a:gd name="T11" fmla="*/ 447677 h 447675"/>
              <a:gd name="T12" fmla="*/ 145365 w 523875"/>
              <a:gd name="T13" fmla="*/ 447677 h 447675"/>
              <a:gd name="T14" fmla="*/ -1 w 523875"/>
              <a:gd name="T15" fmla="*/ 287903 h 447675"/>
              <a:gd name="T16" fmla="*/ 0 60000 65536"/>
              <a:gd name="T17" fmla="*/ 0 60000 65536"/>
              <a:gd name="T18" fmla="*/ 0 60000 65536"/>
              <a:gd name="T19" fmla="*/ 0 60000 65536"/>
              <a:gd name="T20" fmla="*/ 0 60000 65536"/>
              <a:gd name="T21" fmla="*/ 0 60000 65536"/>
              <a:gd name="T22" fmla="*/ 0 60000 65536"/>
              <a:gd name="T23" fmla="*/ 0 60000 65536"/>
              <a:gd name="T24" fmla="*/ 0 w 523875"/>
              <a:gd name="T25" fmla="*/ 0 h 447675"/>
              <a:gd name="T26" fmla="*/ 523875 w 523875"/>
              <a:gd name="T27" fmla="*/ 447675 h 4476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3875" h="447675">
                <a:moveTo>
                  <a:pt x="-1" y="287903"/>
                </a:moveTo>
                <a:lnTo>
                  <a:pt x="51880" y="88668"/>
                </a:lnTo>
                <a:lnTo>
                  <a:pt x="261938" y="0"/>
                </a:lnTo>
                <a:lnTo>
                  <a:pt x="471995" y="88668"/>
                </a:lnTo>
                <a:lnTo>
                  <a:pt x="523876" y="287903"/>
                </a:lnTo>
                <a:lnTo>
                  <a:pt x="378510" y="447677"/>
                </a:lnTo>
                <a:lnTo>
                  <a:pt x="145365" y="447677"/>
                </a:lnTo>
                <a:lnTo>
                  <a:pt x="-1" y="287903"/>
                </a:lnTo>
                <a:close/>
              </a:path>
            </a:pathLst>
          </a:custGeom>
          <a:solidFill>
            <a:schemeClr val="accent1">
              <a:lumMod val="20000"/>
              <a:lumOff val="8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lv-LV" sz="1400" b="1" i="0" u="none" strike="noStrike" cap="none" normalizeH="0" baseline="0" dirty="0">
                <a:ln>
                  <a:noFill/>
                </a:ln>
                <a:solidFill>
                  <a:schemeClr val="tx1"/>
                </a:solidFill>
                <a:effectLst/>
                <a:latin typeface="Calibri" pitchFamily="34" charset="0"/>
                <a:cs typeface="Arial" pitchFamily="34" charset="0"/>
              </a:rPr>
              <a:t>4</a:t>
            </a:r>
            <a:r>
              <a:rPr kumimoji="0" lang="lv-LV" sz="1100" b="0" i="0" u="none" strike="noStrike" cap="none" normalizeH="0" baseline="0" dirty="0">
                <a:ln>
                  <a:noFill/>
                </a:ln>
                <a:solidFill>
                  <a:schemeClr val="tx1"/>
                </a:solidFill>
                <a:effectLst/>
                <a:latin typeface="Calibri" pitchFamily="34" charset="0"/>
                <a:cs typeface="Arial" pitchFamily="34" charset="0"/>
              </a:rPr>
              <a:t>.</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
        <p:nvSpPr>
          <p:cNvPr id="13" name="Heptagon 6"/>
          <p:cNvSpPr>
            <a:spLocks/>
          </p:cNvSpPr>
          <p:nvPr/>
        </p:nvSpPr>
        <p:spPr bwMode="auto">
          <a:xfrm>
            <a:off x="2946400" y="2810934"/>
            <a:ext cx="557955" cy="457199"/>
          </a:xfrm>
          <a:custGeom>
            <a:avLst/>
            <a:gdLst>
              <a:gd name="T0" fmla="*/ -2 w 695325"/>
              <a:gd name="T1" fmla="*/ 300154 h 466725"/>
              <a:gd name="T2" fmla="*/ 68858 w 695325"/>
              <a:gd name="T3" fmla="*/ 92441 h 466725"/>
              <a:gd name="T4" fmla="*/ 347663 w 695325"/>
              <a:gd name="T5" fmla="*/ 0 h 466725"/>
              <a:gd name="T6" fmla="*/ 626467 w 695325"/>
              <a:gd name="T7" fmla="*/ 92441 h 466725"/>
              <a:gd name="T8" fmla="*/ 695327 w 695325"/>
              <a:gd name="T9" fmla="*/ 300154 h 466725"/>
              <a:gd name="T10" fmla="*/ 502386 w 695325"/>
              <a:gd name="T11" fmla="*/ 466727 h 466725"/>
              <a:gd name="T12" fmla="*/ 192939 w 695325"/>
              <a:gd name="T13" fmla="*/ 466727 h 466725"/>
              <a:gd name="T14" fmla="*/ -2 w 695325"/>
              <a:gd name="T15" fmla="*/ 300154 h 466725"/>
              <a:gd name="T16" fmla="*/ 0 60000 65536"/>
              <a:gd name="T17" fmla="*/ 0 60000 65536"/>
              <a:gd name="T18" fmla="*/ 0 60000 65536"/>
              <a:gd name="T19" fmla="*/ 0 60000 65536"/>
              <a:gd name="T20" fmla="*/ 0 60000 65536"/>
              <a:gd name="T21" fmla="*/ 0 60000 65536"/>
              <a:gd name="T22" fmla="*/ 0 60000 65536"/>
              <a:gd name="T23" fmla="*/ 0 60000 65536"/>
              <a:gd name="T24" fmla="*/ 0 w 695325"/>
              <a:gd name="T25" fmla="*/ 0 h 466725"/>
              <a:gd name="T26" fmla="*/ 695325 w 695325"/>
              <a:gd name="T27" fmla="*/ 466725 h 466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5325" h="466725">
                <a:moveTo>
                  <a:pt x="-2" y="300154"/>
                </a:moveTo>
                <a:lnTo>
                  <a:pt x="68858" y="92441"/>
                </a:lnTo>
                <a:lnTo>
                  <a:pt x="347663" y="0"/>
                </a:lnTo>
                <a:lnTo>
                  <a:pt x="626467" y="92441"/>
                </a:lnTo>
                <a:lnTo>
                  <a:pt x="695327" y="300154"/>
                </a:lnTo>
                <a:lnTo>
                  <a:pt x="502386" y="466727"/>
                </a:lnTo>
                <a:lnTo>
                  <a:pt x="192939" y="466727"/>
                </a:lnTo>
                <a:lnTo>
                  <a:pt x="-2" y="300154"/>
                </a:lnTo>
                <a:close/>
              </a:path>
            </a:pathLst>
          </a:custGeom>
          <a:solidFill>
            <a:schemeClr val="accent1">
              <a:lumMod val="20000"/>
              <a:lumOff val="8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lv-LV" sz="1400" b="1" dirty="0">
                <a:latin typeface="Calibri" pitchFamily="34" charset="0"/>
                <a:cs typeface="Arial" pitchFamily="34" charset="0"/>
              </a:rPr>
              <a:t>6</a:t>
            </a:r>
            <a:r>
              <a:rPr kumimoji="0" lang="lv-LV" sz="1100" b="0" i="0" u="none" strike="noStrike" cap="none" normalizeH="0" baseline="0" dirty="0">
                <a:ln>
                  <a:noFill/>
                </a:ln>
                <a:solidFill>
                  <a:schemeClr val="tx1"/>
                </a:solidFill>
                <a:effectLst/>
                <a:latin typeface="Calibri" pitchFamily="34" charset="0"/>
                <a:cs typeface="Arial" pitchFamily="34" charset="0"/>
              </a:rPr>
              <a:t>.</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
        <p:nvSpPr>
          <p:cNvPr id="14" name="Heptagon 7"/>
          <p:cNvSpPr>
            <a:spLocks/>
          </p:cNvSpPr>
          <p:nvPr/>
        </p:nvSpPr>
        <p:spPr bwMode="auto">
          <a:xfrm>
            <a:off x="3124200" y="4309534"/>
            <a:ext cx="838200" cy="380999"/>
          </a:xfrm>
          <a:custGeom>
            <a:avLst/>
            <a:gdLst>
              <a:gd name="T0" fmla="*/ -2 w 609600"/>
              <a:gd name="T1" fmla="*/ 245024 h 381000"/>
              <a:gd name="T2" fmla="*/ 60369 w 609600"/>
              <a:gd name="T3" fmla="*/ 75462 h 381000"/>
              <a:gd name="T4" fmla="*/ 304800 w 609600"/>
              <a:gd name="T5" fmla="*/ 0 h 381000"/>
              <a:gd name="T6" fmla="*/ 549231 w 609600"/>
              <a:gd name="T7" fmla="*/ 75462 h 381000"/>
              <a:gd name="T8" fmla="*/ 609602 w 609600"/>
              <a:gd name="T9" fmla="*/ 245024 h 381000"/>
              <a:gd name="T10" fmla="*/ 440448 w 609600"/>
              <a:gd name="T11" fmla="*/ 381002 h 381000"/>
              <a:gd name="T12" fmla="*/ 169152 w 609600"/>
              <a:gd name="T13" fmla="*/ 381002 h 381000"/>
              <a:gd name="T14" fmla="*/ -2 w 609600"/>
              <a:gd name="T15" fmla="*/ 245024 h 381000"/>
              <a:gd name="T16" fmla="*/ 0 60000 65536"/>
              <a:gd name="T17" fmla="*/ 0 60000 65536"/>
              <a:gd name="T18" fmla="*/ 0 60000 65536"/>
              <a:gd name="T19" fmla="*/ 0 60000 65536"/>
              <a:gd name="T20" fmla="*/ 0 60000 65536"/>
              <a:gd name="T21" fmla="*/ 0 60000 65536"/>
              <a:gd name="T22" fmla="*/ 0 60000 65536"/>
              <a:gd name="T23" fmla="*/ 0 60000 65536"/>
              <a:gd name="T24" fmla="*/ 0 w 609600"/>
              <a:gd name="T25" fmla="*/ 0 h 381000"/>
              <a:gd name="T26" fmla="*/ 609600 w 609600"/>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381000">
                <a:moveTo>
                  <a:pt x="-2" y="245024"/>
                </a:moveTo>
                <a:lnTo>
                  <a:pt x="60369" y="75462"/>
                </a:lnTo>
                <a:lnTo>
                  <a:pt x="304800" y="0"/>
                </a:lnTo>
                <a:lnTo>
                  <a:pt x="549231" y="75462"/>
                </a:lnTo>
                <a:lnTo>
                  <a:pt x="609602" y="245024"/>
                </a:lnTo>
                <a:lnTo>
                  <a:pt x="440448" y="381002"/>
                </a:lnTo>
                <a:lnTo>
                  <a:pt x="169152" y="381002"/>
                </a:lnTo>
                <a:lnTo>
                  <a:pt x="-2" y="245024"/>
                </a:lnTo>
                <a:close/>
              </a:path>
            </a:pathLst>
          </a:custGeom>
          <a:solidFill>
            <a:schemeClr val="accent1">
              <a:lumMod val="20000"/>
              <a:lumOff val="8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lv-LV" sz="1400" b="1" dirty="0">
                <a:latin typeface="Calibri" pitchFamily="34" charset="0"/>
                <a:cs typeface="Arial" pitchFamily="34" charset="0"/>
              </a:rPr>
              <a:t>2</a:t>
            </a:r>
            <a:r>
              <a:rPr kumimoji="0" lang="lv-LV" sz="1100" b="0" i="0" u="none" strike="noStrike" cap="none" normalizeH="0" baseline="0" dirty="0">
                <a:ln>
                  <a:noFill/>
                </a:ln>
                <a:solidFill>
                  <a:schemeClr val="tx1"/>
                </a:solidFill>
                <a:effectLst/>
                <a:latin typeface="Calibri" pitchFamily="34" charset="0"/>
                <a:cs typeface="Arial" pitchFamily="34" charset="0"/>
              </a:rPr>
              <a:t>.</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cxnSp>
        <p:nvCxnSpPr>
          <p:cNvPr id="15" name="Straight Arrow Connector 8"/>
          <p:cNvCxnSpPr>
            <a:cxnSpLocks noChangeShapeType="1"/>
            <a:endCxn id="13" idx="3"/>
          </p:cNvCxnSpPr>
          <p:nvPr/>
        </p:nvCxnSpPr>
        <p:spPr bwMode="auto">
          <a:xfrm flipH="1">
            <a:off x="3449101" y="2201333"/>
            <a:ext cx="2057423" cy="700154"/>
          </a:xfrm>
          <a:prstGeom prst="straightConnector1">
            <a:avLst/>
          </a:prstGeom>
          <a:noFill/>
          <a:ln w="9525">
            <a:solidFill>
              <a:schemeClr val="tx1"/>
            </a:solidFill>
            <a:round/>
            <a:headEnd type="arrow" w="med" len="med"/>
            <a:tailEnd type="arrow" w="med" len="med"/>
          </a:ln>
        </p:spPr>
      </p:cxnSp>
      <p:cxnSp>
        <p:nvCxnSpPr>
          <p:cNvPr id="16" name="Straight Arrow Connector 9"/>
          <p:cNvCxnSpPr>
            <a:cxnSpLocks noChangeShapeType="1"/>
            <a:stCxn id="10" idx="5"/>
            <a:endCxn id="11" idx="2"/>
          </p:cNvCxnSpPr>
          <p:nvPr/>
        </p:nvCxnSpPr>
        <p:spPr bwMode="auto">
          <a:xfrm>
            <a:off x="5994400" y="2104619"/>
            <a:ext cx="1600200" cy="782515"/>
          </a:xfrm>
          <a:prstGeom prst="straightConnector1">
            <a:avLst/>
          </a:prstGeom>
          <a:noFill/>
          <a:ln w="9525">
            <a:solidFill>
              <a:schemeClr val="tx1"/>
            </a:solidFill>
            <a:round/>
            <a:headEnd type="arrow" w="med" len="med"/>
            <a:tailEnd type="arrow" w="med" len="med"/>
          </a:ln>
        </p:spPr>
      </p:cxnSp>
      <p:cxnSp>
        <p:nvCxnSpPr>
          <p:cNvPr id="17" name="Straight Arrow Connector 10"/>
          <p:cNvCxnSpPr>
            <a:cxnSpLocks noChangeShapeType="1"/>
            <a:stCxn id="13" idx="5"/>
          </p:cNvCxnSpPr>
          <p:nvPr/>
        </p:nvCxnSpPr>
        <p:spPr bwMode="auto">
          <a:xfrm>
            <a:off x="3349533" y="3268134"/>
            <a:ext cx="104867" cy="1057274"/>
          </a:xfrm>
          <a:prstGeom prst="straightConnector1">
            <a:avLst/>
          </a:prstGeom>
          <a:noFill/>
          <a:ln w="9525">
            <a:solidFill>
              <a:schemeClr val="tx1"/>
            </a:solidFill>
            <a:round/>
            <a:headEnd type="arrow" w="med" len="med"/>
            <a:tailEnd type="arrow" w="med" len="med"/>
          </a:ln>
        </p:spPr>
      </p:cxnSp>
      <p:cxnSp>
        <p:nvCxnSpPr>
          <p:cNvPr id="18" name="Straight Arrow Connector 12"/>
          <p:cNvCxnSpPr>
            <a:cxnSpLocks noChangeShapeType="1"/>
            <a:stCxn id="12" idx="6"/>
          </p:cNvCxnSpPr>
          <p:nvPr/>
        </p:nvCxnSpPr>
        <p:spPr bwMode="auto">
          <a:xfrm flipH="1">
            <a:off x="5892802" y="4715934"/>
            <a:ext cx="1463087" cy="732366"/>
          </a:xfrm>
          <a:prstGeom prst="straightConnector1">
            <a:avLst/>
          </a:prstGeom>
          <a:noFill/>
          <a:ln w="9525">
            <a:solidFill>
              <a:schemeClr val="tx1"/>
            </a:solidFill>
            <a:round/>
            <a:headEnd type="arrow" w="med" len="med"/>
            <a:tailEnd type="arrow" w="med" len="med"/>
          </a:ln>
        </p:spPr>
      </p:cxnSp>
      <p:cxnSp>
        <p:nvCxnSpPr>
          <p:cNvPr id="19" name="Straight Arrow Connector 15"/>
          <p:cNvCxnSpPr>
            <a:cxnSpLocks noChangeShapeType="1"/>
            <a:stCxn id="10" idx="3"/>
            <a:endCxn id="23" idx="2"/>
          </p:cNvCxnSpPr>
          <p:nvPr/>
        </p:nvCxnSpPr>
        <p:spPr bwMode="auto">
          <a:xfrm flipH="1">
            <a:off x="5600701" y="2318015"/>
            <a:ext cx="88900" cy="2982119"/>
          </a:xfrm>
          <a:prstGeom prst="straightConnector1">
            <a:avLst/>
          </a:prstGeom>
          <a:noFill/>
          <a:ln w="9525">
            <a:solidFill>
              <a:schemeClr val="tx1"/>
            </a:solidFill>
            <a:round/>
            <a:headEnd type="arrow" w="med" len="med"/>
            <a:tailEnd type="arrow" w="med" len="med"/>
          </a:ln>
        </p:spPr>
      </p:cxnSp>
      <p:cxnSp>
        <p:nvCxnSpPr>
          <p:cNvPr id="20" name="Straight Arrow Connector 22"/>
          <p:cNvCxnSpPr>
            <a:cxnSpLocks noChangeShapeType="1"/>
            <a:stCxn id="11" idx="6"/>
          </p:cNvCxnSpPr>
          <p:nvPr/>
        </p:nvCxnSpPr>
        <p:spPr bwMode="auto">
          <a:xfrm flipH="1">
            <a:off x="5791200" y="3163359"/>
            <a:ext cx="1633840" cy="2197629"/>
          </a:xfrm>
          <a:prstGeom prst="straightConnector1">
            <a:avLst/>
          </a:prstGeom>
          <a:noFill/>
          <a:ln w="9525">
            <a:solidFill>
              <a:schemeClr val="tx1"/>
            </a:solidFill>
            <a:round/>
            <a:headEnd type="arrow" w="med" len="med"/>
            <a:tailEnd type="arrow" w="med" len="med"/>
          </a:ln>
        </p:spPr>
      </p:cxnSp>
      <p:sp>
        <p:nvSpPr>
          <p:cNvPr id="21" name="Down Arrow 24"/>
          <p:cNvSpPr>
            <a:spLocks noChangeArrowheads="1"/>
          </p:cNvSpPr>
          <p:nvPr/>
        </p:nvSpPr>
        <p:spPr bwMode="auto">
          <a:xfrm flipH="1">
            <a:off x="5283200" y="1455109"/>
            <a:ext cx="1117600" cy="416024"/>
          </a:xfrm>
          <a:prstGeom prst="downArrow">
            <a:avLst>
              <a:gd name="adj1" fmla="val 50000"/>
              <a:gd name="adj2" fmla="val 50000"/>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lv-LV"/>
          </a:p>
        </p:txBody>
      </p:sp>
      <p:sp>
        <p:nvSpPr>
          <p:cNvPr id="22" name="Down Arrow 25"/>
          <p:cNvSpPr>
            <a:spLocks noChangeArrowheads="1"/>
          </p:cNvSpPr>
          <p:nvPr/>
        </p:nvSpPr>
        <p:spPr bwMode="auto">
          <a:xfrm>
            <a:off x="5226756" y="5909734"/>
            <a:ext cx="961813" cy="337079"/>
          </a:xfrm>
          <a:prstGeom prst="downArrow">
            <a:avLst>
              <a:gd name="adj1" fmla="val 50000"/>
              <a:gd name="adj2" fmla="val 45917"/>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lv-LV"/>
          </a:p>
        </p:txBody>
      </p:sp>
      <p:sp>
        <p:nvSpPr>
          <p:cNvPr id="23" name="Heptagon 7"/>
          <p:cNvSpPr>
            <a:spLocks/>
          </p:cNvSpPr>
          <p:nvPr/>
        </p:nvSpPr>
        <p:spPr bwMode="auto">
          <a:xfrm>
            <a:off x="5181600" y="5300134"/>
            <a:ext cx="838200" cy="380999"/>
          </a:xfrm>
          <a:custGeom>
            <a:avLst/>
            <a:gdLst>
              <a:gd name="T0" fmla="*/ -2 w 609600"/>
              <a:gd name="T1" fmla="*/ 245024 h 381000"/>
              <a:gd name="T2" fmla="*/ 60369 w 609600"/>
              <a:gd name="T3" fmla="*/ 75462 h 381000"/>
              <a:gd name="T4" fmla="*/ 304800 w 609600"/>
              <a:gd name="T5" fmla="*/ 0 h 381000"/>
              <a:gd name="T6" fmla="*/ 549231 w 609600"/>
              <a:gd name="T7" fmla="*/ 75462 h 381000"/>
              <a:gd name="T8" fmla="*/ 609602 w 609600"/>
              <a:gd name="T9" fmla="*/ 245024 h 381000"/>
              <a:gd name="T10" fmla="*/ 440448 w 609600"/>
              <a:gd name="T11" fmla="*/ 381002 h 381000"/>
              <a:gd name="T12" fmla="*/ 169152 w 609600"/>
              <a:gd name="T13" fmla="*/ 381002 h 381000"/>
              <a:gd name="T14" fmla="*/ -2 w 609600"/>
              <a:gd name="T15" fmla="*/ 245024 h 381000"/>
              <a:gd name="T16" fmla="*/ 0 60000 65536"/>
              <a:gd name="T17" fmla="*/ 0 60000 65536"/>
              <a:gd name="T18" fmla="*/ 0 60000 65536"/>
              <a:gd name="T19" fmla="*/ 0 60000 65536"/>
              <a:gd name="T20" fmla="*/ 0 60000 65536"/>
              <a:gd name="T21" fmla="*/ 0 60000 65536"/>
              <a:gd name="T22" fmla="*/ 0 60000 65536"/>
              <a:gd name="T23" fmla="*/ 0 60000 65536"/>
              <a:gd name="T24" fmla="*/ 0 w 609600"/>
              <a:gd name="T25" fmla="*/ 0 h 381000"/>
              <a:gd name="T26" fmla="*/ 609600 w 609600"/>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381000">
                <a:moveTo>
                  <a:pt x="-2" y="245024"/>
                </a:moveTo>
                <a:lnTo>
                  <a:pt x="60369" y="75462"/>
                </a:lnTo>
                <a:lnTo>
                  <a:pt x="304800" y="0"/>
                </a:lnTo>
                <a:lnTo>
                  <a:pt x="549231" y="75462"/>
                </a:lnTo>
                <a:lnTo>
                  <a:pt x="609602" y="245024"/>
                </a:lnTo>
                <a:lnTo>
                  <a:pt x="440448" y="381002"/>
                </a:lnTo>
                <a:lnTo>
                  <a:pt x="169152" y="381002"/>
                </a:lnTo>
                <a:lnTo>
                  <a:pt x="-2" y="245024"/>
                </a:lnTo>
                <a:close/>
              </a:path>
            </a:pathLst>
          </a:custGeom>
          <a:solidFill>
            <a:schemeClr val="accent1">
              <a:lumMod val="20000"/>
              <a:lumOff val="80000"/>
            </a:schemeClr>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lv-LV" sz="1400" b="1" i="0" u="none" strike="noStrike" cap="none" normalizeH="0" baseline="0" dirty="0">
                <a:ln>
                  <a:noFill/>
                </a:ln>
                <a:solidFill>
                  <a:schemeClr val="tx1"/>
                </a:solidFill>
                <a:effectLst/>
                <a:latin typeface="Calibri" pitchFamily="34" charset="0"/>
                <a:cs typeface="Arial" pitchFamily="34" charset="0"/>
              </a:rPr>
              <a:t>5</a:t>
            </a:r>
            <a:r>
              <a:rPr kumimoji="0" lang="lv-LV" sz="1100" b="0" i="0" u="none" strike="noStrike" cap="none" normalizeH="0" baseline="0" dirty="0">
                <a:ln>
                  <a:noFill/>
                </a:ln>
                <a:solidFill>
                  <a:schemeClr val="tx1"/>
                </a:solidFill>
                <a:effectLst/>
                <a:latin typeface="Calibri" pitchFamily="34" charset="0"/>
                <a:cs typeface="Arial" pitchFamily="34" charset="0"/>
              </a:rPr>
              <a:t>.</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
        <p:nvSpPr>
          <p:cNvPr id="24" name="TextBox 23"/>
          <p:cNvSpPr txBox="1"/>
          <p:nvPr/>
        </p:nvSpPr>
        <p:spPr>
          <a:xfrm>
            <a:off x="0" y="1871134"/>
            <a:ext cx="4876800" cy="1077218"/>
          </a:xfrm>
          <a:prstGeom prst="rect">
            <a:avLst/>
          </a:prstGeom>
          <a:noFill/>
        </p:spPr>
        <p:txBody>
          <a:bodyPr wrap="square" rtlCol="0">
            <a:spAutoFit/>
          </a:bodyPr>
          <a:lstStyle/>
          <a:p>
            <a:pPr algn="ctr"/>
            <a:r>
              <a:rPr lang="lv-LV" dirty="0"/>
              <a:t>Valstu un tautu drošība pasaules mērogā</a:t>
            </a:r>
          </a:p>
          <a:p>
            <a:r>
              <a:rPr lang="lv-LV" sz="1400" dirty="0"/>
              <a:t>(Doktori </a:t>
            </a:r>
            <a:r>
              <a:rPr lang="lv-LV" sz="1400" dirty="0" smtClean="0"/>
              <a:t>S.Kruks</a:t>
            </a:r>
            <a:r>
              <a:rPr lang="lv-LV" sz="1400" dirty="0"/>
              <a:t>, </a:t>
            </a:r>
            <a:r>
              <a:rPr lang="lv-LV" sz="1400" dirty="0" err="1"/>
              <a:t>K.Martinsone,J.Dovladbekova</a:t>
            </a:r>
            <a:r>
              <a:rPr lang="lv-LV" sz="1400" dirty="0"/>
              <a:t> ,</a:t>
            </a:r>
          </a:p>
          <a:p>
            <a:r>
              <a:rPr lang="lv-LV" sz="1400" dirty="0"/>
              <a:t>topošie zinātnieki -4 )</a:t>
            </a:r>
          </a:p>
          <a:p>
            <a:pPr algn="ctr"/>
            <a:endParaRPr lang="lv-LV" dirty="0"/>
          </a:p>
        </p:txBody>
      </p:sp>
      <p:sp>
        <p:nvSpPr>
          <p:cNvPr id="25" name="TextBox 24"/>
          <p:cNvSpPr txBox="1"/>
          <p:nvPr/>
        </p:nvSpPr>
        <p:spPr>
          <a:xfrm>
            <a:off x="7010400" y="1871133"/>
            <a:ext cx="2946400" cy="584775"/>
          </a:xfrm>
          <a:prstGeom prst="rect">
            <a:avLst/>
          </a:prstGeom>
          <a:noFill/>
        </p:spPr>
        <p:txBody>
          <a:bodyPr wrap="square" rtlCol="0">
            <a:spAutoFit/>
          </a:bodyPr>
          <a:lstStyle/>
          <a:p>
            <a:r>
              <a:rPr lang="lv-LV" u="sng" dirty="0"/>
              <a:t>Klimata izmaiņas</a:t>
            </a:r>
          </a:p>
          <a:p>
            <a:r>
              <a:rPr lang="lv-LV" sz="1400" dirty="0"/>
              <a:t>(Doktore L.Melece)</a:t>
            </a:r>
          </a:p>
        </p:txBody>
      </p:sp>
      <p:sp>
        <p:nvSpPr>
          <p:cNvPr id="26" name="TextBox 25"/>
          <p:cNvSpPr txBox="1"/>
          <p:nvPr/>
        </p:nvSpPr>
        <p:spPr>
          <a:xfrm>
            <a:off x="8274756" y="2709333"/>
            <a:ext cx="4064000" cy="646331"/>
          </a:xfrm>
          <a:prstGeom prst="rect">
            <a:avLst/>
          </a:prstGeom>
          <a:noFill/>
        </p:spPr>
        <p:txBody>
          <a:bodyPr wrap="square" rtlCol="0">
            <a:spAutoFit/>
          </a:bodyPr>
          <a:lstStyle/>
          <a:p>
            <a:r>
              <a:rPr lang="lv-LV" u="sng" dirty="0" err="1"/>
              <a:t>Digitalizācija</a:t>
            </a:r>
            <a:r>
              <a:rPr lang="lv-LV" u="sng" dirty="0"/>
              <a:t> kā tehnisku, ekonomisku  un sociālu attīstību ietekmējoša parādība</a:t>
            </a:r>
          </a:p>
        </p:txBody>
      </p:sp>
      <p:sp>
        <p:nvSpPr>
          <p:cNvPr id="27" name="TextBox 26"/>
          <p:cNvSpPr txBox="1"/>
          <p:nvPr/>
        </p:nvSpPr>
        <p:spPr>
          <a:xfrm>
            <a:off x="8229600" y="4123267"/>
            <a:ext cx="3962400" cy="1077218"/>
          </a:xfrm>
          <a:prstGeom prst="rect">
            <a:avLst/>
          </a:prstGeom>
          <a:noFill/>
        </p:spPr>
        <p:txBody>
          <a:bodyPr wrap="square" rtlCol="0">
            <a:spAutoFit/>
          </a:bodyPr>
          <a:lstStyle/>
          <a:p>
            <a:r>
              <a:rPr lang="lv-LV" dirty="0"/>
              <a:t>Sabiedrības </a:t>
            </a:r>
            <a:r>
              <a:rPr lang="lv-LV" dirty="0" err="1"/>
              <a:t>radikalizācija</a:t>
            </a:r>
            <a:endParaRPr lang="lv-LV" dirty="0"/>
          </a:p>
          <a:p>
            <a:r>
              <a:rPr lang="lv-LV" sz="1400" dirty="0"/>
              <a:t>(Doktori </a:t>
            </a:r>
            <a:r>
              <a:rPr lang="lv-LV" sz="1400" dirty="0" smtClean="0"/>
              <a:t>S.Kruks</a:t>
            </a:r>
            <a:r>
              <a:rPr lang="lv-LV" sz="1400" dirty="0"/>
              <a:t>, </a:t>
            </a:r>
            <a:r>
              <a:rPr lang="lv-LV" sz="1400" dirty="0" err="1"/>
              <a:t>K.Martinsone,J.Dovladbekova</a:t>
            </a:r>
            <a:r>
              <a:rPr lang="lv-LV" sz="1400" dirty="0"/>
              <a:t> ,</a:t>
            </a:r>
          </a:p>
          <a:p>
            <a:r>
              <a:rPr lang="lv-LV" sz="1400" dirty="0"/>
              <a:t>topošie zinātnieki -4)</a:t>
            </a:r>
          </a:p>
          <a:p>
            <a:endParaRPr lang="lv-LV" dirty="0"/>
          </a:p>
        </p:txBody>
      </p:sp>
      <p:sp>
        <p:nvSpPr>
          <p:cNvPr id="28" name="TextBox 27"/>
          <p:cNvSpPr txBox="1"/>
          <p:nvPr/>
        </p:nvSpPr>
        <p:spPr>
          <a:xfrm>
            <a:off x="262467" y="4030133"/>
            <a:ext cx="2932289" cy="1292662"/>
          </a:xfrm>
          <a:prstGeom prst="rect">
            <a:avLst/>
          </a:prstGeom>
          <a:noFill/>
        </p:spPr>
        <p:txBody>
          <a:bodyPr wrap="square" rtlCol="0">
            <a:spAutoFit/>
          </a:bodyPr>
          <a:lstStyle/>
          <a:p>
            <a:r>
              <a:rPr lang="lv-LV" u="sng" dirty="0"/>
              <a:t>Sabiedrības novecošana un noslāņošanās</a:t>
            </a:r>
          </a:p>
          <a:p>
            <a:r>
              <a:rPr lang="lv-LV" sz="1400" u="sng" dirty="0"/>
              <a:t>(</a:t>
            </a:r>
            <a:r>
              <a:rPr lang="lv-LV" sz="1400" dirty="0"/>
              <a:t>Doktori B.Sloka, </a:t>
            </a:r>
            <a:r>
              <a:rPr lang="lv-LV" sz="1400" dirty="0" err="1"/>
              <a:t>G.Tora</a:t>
            </a:r>
            <a:r>
              <a:rPr lang="lv-LV" sz="1400" dirty="0"/>
              <a:t>, I. </a:t>
            </a:r>
            <a:r>
              <a:rPr lang="lv-LV" sz="1400" dirty="0" err="1"/>
              <a:t>Buligina</a:t>
            </a:r>
            <a:r>
              <a:rPr lang="lv-LV" sz="1400" dirty="0"/>
              <a:t>, J.Dzelme, </a:t>
            </a:r>
            <a:r>
              <a:rPr lang="lv-LV" sz="1400" dirty="0" err="1"/>
              <a:t>K.Casno</a:t>
            </a:r>
            <a:r>
              <a:rPr lang="lv-LV" sz="1400" dirty="0"/>
              <a:t>, </a:t>
            </a:r>
            <a:r>
              <a:rPr lang="lv-LV" sz="1400" dirty="0" err="1"/>
              <a:t>E.Rūsīte</a:t>
            </a:r>
            <a:r>
              <a:rPr lang="lv-LV" sz="1400" dirty="0"/>
              <a:t>, I. Brante,</a:t>
            </a:r>
          </a:p>
          <a:p>
            <a:r>
              <a:rPr lang="lv-LV" sz="1400" dirty="0"/>
              <a:t>topošie zinātnieki - 9)</a:t>
            </a:r>
            <a:endParaRPr lang="lv-LV" sz="1400" u="sng" dirty="0"/>
          </a:p>
        </p:txBody>
      </p:sp>
      <p:sp>
        <p:nvSpPr>
          <p:cNvPr id="29" name="TextBox 28"/>
          <p:cNvSpPr txBox="1"/>
          <p:nvPr/>
        </p:nvSpPr>
        <p:spPr>
          <a:xfrm>
            <a:off x="6615289" y="5130800"/>
            <a:ext cx="4673600" cy="1077218"/>
          </a:xfrm>
          <a:prstGeom prst="rect">
            <a:avLst/>
          </a:prstGeom>
          <a:noFill/>
        </p:spPr>
        <p:txBody>
          <a:bodyPr wrap="square" rtlCol="0">
            <a:spAutoFit/>
          </a:bodyPr>
          <a:lstStyle/>
          <a:p>
            <a:r>
              <a:rPr lang="lv-LV" dirty="0"/>
              <a:t>Ģeogrāfiska stratifikācija</a:t>
            </a:r>
          </a:p>
          <a:p>
            <a:r>
              <a:rPr lang="lv-LV" sz="1400" dirty="0"/>
              <a:t>(Doktori </a:t>
            </a:r>
            <a:r>
              <a:rPr lang="lv-LV" sz="1400" dirty="0" smtClean="0"/>
              <a:t>S.Kruks</a:t>
            </a:r>
            <a:r>
              <a:rPr lang="lv-LV" sz="1400" dirty="0"/>
              <a:t>, </a:t>
            </a:r>
            <a:r>
              <a:rPr lang="lv-LV" sz="1400" dirty="0" err="1"/>
              <a:t>K.Martinsone,J.Dovladbekova</a:t>
            </a:r>
            <a:r>
              <a:rPr lang="lv-LV" sz="1400" dirty="0"/>
              <a:t> ,</a:t>
            </a:r>
          </a:p>
          <a:p>
            <a:r>
              <a:rPr lang="lv-LV" sz="1400" dirty="0"/>
              <a:t>topošie zinātnieki -4)</a:t>
            </a:r>
          </a:p>
          <a:p>
            <a:endParaRPr lang="lv-LV" dirty="0"/>
          </a:p>
        </p:txBody>
      </p:sp>
      <p:cxnSp>
        <p:nvCxnSpPr>
          <p:cNvPr id="30" name="Straight Arrow Connector 29"/>
          <p:cNvCxnSpPr>
            <a:stCxn id="10" idx="4"/>
          </p:cNvCxnSpPr>
          <p:nvPr/>
        </p:nvCxnSpPr>
        <p:spPr>
          <a:xfrm>
            <a:off x="5877976" y="2318014"/>
            <a:ext cx="1547064" cy="21737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4"/>
            <a:endCxn id="11" idx="1"/>
          </p:cNvCxnSpPr>
          <p:nvPr/>
        </p:nvCxnSpPr>
        <p:spPr>
          <a:xfrm flipV="1">
            <a:off x="3504357" y="2941843"/>
            <a:ext cx="3784705" cy="1631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4"/>
          </p:cNvCxnSpPr>
          <p:nvPr/>
        </p:nvCxnSpPr>
        <p:spPr>
          <a:xfrm>
            <a:off x="3504357" y="3104961"/>
            <a:ext cx="2002167" cy="22960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11"/>
          <p:cNvCxnSpPr>
            <a:cxnSpLocks noChangeShapeType="1"/>
          </p:cNvCxnSpPr>
          <p:nvPr/>
        </p:nvCxnSpPr>
        <p:spPr bwMode="auto">
          <a:xfrm>
            <a:off x="3763683" y="4690535"/>
            <a:ext cx="1534792" cy="685061"/>
          </a:xfrm>
          <a:prstGeom prst="straightConnector1">
            <a:avLst/>
          </a:prstGeom>
          <a:noFill/>
          <a:ln w="9525">
            <a:solidFill>
              <a:schemeClr val="tx1"/>
            </a:solidFill>
            <a:round/>
            <a:headEnd type="arrow" w="med" len="med"/>
            <a:tailEnd type="arrow" w="med" len="med"/>
          </a:ln>
        </p:spPr>
      </p:cxnSp>
      <p:cxnSp>
        <p:nvCxnSpPr>
          <p:cNvPr id="34" name="Straight Arrow Connector 33"/>
          <p:cNvCxnSpPr/>
          <p:nvPr/>
        </p:nvCxnSpPr>
        <p:spPr>
          <a:xfrm flipV="1">
            <a:off x="3879392" y="2318015"/>
            <a:ext cx="1810208" cy="206698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913259" y="3064775"/>
            <a:ext cx="3334207" cy="13202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538224" y="2916443"/>
            <a:ext cx="3784705" cy="1631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13"/>
          <p:cNvCxnSpPr>
            <a:cxnSpLocks noChangeShapeType="1"/>
          </p:cNvCxnSpPr>
          <p:nvPr/>
        </p:nvCxnSpPr>
        <p:spPr bwMode="auto">
          <a:xfrm flipH="1">
            <a:off x="7531101" y="3191933"/>
            <a:ext cx="88900" cy="1219200"/>
          </a:xfrm>
          <a:prstGeom prst="straightConnector1">
            <a:avLst/>
          </a:prstGeom>
          <a:noFill/>
          <a:ln w="9525">
            <a:solidFill>
              <a:schemeClr val="tx1"/>
            </a:solidFill>
            <a:round/>
            <a:headEnd type="arrow" w="med" len="med"/>
            <a:tailEnd type="arrow" w="med" len="med"/>
          </a:ln>
        </p:spPr>
      </p:cxnSp>
      <p:sp>
        <p:nvSpPr>
          <p:cNvPr id="39" name="Rectangle 15"/>
          <p:cNvSpPr>
            <a:spLocks noChangeArrowheads="1"/>
          </p:cNvSpPr>
          <p:nvPr/>
        </p:nvSpPr>
        <p:spPr bwMode="auto">
          <a:xfrm>
            <a:off x="2276576" y="0"/>
            <a:ext cx="73699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Veidot un attīstīt individuālu zinātnieku grupas programmas</a:t>
            </a:r>
          </a:p>
          <a:p>
            <a:pPr algn="ctr"/>
            <a:r>
              <a:rPr lang="lv-LV" altLang="lv-LV" sz="2400" b="1" dirty="0">
                <a:solidFill>
                  <a:srgbClr val="852727"/>
                </a:solidFill>
                <a:latin typeface="Arial Narrow" panose="020B0606020202030204" pitchFamily="34" charset="0"/>
              </a:rPr>
              <a:t>tematiskajās jomās</a:t>
            </a:r>
          </a:p>
        </p:txBody>
      </p:sp>
      <p:sp>
        <p:nvSpPr>
          <p:cNvPr id="43009" name="Rectangle 1"/>
          <p:cNvSpPr>
            <a:spLocks noChangeArrowheads="1"/>
          </p:cNvSpPr>
          <p:nvPr/>
        </p:nvSpPr>
        <p:spPr bwMode="auto">
          <a:xfrm>
            <a:off x="8009467" y="3245934"/>
            <a:ext cx="406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lv-LV" sz="1400" b="0" i="0" u="none" strike="noStrike" cap="none" normalizeH="0" baseline="0" dirty="0">
                <a:ln>
                  <a:noFill/>
                </a:ln>
                <a:solidFill>
                  <a:schemeClr val="tx1"/>
                </a:solidFill>
                <a:effectLst/>
                <a:latin typeface="Calibri" pitchFamily="34" charset="0"/>
                <a:ea typeface="Calibri" pitchFamily="34" charset="0"/>
                <a:cs typeface="Calibri" pitchFamily="34" charset="0"/>
              </a:rPr>
              <a:t>(Doktori A.Zvirbule, B.Rivža, M.Pelše, G.Grīnberga-Zālīte, P.Rivža</a:t>
            </a:r>
            <a:r>
              <a:rPr lang="lv-LV" sz="1400" dirty="0"/>
              <a:t>, I.Mietule, </a:t>
            </a:r>
            <a:r>
              <a:rPr lang="lv-LV" sz="1400" dirty="0" err="1"/>
              <a:t>M.Leščevica</a:t>
            </a:r>
            <a:r>
              <a:rPr lang="lv-LV" sz="1400" dirty="0"/>
              <a:t>,</a:t>
            </a:r>
          </a:p>
          <a:p>
            <a:r>
              <a:rPr lang="lv-LV" sz="1400" dirty="0"/>
              <a:t>topošie zinātnieki - </a:t>
            </a:r>
            <a:r>
              <a:rPr lang="lv-LV" sz="1400" dirty="0" smtClean="0"/>
              <a:t>8</a:t>
            </a:r>
            <a:r>
              <a:rPr kumimoji="0" lang="lv-LV"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lv-LV"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973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0343BF-DCDB-4C48-AEB6-D64E62474FE8}"/>
              </a:ext>
            </a:extLst>
          </p:cNvPr>
          <p:cNvPicPr>
            <a:picLocks noChangeAspect="1"/>
          </p:cNvPicPr>
          <p:nvPr/>
        </p:nvPicPr>
        <p:blipFill>
          <a:blip r:embed="rId3" cstate="print"/>
          <a:stretch>
            <a:fillRect/>
          </a:stretch>
        </p:blipFill>
        <p:spPr>
          <a:xfrm>
            <a:off x="0" y="5521568"/>
            <a:ext cx="12192000" cy="1339062"/>
          </a:xfrm>
          <a:prstGeom prst="rect">
            <a:avLst/>
          </a:prstGeom>
        </p:spPr>
      </p:pic>
      <p:pic>
        <p:nvPicPr>
          <p:cNvPr id="11" name="Picture 10">
            <a:extLst>
              <a:ext uri="{FF2B5EF4-FFF2-40B4-BE49-F238E27FC236}">
                <a16:creationId xmlns:a16="http://schemas.microsoft.com/office/drawing/2014/main" id="{FC517EE3-8B2E-4D58-A281-E49F6A605D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5364" name="Rectangle 15"/>
          <p:cNvSpPr>
            <a:spLocks noChangeArrowheads="1"/>
          </p:cNvSpPr>
          <p:nvPr/>
        </p:nvSpPr>
        <p:spPr bwMode="auto">
          <a:xfrm>
            <a:off x="652209" y="276687"/>
            <a:ext cx="90252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Veidot un attīstīt starpdisciplināras starptautiski konkurētspējīgas</a:t>
            </a:r>
          </a:p>
          <a:p>
            <a:pPr algn="ctr"/>
            <a:r>
              <a:rPr lang="lv-LV" altLang="lv-LV" sz="2400" b="1" dirty="0">
                <a:solidFill>
                  <a:srgbClr val="852727"/>
                </a:solidFill>
                <a:latin typeface="Arial Narrow" panose="020B0606020202030204" pitchFamily="34" charset="0"/>
              </a:rPr>
              <a:t>zinātnieku grupas, kas zinātniskajā darbībā izmanto jaunākās pētniecības</a:t>
            </a:r>
          </a:p>
          <a:p>
            <a:pPr algn="ctr"/>
            <a:r>
              <a:rPr lang="lv-LV" altLang="lv-LV" sz="2400" b="1" dirty="0">
                <a:solidFill>
                  <a:srgbClr val="852727"/>
                </a:solidFill>
                <a:latin typeface="Arial Narrow" panose="020B0606020202030204" pitchFamily="34" charset="0"/>
              </a:rPr>
              <a:t>metodes un tehnoloģijas</a:t>
            </a:r>
          </a:p>
        </p:txBody>
      </p:sp>
      <p:sp>
        <p:nvSpPr>
          <p:cNvPr id="5" name="Slide Number Placeholder 4"/>
          <p:cNvSpPr>
            <a:spLocks noGrp="1"/>
          </p:cNvSpPr>
          <p:nvPr>
            <p:ph type="sldNum" sz="quarter" idx="12"/>
          </p:nvPr>
        </p:nvSpPr>
        <p:spPr>
          <a:xfrm>
            <a:off x="9939071" y="6248488"/>
            <a:ext cx="2057400" cy="365125"/>
          </a:xfrm>
        </p:spPr>
        <p:txBody>
          <a:bodyPr/>
          <a:lstStyle/>
          <a:p>
            <a:fld id="{BEE86C59-DCFE-478A-AC38-86131F5C74FE}" type="slidenum">
              <a:rPr lang="lv-LV" smtClean="0">
                <a:solidFill>
                  <a:schemeClr val="bg1">
                    <a:lumMod val="85000"/>
                  </a:schemeClr>
                </a:solidFill>
              </a:rPr>
              <a:pPr/>
              <a:t>6</a:t>
            </a:fld>
            <a:endParaRPr lang="lv-LV" dirty="0">
              <a:solidFill>
                <a:schemeClr val="bg1">
                  <a:lumMod val="85000"/>
                </a:schemeClr>
              </a:solidFill>
            </a:endParaRPr>
          </a:p>
        </p:txBody>
      </p:sp>
      <p:sp>
        <p:nvSpPr>
          <p:cNvPr id="34" name="Rectangle 33">
            <a:extLst>
              <a:ext uri="{FF2B5EF4-FFF2-40B4-BE49-F238E27FC236}">
                <a16:creationId xmlns:a16="http://schemas.microsoft.com/office/drawing/2014/main" id="{63D17AAE-3F92-41A9-87A8-D46986FD9CF9}"/>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Rectangle 34">
            <a:extLst>
              <a:ext uri="{FF2B5EF4-FFF2-40B4-BE49-F238E27FC236}">
                <a16:creationId xmlns:a16="http://schemas.microsoft.com/office/drawing/2014/main" id="{4EA16728-C277-464B-AFCA-05D7D1E80959}"/>
              </a:ext>
            </a:extLst>
          </p:cNvPr>
          <p:cNvSpPr/>
          <p:nvPr/>
        </p:nvSpPr>
        <p:spPr>
          <a:xfrm>
            <a:off x="426128" y="1788599"/>
            <a:ext cx="11292396" cy="523220"/>
          </a:xfrm>
          <a:prstGeom prst="rect">
            <a:avLst/>
          </a:prstGeom>
        </p:spPr>
        <p:txBody>
          <a:bodyPr wrap="square">
            <a:spAutoFit/>
          </a:bodyPr>
          <a:lstStyle/>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5052" y="1609165"/>
            <a:ext cx="838842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7918" y="4657165"/>
            <a:ext cx="544453" cy="589156"/>
          </a:xfrm>
          <a:prstGeom prst="rect">
            <a:avLst/>
          </a:prstGeom>
          <a:ln>
            <a:noFill/>
          </a:ln>
          <a:effectLst>
            <a:outerShdw blurRad="292100" dist="139700" dir="2700000" algn="tl" rotWithShape="0">
              <a:srgbClr val="333333">
                <a:alpha val="65000"/>
              </a:srgbClr>
            </a:outerShdw>
          </a:effectLst>
        </p:spPr>
      </p:pic>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9118" y="3971365"/>
            <a:ext cx="1192378" cy="359802"/>
          </a:xfrm>
          <a:prstGeom prst="rect">
            <a:avLst/>
          </a:prstGeom>
          <a:noFill/>
        </p:spPr>
      </p:pic>
      <p:pic>
        <p:nvPicPr>
          <p:cNvPr id="15" name="Picture 24" descr="LZA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0318" y="3818965"/>
            <a:ext cx="578646" cy="576064"/>
          </a:xfrm>
          <a:prstGeom prst="rect">
            <a:avLst/>
          </a:prstGeom>
          <a:ln>
            <a:noFill/>
          </a:ln>
          <a:effectLst>
            <a:outerShdw blurRad="292100" dist="139700" dir="2700000" algn="tl" rotWithShape="0">
              <a:srgbClr val="333333">
                <a:alpha val="65000"/>
              </a:srgbClr>
            </a:outerShdw>
          </a:effectLst>
          <a:extLst/>
        </p:spPr>
      </p:pic>
      <p:pic>
        <p:nvPicPr>
          <p:cNvPr id="16" name="Picture 1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5318" y="4428565"/>
            <a:ext cx="1367943" cy="255329"/>
          </a:xfrm>
          <a:prstGeom prst="rect">
            <a:avLst/>
          </a:prstGeom>
          <a:noFill/>
        </p:spPr>
      </p:pic>
      <p:pic>
        <p:nvPicPr>
          <p:cNvPr id="17" name="Picture 16" descr="VA.jpg"/>
          <p:cNvPicPr>
            <a:picLocks noChangeAspect="1"/>
          </p:cNvPicPr>
          <p:nvPr/>
        </p:nvPicPr>
        <p:blipFill>
          <a:blip r:embed="rId10" cstate="print"/>
          <a:stretch>
            <a:fillRect/>
          </a:stretch>
        </p:blipFill>
        <p:spPr>
          <a:xfrm>
            <a:off x="2205318" y="3361765"/>
            <a:ext cx="1662699" cy="309562"/>
          </a:xfrm>
          <a:prstGeom prst="rect">
            <a:avLst/>
          </a:prstGeom>
        </p:spPr>
      </p:pic>
      <p:pic>
        <p:nvPicPr>
          <p:cNvPr id="18" name="Picture 17" descr="LiepUn.png"/>
          <p:cNvPicPr>
            <a:picLocks noChangeAspect="1"/>
          </p:cNvPicPr>
          <p:nvPr/>
        </p:nvPicPr>
        <p:blipFill>
          <a:blip r:embed="rId11" cstate="print"/>
          <a:stretch>
            <a:fillRect/>
          </a:stretch>
        </p:blipFill>
        <p:spPr>
          <a:xfrm>
            <a:off x="2052918" y="4276165"/>
            <a:ext cx="1143000" cy="914400"/>
          </a:xfrm>
          <a:prstGeom prst="rect">
            <a:avLst/>
          </a:prstGeom>
        </p:spPr>
      </p:pic>
      <p:pic>
        <p:nvPicPr>
          <p:cNvPr id="19" name="Picture 18" descr="VidzemesA.jpg"/>
          <p:cNvPicPr>
            <a:picLocks noChangeAspect="1"/>
          </p:cNvPicPr>
          <p:nvPr/>
        </p:nvPicPr>
        <p:blipFill>
          <a:blip r:embed="rId12" cstate="print"/>
          <a:stretch>
            <a:fillRect/>
          </a:stretch>
        </p:blipFill>
        <p:spPr>
          <a:xfrm>
            <a:off x="6116918" y="3056965"/>
            <a:ext cx="1066800" cy="1066800"/>
          </a:xfrm>
          <a:prstGeom prst="rect">
            <a:avLst/>
          </a:prstGeom>
        </p:spPr>
      </p:pic>
      <p:pic>
        <p:nvPicPr>
          <p:cNvPr id="20" name="Picture 19" descr="RTA.png"/>
          <p:cNvPicPr>
            <a:picLocks noChangeAspect="1"/>
          </p:cNvPicPr>
          <p:nvPr/>
        </p:nvPicPr>
        <p:blipFill>
          <a:blip r:embed="rId13" cstate="print"/>
          <a:stretch>
            <a:fillRect/>
          </a:stretch>
        </p:blipFill>
        <p:spPr>
          <a:xfrm>
            <a:off x="7920318" y="4657165"/>
            <a:ext cx="1447800" cy="433446"/>
          </a:xfrm>
          <a:prstGeom prst="rect">
            <a:avLst/>
          </a:prstGeom>
        </p:spPr>
      </p:pic>
    </p:spTree>
    <p:extLst>
      <p:ext uri="{BB962C8B-B14F-4D97-AF65-F5344CB8AC3E}">
        <p14:creationId xmlns:p14="http://schemas.microsoft.com/office/powerpoint/2010/main" val="77336041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832636-A005-4AB0-8F67-972F717EE7B1}"/>
              </a:ext>
            </a:extLst>
          </p:cNvPr>
          <p:cNvPicPr>
            <a:picLocks noChangeAspect="1"/>
          </p:cNvPicPr>
          <p:nvPr/>
        </p:nvPicPr>
        <p:blipFill>
          <a:blip r:embed="rId3" cstate="print"/>
          <a:stretch>
            <a:fillRect/>
          </a:stretch>
        </p:blipFill>
        <p:spPr>
          <a:xfrm>
            <a:off x="0" y="5521568"/>
            <a:ext cx="12192000" cy="1339062"/>
          </a:xfrm>
          <a:prstGeom prst="rect">
            <a:avLst/>
          </a:prstGeom>
        </p:spPr>
      </p:pic>
      <p:pic>
        <p:nvPicPr>
          <p:cNvPr id="11" name="Picture 10">
            <a:extLst>
              <a:ext uri="{FF2B5EF4-FFF2-40B4-BE49-F238E27FC236}">
                <a16:creationId xmlns:a16="http://schemas.microsoft.com/office/drawing/2014/main" id="{1413660B-9CDA-44D6-9E80-5D9B445E8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445" y="59012"/>
            <a:ext cx="2490026" cy="1150694"/>
          </a:xfrm>
          <a:prstGeom prst="rect">
            <a:avLst/>
          </a:prstGeom>
        </p:spPr>
      </p:pic>
      <p:sp>
        <p:nvSpPr>
          <p:cNvPr id="12" name="Rectangle 11">
            <a:extLst>
              <a:ext uri="{FF2B5EF4-FFF2-40B4-BE49-F238E27FC236}">
                <a16:creationId xmlns:a16="http://schemas.microsoft.com/office/drawing/2014/main" id="{D6AB0E98-F06C-420C-9CB4-F98BF29413D9}"/>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12">
            <a:extLst>
              <a:ext uri="{FF2B5EF4-FFF2-40B4-BE49-F238E27FC236}">
                <a16:creationId xmlns:a16="http://schemas.microsoft.com/office/drawing/2014/main" id="{5A671E4E-9A3F-4A51-B178-6C006F6DB2F3}"/>
              </a:ext>
            </a:extLst>
          </p:cNvPr>
          <p:cNvSpPr/>
          <p:nvPr/>
        </p:nvSpPr>
        <p:spPr>
          <a:xfrm>
            <a:off x="426128" y="1788599"/>
            <a:ext cx="11292396" cy="1631216"/>
          </a:xfrm>
          <a:prstGeom prst="rect">
            <a:avLst/>
          </a:prstGeom>
        </p:spPr>
        <p:txBody>
          <a:bodyPr wrap="square">
            <a:spAutoFit/>
          </a:bodyPr>
          <a:lstStyle/>
          <a:p>
            <a:pPr algn="just">
              <a:buFont typeface="Wingdings" pitchFamily="2" charset="2"/>
              <a:buChar char="v"/>
            </a:pPr>
            <a:endParaRPr lang="lv-LV" sz="2400" b="1" dirty="0"/>
          </a:p>
          <a:p>
            <a:pPr algn="just"/>
            <a:endParaRPr lang="lv-LV" sz="2400" b="1" dirty="0"/>
          </a:p>
          <a:p>
            <a:pPr algn="just"/>
            <a:endParaRPr lang="lv-LV" sz="2400" b="1" dirty="0"/>
          </a:p>
          <a:p>
            <a:pPr algn="just"/>
            <a:endParaRPr lang="lv-LV" sz="1400" dirty="0">
              <a:latin typeface="Arial Narrow" panose="020B0606020202030204" pitchFamily="34" charset="0"/>
            </a:endParaRPr>
          </a:p>
          <a:p>
            <a:pPr algn="just"/>
            <a:endParaRPr lang="lv-LV" sz="1400" dirty="0">
              <a:latin typeface="Arial Narrow" panose="020B0606020202030204" pitchFamily="34" charset="0"/>
            </a:endParaRPr>
          </a:p>
        </p:txBody>
      </p:sp>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607613" y="0"/>
            <a:ext cx="90252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Veidot un attīstīt starpdisciplināras starptautiski konkurētspējīgas</a:t>
            </a:r>
          </a:p>
          <a:p>
            <a:pPr algn="ctr"/>
            <a:r>
              <a:rPr lang="lv-LV" altLang="lv-LV" sz="2400" b="1" dirty="0">
                <a:solidFill>
                  <a:srgbClr val="852727"/>
                </a:solidFill>
                <a:latin typeface="Arial Narrow" panose="020B0606020202030204" pitchFamily="34" charset="0"/>
              </a:rPr>
              <a:t>zinātnieku grupas, kas zinātniskajā darbībā izmanto jaunākās pētniecības</a:t>
            </a:r>
          </a:p>
          <a:p>
            <a:pPr algn="ctr"/>
            <a:r>
              <a:rPr lang="lv-LV" altLang="lv-LV" sz="2400" b="1" dirty="0">
                <a:solidFill>
                  <a:srgbClr val="852727"/>
                </a:solidFill>
                <a:latin typeface="Arial Narrow" panose="020B0606020202030204" pitchFamily="34" charset="0"/>
              </a:rPr>
              <a:t>metodes un tehnoloģijas</a:t>
            </a:r>
          </a:p>
          <a:p>
            <a:pPr algn="ctr"/>
            <a:endParaRPr lang="lv-LV" altLang="lv-LV" sz="2400" b="1" dirty="0">
              <a:solidFill>
                <a:srgbClr val="852727"/>
              </a:solidFill>
              <a:latin typeface="Arial Narrow" panose="020B0606020202030204" pitchFamily="34" charset="0"/>
            </a:endParaRPr>
          </a:p>
        </p:txBody>
      </p:sp>
      <p:sp>
        <p:nvSpPr>
          <p:cNvPr id="5" name="Slide Number Placeholder 4"/>
          <p:cNvSpPr>
            <a:spLocks noGrp="1"/>
          </p:cNvSpPr>
          <p:nvPr>
            <p:ph type="sldNum" sz="quarter" idx="12"/>
          </p:nvPr>
        </p:nvSpPr>
        <p:spPr>
          <a:xfrm>
            <a:off x="10020486" y="6303085"/>
            <a:ext cx="2057400" cy="365125"/>
          </a:xfrm>
        </p:spPr>
        <p:txBody>
          <a:bodyPr/>
          <a:lstStyle/>
          <a:p>
            <a:fld id="{BEE86C59-DCFE-478A-AC38-86131F5C74FE}" type="slidenum">
              <a:rPr lang="lv-LV" smtClean="0">
                <a:solidFill>
                  <a:schemeClr val="bg1">
                    <a:lumMod val="85000"/>
                  </a:schemeClr>
                </a:solidFill>
              </a:rPr>
              <a:pPr/>
              <a:t>7</a:t>
            </a:fld>
            <a:endParaRPr lang="lv-LV" dirty="0">
              <a:solidFill>
                <a:schemeClr val="bg1">
                  <a:lumMod val="85000"/>
                </a:schemeClr>
              </a:solidFill>
            </a:endParaRPr>
          </a:p>
        </p:txBody>
      </p:sp>
      <p:sp>
        <p:nvSpPr>
          <p:cNvPr id="2049" name="Rectangle 1"/>
          <p:cNvSpPr>
            <a:spLocks noChangeArrowheads="1"/>
          </p:cNvSpPr>
          <p:nvPr/>
        </p:nvSpPr>
        <p:spPr bwMode="auto">
          <a:xfrm>
            <a:off x="385482" y="1417663"/>
            <a:ext cx="118065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lv-LV" sz="2400" b="1" strike="noStrike" cap="none" normalizeH="0" baseline="0" dirty="0">
                <a:ln>
                  <a:noFill/>
                </a:ln>
                <a:solidFill>
                  <a:schemeClr val="tx1"/>
                </a:solidFill>
                <a:effectLst/>
                <a:ea typeface="Calibri" pitchFamily="34" charset="0"/>
                <a:cs typeface="Times New Roman" pitchFamily="18" charset="0"/>
              </a:rPr>
              <a:t>Starptautiskā sadarbība </a:t>
            </a:r>
            <a:r>
              <a:rPr kumimoji="0" lang="lv-LV" sz="2400" b="0" u="none" strike="noStrike" cap="none" normalizeH="0" baseline="0" dirty="0">
                <a:ln>
                  <a:noFill/>
                </a:ln>
                <a:solidFill>
                  <a:schemeClr val="tx1"/>
                </a:solidFill>
                <a:effectLst/>
                <a:ea typeface="Calibri" pitchFamily="34" charset="0"/>
                <a:cs typeface="Times New Roman" pitchFamily="18" charset="0"/>
              </a:rPr>
              <a:t>ar </a:t>
            </a:r>
            <a:r>
              <a:rPr kumimoji="0" lang="lv-LV" sz="2400" b="1" u="none" strike="noStrike" cap="none" normalizeH="0" baseline="0" dirty="0">
                <a:ln>
                  <a:noFill/>
                </a:ln>
                <a:solidFill>
                  <a:schemeClr val="tx1"/>
                </a:solidFill>
                <a:effectLst/>
                <a:ea typeface="Calibri" pitchFamily="34" charset="0"/>
                <a:cs typeface="Times New Roman" pitchFamily="18" charset="0"/>
              </a:rPr>
              <a:t>Vācijas, Somijas, Slovākijas, Baltkrievijas universitātēm </a:t>
            </a:r>
            <a:r>
              <a:rPr kumimoji="0" lang="lv-LV" sz="2400" b="0" u="none" strike="noStrike" cap="none" normalizeH="0" baseline="0" dirty="0">
                <a:ln>
                  <a:noFill/>
                </a:ln>
                <a:solidFill>
                  <a:schemeClr val="tx1"/>
                </a:solidFill>
                <a:effectLst/>
                <a:ea typeface="Calibri" pitchFamily="34" charset="0"/>
                <a:cs typeface="Times New Roman" pitchFamily="18" charset="0"/>
              </a:rPr>
              <a:t>pētījuma veikšanā ERASMUS+ projekta ietvaros par noslāņošanās mazināšanās aspektiem – piedalās B. Sloka, G. </a:t>
            </a:r>
            <a:r>
              <a:rPr kumimoji="0" lang="lv-LV" sz="2400" b="0" u="none" strike="noStrike" cap="none" normalizeH="0" baseline="0" dirty="0" err="1">
                <a:ln>
                  <a:noFill/>
                </a:ln>
                <a:solidFill>
                  <a:schemeClr val="tx1"/>
                </a:solidFill>
                <a:effectLst/>
                <a:ea typeface="Calibri" pitchFamily="34" charset="0"/>
                <a:cs typeface="Times New Roman" pitchFamily="18" charset="0"/>
              </a:rPr>
              <a:t>Tora</a:t>
            </a:r>
            <a:r>
              <a:rPr kumimoji="0" lang="lv-LV" sz="2400" b="0" u="none" strike="noStrike" cap="none" normalizeH="0" baseline="0" dirty="0">
                <a:ln>
                  <a:noFill/>
                </a:ln>
                <a:solidFill>
                  <a:schemeClr val="tx1"/>
                </a:solidFill>
                <a:effectLst/>
                <a:ea typeface="Calibri" pitchFamily="34" charset="0"/>
                <a:cs typeface="Times New Roman" pitchFamily="18" charset="0"/>
              </a:rPr>
              <a:t>, I. </a:t>
            </a:r>
            <a:r>
              <a:rPr kumimoji="0" lang="lv-LV" sz="2400" b="0" u="none" strike="noStrike" cap="none" normalizeH="0" baseline="0" dirty="0" err="1">
                <a:ln>
                  <a:noFill/>
                </a:ln>
                <a:solidFill>
                  <a:schemeClr val="tx1"/>
                </a:solidFill>
                <a:effectLst/>
                <a:ea typeface="Calibri" pitchFamily="34" charset="0"/>
                <a:cs typeface="Times New Roman" pitchFamily="18" charset="0"/>
              </a:rPr>
              <a:t>Buligina</a:t>
            </a:r>
            <a:r>
              <a:rPr kumimoji="0" lang="lv-LV" sz="2400" b="0" u="none" strike="noStrike" cap="none" normalizeH="0" baseline="0" dirty="0">
                <a:ln>
                  <a:noFill/>
                </a:ln>
                <a:solidFill>
                  <a:schemeClr val="tx1"/>
                </a:solidFill>
                <a:effectLst/>
                <a:ea typeface="Calibri" pitchFamily="34" charset="0"/>
                <a:cs typeface="Times New Roman" pitchFamily="18" charset="0"/>
              </a:rPr>
              <a:t>, J. Dzelme.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lv-LV" sz="2400" b="0" u="none" strike="noStrike" cap="none" normalizeH="0" baseline="0" dirty="0">
              <a:ln>
                <a:noFill/>
              </a:ln>
              <a:solidFill>
                <a:schemeClr val="tx1"/>
              </a:solidFill>
              <a:effectLst/>
              <a:ea typeface="Calibri" pitchFamily="34" charset="0"/>
              <a:cs typeface="Times New Roman" pitchFamily="18" charset="0"/>
            </a:endParaRPr>
          </a:p>
          <a:p>
            <a:pPr defTabSz="914400" eaLnBrk="0" fontAlgn="base" hangingPunct="0">
              <a:spcBef>
                <a:spcPct val="0"/>
              </a:spcBef>
              <a:spcAft>
                <a:spcPct val="0"/>
              </a:spcAft>
              <a:buFont typeface="Wingdings" pitchFamily="2" charset="2"/>
              <a:buChar char="v"/>
            </a:pPr>
            <a:r>
              <a:rPr kumimoji="0" lang="lv-LV" sz="2400" b="1" u="none" strike="noStrike" cap="none" normalizeH="0" baseline="0" dirty="0">
                <a:ln>
                  <a:noFill/>
                </a:ln>
                <a:solidFill>
                  <a:schemeClr val="tx1"/>
                </a:solidFill>
                <a:effectLst/>
                <a:ea typeface="Calibri" pitchFamily="34" charset="0"/>
                <a:cs typeface="Times New Roman" pitchFamily="18" charset="0"/>
              </a:rPr>
              <a:t>Starptautiskā sadarbība </a:t>
            </a:r>
            <a:r>
              <a:rPr kumimoji="0" lang="lv-LV" sz="2400" b="0" u="none" strike="noStrike" cap="none" normalizeH="0" baseline="0" dirty="0">
                <a:ln>
                  <a:noFill/>
                </a:ln>
                <a:solidFill>
                  <a:schemeClr val="tx1"/>
                </a:solidFill>
                <a:effectLst/>
                <a:ea typeface="Calibri" pitchFamily="34" charset="0"/>
                <a:cs typeface="Times New Roman" pitchFamily="18" charset="0"/>
              </a:rPr>
              <a:t>ar </a:t>
            </a:r>
            <a:r>
              <a:rPr kumimoji="0" lang="lv-LV" sz="2400" b="1" u="none" strike="noStrike" cap="none" normalizeH="0" baseline="0" dirty="0">
                <a:ln>
                  <a:noFill/>
                </a:ln>
                <a:solidFill>
                  <a:schemeClr val="tx1"/>
                </a:solidFill>
                <a:effectLst/>
                <a:ea typeface="Calibri" pitchFamily="34" charset="0"/>
                <a:cs typeface="Times New Roman" pitchFamily="18" charset="0"/>
              </a:rPr>
              <a:t>Norvēģijas, Lietuvas un Igaunijas universitātēm </a:t>
            </a:r>
            <a:r>
              <a:rPr kumimoji="0" lang="lv-LV" sz="2400" b="0" u="none" strike="noStrike" cap="none" normalizeH="0" baseline="0" dirty="0">
                <a:ln>
                  <a:noFill/>
                </a:ln>
                <a:solidFill>
                  <a:schemeClr val="tx1"/>
                </a:solidFill>
                <a:effectLst/>
                <a:ea typeface="Calibri" pitchFamily="34" charset="0"/>
                <a:cs typeface="Times New Roman" pitchFamily="18" charset="0"/>
              </a:rPr>
              <a:t>pētījuma veikšanā Baltijas pētniecības programmas (Norvēģijas un EEZ finansējums) projekta ietvaros par </a:t>
            </a:r>
            <a:r>
              <a:rPr lang="lv-LV" sz="2400" i="1" dirty="0"/>
              <a:t>noslāņošanās mazināšanās aspektiem – </a:t>
            </a:r>
            <a:r>
              <a:rPr lang="lv-LV" sz="2400" dirty="0"/>
              <a:t>piedalās B. Sloka, G. </a:t>
            </a:r>
            <a:r>
              <a:rPr lang="lv-LV" sz="2400" dirty="0" err="1"/>
              <a:t>Tora</a:t>
            </a:r>
            <a:r>
              <a:rPr lang="lv-LV" sz="2400" dirty="0"/>
              <a:t>, I. </a:t>
            </a:r>
            <a:r>
              <a:rPr lang="lv-LV" sz="2400" dirty="0" err="1"/>
              <a:t>Buligina</a:t>
            </a:r>
            <a:r>
              <a:rPr lang="lv-LV" sz="2400" dirty="0"/>
              <a:t>, J. Dzelme, K. </a:t>
            </a:r>
            <a:r>
              <a:rPr lang="lv-LV" sz="2400" dirty="0" err="1"/>
              <a:t>Casno</a:t>
            </a:r>
            <a:r>
              <a:rPr lang="lv-LV" sz="2400" dirty="0"/>
              <a:t>, E. </a:t>
            </a:r>
            <a:r>
              <a:rPr lang="lv-LV" sz="2400" dirty="0" err="1"/>
              <a:t>Rūsīte</a:t>
            </a:r>
            <a:r>
              <a:rPr lang="lv-LV" sz="2400" dirty="0"/>
              <a:t>, I. Brante.</a:t>
            </a:r>
          </a:p>
          <a:p>
            <a:pPr defTabSz="914400" eaLnBrk="0" fontAlgn="base" hangingPunct="0">
              <a:spcBef>
                <a:spcPct val="0"/>
              </a:spcBef>
              <a:spcAft>
                <a:spcPct val="0"/>
              </a:spcAft>
              <a:buFont typeface="Wingdings" pitchFamily="2" charset="2"/>
              <a:buChar char="v"/>
            </a:pPr>
            <a:endParaRPr lang="lv-LV" sz="2400" dirty="0"/>
          </a:p>
          <a:p>
            <a:pPr defTabSz="914400" eaLnBrk="0" fontAlgn="base" hangingPunct="0">
              <a:spcBef>
                <a:spcPct val="0"/>
              </a:spcBef>
              <a:spcAft>
                <a:spcPct val="0"/>
              </a:spcAft>
              <a:buFont typeface="Wingdings" pitchFamily="2" charset="2"/>
              <a:buChar char="v"/>
            </a:pPr>
            <a:r>
              <a:rPr lang="lv-LV" sz="2400" b="1" dirty="0" err="1"/>
              <a:t>Startautiskā</a:t>
            </a:r>
            <a:r>
              <a:rPr lang="lv-LV" sz="2400" b="1" dirty="0"/>
              <a:t> sadarbība ar Ziemeļvalstu un Baltijas valstu Dzīvības zinātņu universitātēm</a:t>
            </a:r>
            <a:r>
              <a:rPr lang="lv-LV" sz="2400" dirty="0"/>
              <a:t> (NOVA-BOVA) – piedalās A.Zvirbule, B.Rivža, M.Pelše, G.Grīnberga-Zālīte, </a:t>
            </a:r>
            <a:r>
              <a:rPr lang="lv-LV" sz="2400" dirty="0" err="1"/>
              <a:t>P.Rivža</a:t>
            </a:r>
            <a:r>
              <a:rPr lang="lv-LV" sz="2400"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400" b="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342985435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86B5E2D-1FF2-45F3-982E-E04FA08753D5}"/>
              </a:ext>
            </a:extLst>
          </p:cNvPr>
          <p:cNvPicPr>
            <a:picLocks noChangeAspect="1"/>
          </p:cNvPicPr>
          <p:nvPr/>
        </p:nvPicPr>
        <p:blipFill>
          <a:blip r:embed="rId3" cstate="print"/>
          <a:stretch>
            <a:fillRect/>
          </a:stretch>
        </p:blipFill>
        <p:spPr>
          <a:xfrm>
            <a:off x="-1" y="5532764"/>
            <a:ext cx="12192000" cy="1339062"/>
          </a:xfrm>
          <a:prstGeom prst="rect">
            <a:avLst/>
          </a:prstGeom>
        </p:spPr>
      </p:pic>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344233" y="260432"/>
            <a:ext cx="8364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lv-LV" altLang="lv-LV" sz="2400" b="1" dirty="0">
                <a:solidFill>
                  <a:srgbClr val="852727"/>
                </a:solidFill>
                <a:latin typeface="Arial Narrow" panose="020B0606020202030204" pitchFamily="34" charset="0"/>
              </a:rPr>
              <a:t>Iesaistīties izglītības procesā, nodrošinot prakses un darba iespējas</a:t>
            </a:r>
          </a:p>
          <a:p>
            <a:pPr algn="ctr"/>
            <a:r>
              <a:rPr lang="lv-LV" altLang="lv-LV" sz="2400" b="1" dirty="0">
                <a:solidFill>
                  <a:srgbClr val="852727"/>
                </a:solidFill>
                <a:latin typeface="Arial Narrow" panose="020B0606020202030204" pitchFamily="34" charset="0"/>
              </a:rPr>
              <a:t>studējošajiem, attīstot ar programmu saistītas maģistrantūras un</a:t>
            </a:r>
          </a:p>
          <a:p>
            <a:pPr algn="ctr"/>
            <a:r>
              <a:rPr lang="lv-LV" altLang="lv-LV" sz="2400" b="1" dirty="0">
                <a:solidFill>
                  <a:srgbClr val="852727"/>
                </a:solidFill>
                <a:latin typeface="Arial Narrow" panose="020B0606020202030204" pitchFamily="34" charset="0"/>
              </a:rPr>
              <a:t>doktorantūras programmas</a:t>
            </a:r>
          </a:p>
        </p:txBody>
      </p:sp>
      <p:sp>
        <p:nvSpPr>
          <p:cNvPr id="5" name="Slide Number Placeholder 4"/>
          <p:cNvSpPr>
            <a:spLocks noGrp="1"/>
          </p:cNvSpPr>
          <p:nvPr>
            <p:ph type="sldNum" sz="quarter" idx="12"/>
          </p:nvPr>
        </p:nvSpPr>
        <p:spPr>
          <a:xfrm>
            <a:off x="9939071" y="6329718"/>
            <a:ext cx="2057400" cy="365125"/>
          </a:xfrm>
        </p:spPr>
        <p:txBody>
          <a:bodyPr/>
          <a:lstStyle/>
          <a:p>
            <a:fld id="{BEE86C59-DCFE-478A-AC38-86131F5C74FE}" type="slidenum">
              <a:rPr lang="lv-LV" smtClean="0">
                <a:solidFill>
                  <a:schemeClr val="bg1">
                    <a:lumMod val="85000"/>
                  </a:schemeClr>
                </a:solidFill>
              </a:rPr>
              <a:pPr/>
              <a:t>8</a:t>
            </a:fld>
            <a:endParaRPr lang="lv-LV" dirty="0">
              <a:solidFill>
                <a:schemeClr val="bg1">
                  <a:lumMod val="85000"/>
                </a:schemeClr>
              </a:solidFill>
            </a:endParaRPr>
          </a:p>
        </p:txBody>
      </p:sp>
      <p:pic>
        <p:nvPicPr>
          <p:cNvPr id="17" name="Picture 16">
            <a:extLst>
              <a:ext uri="{FF2B5EF4-FFF2-40B4-BE49-F238E27FC236}">
                <a16:creationId xmlns:a16="http://schemas.microsoft.com/office/drawing/2014/main" id="{57A8BD00-4736-4067-8A7F-82B87247E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9551" y="0"/>
            <a:ext cx="2490026" cy="1150694"/>
          </a:xfrm>
          <a:prstGeom prst="rect">
            <a:avLst/>
          </a:prstGeom>
        </p:spPr>
      </p:pic>
      <p:sp>
        <p:nvSpPr>
          <p:cNvPr id="18" name="Rectangle 17">
            <a:extLst>
              <a:ext uri="{FF2B5EF4-FFF2-40B4-BE49-F238E27FC236}">
                <a16:creationId xmlns:a16="http://schemas.microsoft.com/office/drawing/2014/main" id="{0406B3A8-515A-4EC6-8BEC-B1140457B11A}"/>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Rectangle 18">
            <a:extLst>
              <a:ext uri="{FF2B5EF4-FFF2-40B4-BE49-F238E27FC236}">
                <a16:creationId xmlns:a16="http://schemas.microsoft.com/office/drawing/2014/main" id="{19921EBA-5D03-4F0D-9F57-D857A1EDA0E4}"/>
              </a:ext>
            </a:extLst>
          </p:cNvPr>
          <p:cNvSpPr/>
          <p:nvPr/>
        </p:nvSpPr>
        <p:spPr>
          <a:xfrm>
            <a:off x="426128" y="1488141"/>
            <a:ext cx="11292396" cy="5324535"/>
          </a:xfrm>
          <a:prstGeom prst="rect">
            <a:avLst/>
          </a:prstGeom>
        </p:spPr>
        <p:txBody>
          <a:bodyPr wrap="square">
            <a:spAutoFit/>
          </a:bodyPr>
          <a:lstStyle/>
          <a:p>
            <a:pPr marL="342900" indent="-342900"/>
            <a:r>
              <a:rPr lang="lv-LV" sz="2000" b="1" dirty="0"/>
              <a:t>LLU  PhD grāda pretendenti:</a:t>
            </a:r>
          </a:p>
          <a:p>
            <a:pPr marL="342900" indent="-342900">
              <a:buFont typeface="Arial" panose="020B0604020202020204" pitchFamily="34" charset="0"/>
              <a:buChar char="•"/>
            </a:pPr>
            <a:r>
              <a:rPr lang="lv-LV" sz="2000" dirty="0"/>
              <a:t>Dace </a:t>
            </a:r>
            <a:r>
              <a:rPr lang="lv-LV" sz="2000" dirty="0" err="1"/>
              <a:t>Štefenberga</a:t>
            </a:r>
            <a:r>
              <a:rPr lang="lv-LV" sz="2000" dirty="0"/>
              <a:t>  </a:t>
            </a:r>
            <a:r>
              <a:rPr lang="lv-LV" sz="2000" i="1" dirty="0"/>
              <a:t>Inovatīvās uzņēmējdarbības iespējas reģiona ekonomiskajai izaugsmei</a:t>
            </a:r>
          </a:p>
          <a:p>
            <a:pPr marL="342900" indent="-342900">
              <a:buFont typeface="Arial" panose="020B0604020202020204" pitchFamily="34" charset="0"/>
              <a:buChar char="•"/>
            </a:pPr>
            <a:r>
              <a:rPr lang="lv-LV" sz="2000" dirty="0"/>
              <a:t> Ina Gudele  </a:t>
            </a:r>
            <a:r>
              <a:rPr lang="lv-LV" sz="2000" i="1" dirty="0"/>
              <a:t>Elektroniskās komercijas izmantošanas faktoru analīze Latvijas mazo un vidējo uzņēmumu sektorā</a:t>
            </a:r>
          </a:p>
          <a:p>
            <a:pPr marL="342900" indent="-342900">
              <a:buFont typeface="Arial" panose="020B0604020202020204" pitchFamily="34" charset="0"/>
              <a:buChar char="•"/>
            </a:pPr>
            <a:r>
              <a:rPr lang="lv-LV" sz="2000" dirty="0"/>
              <a:t>Zaiga Oborenko  </a:t>
            </a:r>
            <a:r>
              <a:rPr lang="lv-LV" sz="2000" i="1" dirty="0"/>
              <a:t>Cilvēku ar invaliditāti nodarbinātības ietekmējošo faktoru analīze Latvijā</a:t>
            </a:r>
          </a:p>
          <a:p>
            <a:pPr marL="342900" indent="-342900">
              <a:buFont typeface="Arial" panose="020B0604020202020204" pitchFamily="34" charset="0"/>
              <a:buChar char="•"/>
            </a:pPr>
            <a:r>
              <a:rPr lang="lv-LV" sz="2000" dirty="0"/>
              <a:t>Ligita Azena    </a:t>
            </a:r>
            <a:r>
              <a:rPr lang="lv-LV" sz="2000" i="1" dirty="0"/>
              <a:t>Teritorijas konkurētspēja viedās uzņēmējdarbības specializācijas attīstībai Pierīgas plānošanas reģionā</a:t>
            </a:r>
          </a:p>
          <a:p>
            <a:pPr marL="342900" indent="-342900">
              <a:buFont typeface="Arial" panose="020B0604020202020204" pitchFamily="34" charset="0"/>
              <a:buChar char="•"/>
            </a:pPr>
            <a:r>
              <a:rPr lang="lv-LV" sz="2000" dirty="0"/>
              <a:t>Natālija Kostrikova   </a:t>
            </a:r>
            <a:r>
              <a:rPr lang="lv-LV" sz="2000" i="1" dirty="0" err="1"/>
              <a:t>Blokķēžu</a:t>
            </a:r>
            <a:r>
              <a:rPr lang="lv-LV" sz="2000" i="1" dirty="0"/>
              <a:t> tehnoloģiju ieviešanas iespējas Latvijas tautsaimniecībā Baltijas valstu reģiona kontekstā (aizstāvēšana plānota 18.06.2021.)</a:t>
            </a:r>
          </a:p>
          <a:p>
            <a:pPr marL="342900" indent="-342900">
              <a:buFont typeface="Arial" panose="020B0604020202020204" pitchFamily="34" charset="0"/>
              <a:buChar char="•"/>
            </a:pPr>
            <a:r>
              <a:rPr lang="lv-LV" sz="2000" dirty="0"/>
              <a:t>Ilze </a:t>
            </a:r>
            <a:r>
              <a:rPr lang="lv-LV" sz="2000" dirty="0" err="1"/>
              <a:t>Priževoite</a:t>
            </a:r>
            <a:r>
              <a:rPr lang="lv-LV" sz="2000" dirty="0"/>
              <a:t>  </a:t>
            </a:r>
            <a:r>
              <a:rPr lang="lv-LV" sz="2000" i="1" dirty="0"/>
              <a:t>Vispārējās izglītības iestāžu pedagogu darba samaksas finansēšanas izvērtējums Latvijas reģionos</a:t>
            </a:r>
            <a:endParaRPr lang="lv-LV" dirty="0"/>
          </a:p>
          <a:p>
            <a:r>
              <a:rPr lang="lv-LV" sz="2000" b="1" dirty="0"/>
              <a:t>LU PhD grāda pretendenti: </a:t>
            </a:r>
          </a:p>
          <a:p>
            <a:pPr marL="342900" indent="-342900">
              <a:buFont typeface="Arial" panose="020B0604020202020204" pitchFamily="34" charset="0"/>
              <a:buChar char="•"/>
            </a:pPr>
            <a:r>
              <a:rPr lang="lv-LV" sz="2000" dirty="0"/>
              <a:t>Eduards </a:t>
            </a:r>
            <a:r>
              <a:rPr lang="lv-LV" sz="2000" dirty="0" err="1"/>
              <a:t>Lielpēters</a:t>
            </a:r>
            <a:r>
              <a:rPr lang="lv-LV" sz="2000" dirty="0"/>
              <a:t>  </a:t>
            </a:r>
            <a:r>
              <a:rPr lang="lv-LV" sz="2000" i="1" dirty="0"/>
              <a:t>Digitālās demokrātijas iespējas un ierobežojumi Latvijā</a:t>
            </a:r>
            <a:r>
              <a:rPr lang="lv-LV" sz="2000" dirty="0"/>
              <a:t> </a:t>
            </a:r>
          </a:p>
          <a:p>
            <a:pPr marL="342900" indent="-342900">
              <a:buFont typeface="Arial" panose="020B0604020202020204" pitchFamily="34" charset="0"/>
              <a:buChar char="•"/>
            </a:pPr>
            <a:r>
              <a:rPr lang="lv-LV" sz="2000" dirty="0"/>
              <a:t>Zaiga Ozoliņa  </a:t>
            </a:r>
            <a:r>
              <a:rPr lang="lv-LV" sz="2000" i="1" dirty="0"/>
              <a:t>Mārketinga aspekti gliemeņu audzēšanas attīstībai Baltijas jūrā </a:t>
            </a:r>
          </a:p>
          <a:p>
            <a:pPr marL="342900" indent="-342900">
              <a:buFont typeface="Arial" panose="020B0604020202020204" pitchFamily="34" charset="0"/>
              <a:buChar char="•"/>
            </a:pPr>
            <a:r>
              <a:rPr lang="lv-LV" sz="2000" dirty="0"/>
              <a:t>Laura </a:t>
            </a:r>
            <a:r>
              <a:rPr lang="lv-LV" sz="2000" dirty="0" err="1"/>
              <a:t>Keršule</a:t>
            </a:r>
            <a:r>
              <a:rPr lang="lv-LV" sz="2000" dirty="0"/>
              <a:t>  </a:t>
            </a:r>
            <a:r>
              <a:rPr lang="lv-LV" sz="2000" i="1" dirty="0"/>
              <a:t>Darbinieku iesaistījumu un motivāciju ietekmējošie faktori telekomunikāciju nozarē Latvijā </a:t>
            </a:r>
          </a:p>
          <a:p>
            <a:pPr marL="342900" indent="-342900">
              <a:buFont typeface="Arial" panose="020B0604020202020204" pitchFamily="34" charset="0"/>
              <a:buChar char="•"/>
            </a:pPr>
            <a:endParaRPr lang="lv-LV" sz="2000" i="1" dirty="0"/>
          </a:p>
          <a:p>
            <a:pPr algn="just"/>
            <a:endParaRPr lang="lv-LV" sz="2000" dirty="0">
              <a:latin typeface="Arial Narrow" panose="020B0606020202030204" pitchFamily="34" charset="0"/>
            </a:endParaRPr>
          </a:p>
        </p:txBody>
      </p:sp>
    </p:spTree>
    <p:extLst>
      <p:ext uri="{BB962C8B-B14F-4D97-AF65-F5344CB8AC3E}">
        <p14:creationId xmlns:p14="http://schemas.microsoft.com/office/powerpoint/2010/main" val="143670285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86B5E2D-1FF2-45F3-982E-E04FA08753D5}"/>
              </a:ext>
            </a:extLst>
          </p:cNvPr>
          <p:cNvPicPr>
            <a:picLocks noChangeAspect="1"/>
          </p:cNvPicPr>
          <p:nvPr/>
        </p:nvPicPr>
        <p:blipFill>
          <a:blip r:embed="rId3" cstate="print"/>
          <a:stretch>
            <a:fillRect/>
          </a:stretch>
        </p:blipFill>
        <p:spPr>
          <a:xfrm>
            <a:off x="-1" y="5532764"/>
            <a:ext cx="12192000" cy="1339062"/>
          </a:xfrm>
          <a:prstGeom prst="rect">
            <a:avLst/>
          </a:prstGeom>
        </p:spPr>
      </p:pic>
      <p:sp>
        <p:nvSpPr>
          <p:cNvPr id="15" name="Title 1"/>
          <p:cNvSpPr txBox="1">
            <a:spLocks/>
          </p:cNvSpPr>
          <p:nvPr/>
        </p:nvSpPr>
        <p:spPr bwMode="auto">
          <a:xfrm>
            <a:off x="2482978" y="906214"/>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143933" y="116498"/>
            <a:ext cx="101007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2400" b="1" dirty="0">
                <a:solidFill>
                  <a:srgbClr val="852727"/>
                </a:solidFill>
                <a:latin typeface="Arial Narrow" panose="020B0606020202030204" pitchFamily="34" charset="0"/>
              </a:rPr>
              <a:t>Iesaistīties izglītības procesā, nodrošinot prakses un darba iespējas</a:t>
            </a:r>
          </a:p>
          <a:p>
            <a:pPr algn="ctr"/>
            <a:r>
              <a:rPr lang="lv-LV" altLang="lv-LV" sz="2400" b="1" dirty="0">
                <a:solidFill>
                  <a:srgbClr val="852727"/>
                </a:solidFill>
                <a:latin typeface="Arial Narrow" panose="020B0606020202030204" pitchFamily="34" charset="0"/>
              </a:rPr>
              <a:t>studējošajiem, attīstot ar programmu saistītas maģistrantūras un</a:t>
            </a:r>
          </a:p>
          <a:p>
            <a:pPr algn="ctr"/>
            <a:r>
              <a:rPr lang="lv-LV" altLang="lv-LV" sz="2400" b="1" dirty="0">
                <a:solidFill>
                  <a:srgbClr val="852727"/>
                </a:solidFill>
                <a:latin typeface="Arial Narrow" panose="020B0606020202030204" pitchFamily="34" charset="0"/>
              </a:rPr>
              <a:t>doktorantūras programmas</a:t>
            </a:r>
          </a:p>
        </p:txBody>
      </p:sp>
      <p:sp>
        <p:nvSpPr>
          <p:cNvPr id="5" name="Slide Number Placeholder 4"/>
          <p:cNvSpPr>
            <a:spLocks noGrp="1"/>
          </p:cNvSpPr>
          <p:nvPr>
            <p:ph type="sldNum" sz="quarter" idx="12"/>
          </p:nvPr>
        </p:nvSpPr>
        <p:spPr>
          <a:xfrm>
            <a:off x="9939071" y="6329718"/>
            <a:ext cx="2057400" cy="365125"/>
          </a:xfrm>
        </p:spPr>
        <p:txBody>
          <a:bodyPr/>
          <a:lstStyle/>
          <a:p>
            <a:fld id="{BEE86C59-DCFE-478A-AC38-86131F5C74FE}" type="slidenum">
              <a:rPr lang="lv-LV" smtClean="0">
                <a:solidFill>
                  <a:schemeClr val="bg1">
                    <a:lumMod val="85000"/>
                  </a:schemeClr>
                </a:solidFill>
              </a:rPr>
              <a:pPr/>
              <a:t>9</a:t>
            </a:fld>
            <a:endParaRPr lang="lv-LV" dirty="0">
              <a:solidFill>
                <a:schemeClr val="bg1">
                  <a:lumMod val="85000"/>
                </a:schemeClr>
              </a:solidFill>
            </a:endParaRPr>
          </a:p>
        </p:txBody>
      </p:sp>
      <p:pic>
        <p:nvPicPr>
          <p:cNvPr id="17" name="Picture 16">
            <a:extLst>
              <a:ext uri="{FF2B5EF4-FFF2-40B4-BE49-F238E27FC236}">
                <a16:creationId xmlns:a16="http://schemas.microsoft.com/office/drawing/2014/main" id="{57A8BD00-4736-4067-8A7F-82B87247E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9551" y="0"/>
            <a:ext cx="2490026" cy="1150694"/>
          </a:xfrm>
          <a:prstGeom prst="rect">
            <a:avLst/>
          </a:prstGeom>
        </p:spPr>
      </p:pic>
      <p:sp>
        <p:nvSpPr>
          <p:cNvPr id="18" name="Rectangle 17">
            <a:extLst>
              <a:ext uri="{FF2B5EF4-FFF2-40B4-BE49-F238E27FC236}">
                <a16:creationId xmlns:a16="http://schemas.microsoft.com/office/drawing/2014/main" id="{0406B3A8-515A-4EC6-8BEC-B1140457B11A}"/>
              </a:ext>
            </a:extLst>
          </p:cNvPr>
          <p:cNvSpPr/>
          <p:nvPr/>
        </p:nvSpPr>
        <p:spPr>
          <a:xfrm>
            <a:off x="249774" y="1631419"/>
            <a:ext cx="11692451" cy="1521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Rectangle 18">
            <a:extLst>
              <a:ext uri="{FF2B5EF4-FFF2-40B4-BE49-F238E27FC236}">
                <a16:creationId xmlns:a16="http://schemas.microsoft.com/office/drawing/2014/main" id="{19921EBA-5D03-4F0D-9F57-D857A1EDA0E4}"/>
              </a:ext>
            </a:extLst>
          </p:cNvPr>
          <p:cNvSpPr/>
          <p:nvPr/>
        </p:nvSpPr>
        <p:spPr>
          <a:xfrm>
            <a:off x="160867" y="1320800"/>
            <a:ext cx="11921066" cy="7725192"/>
          </a:xfrm>
          <a:prstGeom prst="rect">
            <a:avLst/>
          </a:prstGeom>
        </p:spPr>
        <p:txBody>
          <a:bodyPr wrap="square">
            <a:spAutoFit/>
          </a:bodyPr>
          <a:lstStyle/>
          <a:p>
            <a:pPr marL="342900" indent="-342900">
              <a:buFont typeface="Wingdings" pitchFamily="2" charset="2"/>
              <a:buChar char="v"/>
            </a:pPr>
            <a:r>
              <a:rPr lang="lv-LV" sz="2400" dirty="0"/>
              <a:t>RSU Pētījuma dati un žurnālistikas skolā aprobētās lekcijas tika pārstrādātas C daļas kursā </a:t>
            </a:r>
            <a:r>
              <a:rPr lang="lv-LV" sz="2400" dirty="0" err="1"/>
              <a:t>Medijpratība</a:t>
            </a:r>
            <a:r>
              <a:rPr lang="lv-LV" sz="2400" dirty="0"/>
              <a:t> un dezinformācijas laikmeta žurnālistika. Pirmo reizi to docēja 2021.g. janvārī.</a:t>
            </a:r>
          </a:p>
          <a:p>
            <a:pPr marL="342900" indent="-342900">
              <a:buFont typeface="Wingdings" pitchFamily="2" charset="2"/>
              <a:buChar char="v"/>
            </a:pPr>
            <a:r>
              <a:rPr lang="lv-LV" sz="2400" dirty="0"/>
              <a:t>RSU Pētījuma rezultāti ir integrēti doktora studiju programmas kursā Komunikācijas un kultūras teorijas.</a:t>
            </a:r>
          </a:p>
          <a:p>
            <a:pPr marL="342900" indent="-342900">
              <a:buFont typeface="Wingdings" pitchFamily="2" charset="2"/>
              <a:buChar char="v"/>
            </a:pPr>
            <a:r>
              <a:rPr lang="lv-LV" sz="2400" dirty="0"/>
              <a:t>Pētījuma dati izmantoti, sagatavojot 6. Kultūras žurnālistikas vasaras skolu tiešsaistē "Žurnālistika dezinformācijas laikos" 3.-7. aug. 2020. Ar ASV bezpeļņas organizācijas </a:t>
            </a:r>
            <a:r>
              <a:rPr lang="lv-LV" sz="2400" i="1" dirty="0"/>
              <a:t>IREX finansiālu </a:t>
            </a:r>
            <a:r>
              <a:rPr lang="lv-LV" sz="2400" dirty="0"/>
              <a:t>atbalstu.</a:t>
            </a:r>
          </a:p>
          <a:p>
            <a:pPr marL="342900" lvl="0" indent="-342900">
              <a:buFont typeface="Wingdings" pitchFamily="2" charset="2"/>
              <a:buChar char="v"/>
            </a:pPr>
            <a:r>
              <a:rPr lang="lv-LV" sz="2400" dirty="0" err="1" smtClean="0"/>
              <a:t>VeA</a:t>
            </a:r>
            <a:r>
              <a:rPr lang="lv-LV" sz="2400" dirty="0" smtClean="0"/>
              <a:t> </a:t>
            </a:r>
            <a:r>
              <a:rPr lang="lv-LV" sz="2400" dirty="0"/>
              <a:t>studiju programmas “</a:t>
            </a:r>
            <a:r>
              <a:rPr lang="lv-LV" sz="2400" dirty="0" err="1"/>
              <a:t>Jaunuzņēmumu</a:t>
            </a:r>
            <a:r>
              <a:rPr lang="lv-LV" sz="2400" dirty="0"/>
              <a:t> vadība” īstenošanā kā praktiski projekti tiek iekļauti uzņēmumu izaicinājumi, fokusējoties uz “mācīšanās, darot” (</a:t>
            </a:r>
            <a:r>
              <a:rPr lang="lv-LV" sz="2400" dirty="0" err="1"/>
              <a:t>learning</a:t>
            </a:r>
            <a:r>
              <a:rPr lang="lv-LV" sz="2400" dirty="0"/>
              <a:t> </a:t>
            </a:r>
            <a:r>
              <a:rPr lang="lv-LV" sz="2400" dirty="0" err="1"/>
              <a:t>by</a:t>
            </a:r>
            <a:r>
              <a:rPr lang="lv-LV" sz="2400" dirty="0"/>
              <a:t> </a:t>
            </a:r>
            <a:r>
              <a:rPr lang="lv-LV" sz="2400" dirty="0" err="1"/>
              <a:t>doing</a:t>
            </a:r>
            <a:r>
              <a:rPr lang="lv-LV" sz="2400" dirty="0"/>
              <a:t>) pieeju</a:t>
            </a:r>
            <a:r>
              <a:rPr lang="lv-LV" sz="2400" dirty="0" smtClean="0"/>
              <a:t>. </a:t>
            </a:r>
          </a:p>
          <a:p>
            <a:pPr marL="342900" lvl="0" indent="-342900">
              <a:buFont typeface="Wingdings" pitchFamily="2" charset="2"/>
              <a:buChar char="v"/>
            </a:pPr>
            <a:r>
              <a:rPr lang="lv-LV" sz="2400" dirty="0" smtClean="0"/>
              <a:t>Noorganizēts un vadīts zinātniski praktisks video seminārs “</a:t>
            </a:r>
            <a:r>
              <a:rPr lang="lv-LV" sz="2400" b="1" dirty="0" smtClean="0"/>
              <a:t>Pētījumi par </a:t>
            </a:r>
            <a:r>
              <a:rPr lang="lv-LV" sz="2400" b="1" dirty="0" err="1" smtClean="0"/>
              <a:t>digitalizāciju</a:t>
            </a:r>
            <a:r>
              <a:rPr lang="lv-LV" sz="2400" b="1" dirty="0" smtClean="0"/>
              <a:t> Latvijas tautsaimniecībā</a:t>
            </a:r>
            <a:r>
              <a:rPr lang="lv-LV" sz="2400" dirty="0" smtClean="0"/>
              <a:t>” 4. un 5.decembrī </a:t>
            </a:r>
            <a:r>
              <a:rPr lang="lv-LV" sz="2400" b="1" dirty="0" smtClean="0"/>
              <a:t>2020.gadā</a:t>
            </a:r>
            <a:r>
              <a:rPr lang="lv-LV" sz="2400" dirty="0" smtClean="0"/>
              <a:t> LLU ESAF maģistra studiju studentiem, Jelgavā </a:t>
            </a:r>
            <a:r>
              <a:rPr lang="lv-LV" sz="2400" u="sng" dirty="0" smtClean="0">
                <a:hlinkClick r:id="rId5"/>
              </a:rPr>
              <a:t>https://estudijas.llu.lv/course/view.php?id=1765</a:t>
            </a:r>
            <a:r>
              <a:rPr lang="lv-LV" sz="2400" dirty="0" smtClean="0"/>
              <a:t> </a:t>
            </a:r>
          </a:p>
          <a:p>
            <a:pPr marL="342900" lvl="0" indent="-342900">
              <a:buFont typeface="Wingdings" pitchFamily="2" charset="2"/>
              <a:buChar char="v"/>
            </a:pPr>
            <a:endParaRPr lang="lv-LV" sz="2400" dirty="0"/>
          </a:p>
          <a:p>
            <a:pPr marL="342900" indent="-342900">
              <a:buFont typeface="Wingdings" pitchFamily="2" charset="2"/>
              <a:buChar char="v"/>
            </a:pPr>
            <a:endParaRPr lang="lv-LV" sz="2400" dirty="0"/>
          </a:p>
          <a:p>
            <a:pPr marL="342900" indent="-342900">
              <a:buFont typeface="Wingdings" pitchFamily="2" charset="2"/>
              <a:buChar char="v"/>
            </a:pPr>
            <a:endParaRPr lang="lv-LV" sz="2400" b="1" dirty="0"/>
          </a:p>
          <a:p>
            <a:pPr marL="342900" indent="-342900">
              <a:buFont typeface="Wingdings" pitchFamily="2" charset="2"/>
              <a:buChar char="v"/>
            </a:pPr>
            <a:endParaRPr lang="lv-LV" sz="2400" b="1" dirty="0"/>
          </a:p>
          <a:p>
            <a:pPr marL="342900" lvl="0" indent="-342900">
              <a:buFont typeface="Wingdings" pitchFamily="2" charset="2"/>
              <a:buChar char="v"/>
            </a:pPr>
            <a:endParaRPr lang="lv-LV" sz="2400" dirty="0"/>
          </a:p>
          <a:p>
            <a:pPr marL="342900" lvl="0" indent="-342900">
              <a:buFont typeface="Wingdings" pitchFamily="2" charset="2"/>
              <a:buChar char="v"/>
            </a:pPr>
            <a:endParaRPr lang="lv-LV" sz="2400" dirty="0"/>
          </a:p>
          <a:p>
            <a:pPr marL="342900" indent="-342900">
              <a:buFont typeface="Arial" pitchFamily="34" charset="0"/>
              <a:buChar char="•"/>
            </a:pPr>
            <a:endParaRPr lang="lv-LV" sz="2000" i="1" dirty="0"/>
          </a:p>
          <a:p>
            <a:pPr algn="just"/>
            <a:endParaRPr lang="lv-LV" sz="2000" dirty="0">
              <a:latin typeface="Arial Narrow" panose="020B0606020202030204" pitchFamily="34" charset="0"/>
            </a:endParaRPr>
          </a:p>
        </p:txBody>
      </p:sp>
    </p:spTree>
    <p:extLst>
      <p:ext uri="{BB962C8B-B14F-4D97-AF65-F5344CB8AC3E}">
        <p14:creationId xmlns:p14="http://schemas.microsoft.com/office/powerpoint/2010/main" val="1436702854"/>
      </p:ext>
    </p:extLst>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E136CC152EB1D245A5FDECA292492C8A" ma:contentTypeVersion="13" ma:contentTypeDescription="Izveidot jaunu dokumentu." ma:contentTypeScope="" ma:versionID="40734c07a4111f9576f16a95971e2c6b">
  <xsd:schema xmlns:xsd="http://www.w3.org/2001/XMLSchema" xmlns:xs="http://www.w3.org/2001/XMLSchema" xmlns:p="http://schemas.microsoft.com/office/2006/metadata/properties" xmlns:ns3="73924fda-3357-40d4-9fae-85802a249899" xmlns:ns4="2f243a88-1479-4942-bbce-7bc383319ad9" targetNamespace="http://schemas.microsoft.com/office/2006/metadata/properties" ma:root="true" ma:fieldsID="cb0be781849f380e99aa6470ccdf575e" ns3:_="" ns4:_="">
    <xsd:import namespace="73924fda-3357-40d4-9fae-85802a249899"/>
    <xsd:import namespace="2f243a88-1479-4942-bbce-7bc383319a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4fda-3357-40d4-9fae-85802a24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243a88-1479-4942-bbce-7bc383319ad9" elementFormDefault="qualified">
    <xsd:import namespace="http://schemas.microsoft.com/office/2006/documentManagement/types"/>
    <xsd:import namespace="http://schemas.microsoft.com/office/infopath/2007/PartnerControls"/>
    <xsd:element name="SharedWithUsers" ma:index="1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Koplietots ar: detalizēti" ma:internalName="SharedWithDetails" ma:readOnly="true">
      <xsd:simpleType>
        <xsd:restriction base="dms:Note">
          <xsd:maxLength value="255"/>
        </xsd:restriction>
      </xsd:simpleType>
    </xsd:element>
    <xsd:element name="SharingHintHash" ma:index="20"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216313-DF0B-416A-B5A8-5617521FE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4fda-3357-40d4-9fae-85802a249899"/>
    <ds:schemaRef ds:uri="2f243a88-1479-4942-bbce-7bc38331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1C77AC-C948-424E-AC54-DC7150F430A1}">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73924fda-3357-40d4-9fae-85802a249899"/>
    <ds:schemaRef ds:uri="2f243a88-1479-4942-bbce-7bc383319ad9"/>
    <ds:schemaRef ds:uri="http://www.w3.org/XML/1998/namespace"/>
    <ds:schemaRef ds:uri="http://purl.org/dc/terms/"/>
  </ds:schemaRefs>
</ds:datastoreItem>
</file>

<file path=customXml/itemProps3.xml><?xml version="1.0" encoding="utf-8"?>
<ds:datastoreItem xmlns:ds="http://schemas.openxmlformats.org/officeDocument/2006/customXml" ds:itemID="{7920DF3E-9838-49D8-BC48-0A382D008D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847</TotalTime>
  <Words>2052</Words>
  <Application>Microsoft Office PowerPoint</Application>
  <PresentationFormat>Widescreen</PresentationFormat>
  <Paragraphs>299</Paragraphs>
  <Slides>26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MS PGothic</vt:lpstr>
      <vt:lpstr>Arial</vt:lpstr>
      <vt:lpstr>Arial Narrow</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Skane</dc:creator>
  <cp:lastModifiedBy>Synergy</cp:lastModifiedBy>
  <cp:revision>86</cp:revision>
  <dcterms:created xsi:type="dcterms:W3CDTF">2019-03-05T13:19:18Z</dcterms:created>
  <dcterms:modified xsi:type="dcterms:W3CDTF">2021-04-11T16:11:20Z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0x010100E136CC152EB1D245A5FDECA292492C8A</vt:lpwstr>
  </property>
</Properties>
</file>