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7" r:id="rId4"/>
    <p:sldId id="268" r:id="rId5"/>
    <p:sldId id="270" r:id="rId6"/>
    <p:sldId id="269" r:id="rId7"/>
    <p:sldId id="260" r:id="rId8"/>
    <p:sldId id="257" r:id="rId9"/>
    <p:sldId id="259" r:id="rId10"/>
    <p:sldId id="261" r:id="rId11"/>
    <p:sldId id="262" r:id="rId12"/>
    <p:sldId id="263" r:id="rId13"/>
    <p:sldId id="264" r:id="rId14"/>
    <p:sldId id="265" r:id="rId15"/>
    <p:sldId id="266" r:id="rId16"/>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75" autoAdjust="0"/>
    <p:restoredTop sz="94660"/>
  </p:normalViewPr>
  <p:slideViewPr>
    <p:cSldViewPr snapToGrid="0">
      <p:cViewPr varScale="1">
        <p:scale>
          <a:sx n="86" d="100"/>
          <a:sy n="86" d="100"/>
        </p:scale>
        <p:origin x="6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p:cNvSpPr>
            <a:spLocks noGrp="1"/>
          </p:cNvSpPr>
          <p:nvPr>
            <p:ph type="dt" sz="half" idx="10"/>
          </p:nvPr>
        </p:nvSpPr>
        <p:spPr/>
        <p:txBody>
          <a:bodyPr/>
          <a:lstStyle/>
          <a:p>
            <a:fld id="{293CB26B-9658-421D-8108-5102FC441C2B}" type="datetimeFigureOut">
              <a:rPr lang="lv-LV" smtClean="0"/>
              <a:t>25.08.2020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2A4B9E-7BEB-4D99-B454-A4C2C940BFF7}" type="slidenum">
              <a:rPr lang="lv-LV" smtClean="0"/>
              <a:t>‹#›</a:t>
            </a:fld>
            <a:endParaRPr lang="lv-LV"/>
          </a:p>
        </p:txBody>
      </p:sp>
    </p:spTree>
    <p:extLst>
      <p:ext uri="{BB962C8B-B14F-4D97-AF65-F5344CB8AC3E}">
        <p14:creationId xmlns:p14="http://schemas.microsoft.com/office/powerpoint/2010/main" val="2163815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293CB26B-9658-421D-8108-5102FC441C2B}" type="datetimeFigureOut">
              <a:rPr lang="lv-LV" smtClean="0"/>
              <a:t>25.08.2020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2A4B9E-7BEB-4D99-B454-A4C2C940BFF7}" type="slidenum">
              <a:rPr lang="lv-LV" smtClean="0"/>
              <a:t>‹#›</a:t>
            </a:fld>
            <a:endParaRPr lang="lv-LV"/>
          </a:p>
        </p:txBody>
      </p:sp>
    </p:spTree>
    <p:extLst>
      <p:ext uri="{BB962C8B-B14F-4D97-AF65-F5344CB8AC3E}">
        <p14:creationId xmlns:p14="http://schemas.microsoft.com/office/powerpoint/2010/main" val="3482550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293CB26B-9658-421D-8108-5102FC441C2B}" type="datetimeFigureOut">
              <a:rPr lang="lv-LV" smtClean="0"/>
              <a:t>25.08.2020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2A4B9E-7BEB-4D99-B454-A4C2C940BFF7}" type="slidenum">
              <a:rPr lang="lv-LV" smtClean="0"/>
              <a:t>‹#›</a:t>
            </a:fld>
            <a:endParaRPr lang="lv-LV"/>
          </a:p>
        </p:txBody>
      </p:sp>
    </p:spTree>
    <p:extLst>
      <p:ext uri="{BB962C8B-B14F-4D97-AF65-F5344CB8AC3E}">
        <p14:creationId xmlns:p14="http://schemas.microsoft.com/office/powerpoint/2010/main" val="234939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fld id="{293CB26B-9658-421D-8108-5102FC441C2B}" type="datetimeFigureOut">
              <a:rPr lang="lv-LV" smtClean="0"/>
              <a:t>25.08.2020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2A4B9E-7BEB-4D99-B454-A4C2C940BFF7}" type="slidenum">
              <a:rPr lang="lv-LV" smtClean="0"/>
              <a:t>‹#›</a:t>
            </a:fld>
            <a:endParaRPr lang="lv-LV"/>
          </a:p>
        </p:txBody>
      </p:sp>
    </p:spTree>
    <p:extLst>
      <p:ext uri="{BB962C8B-B14F-4D97-AF65-F5344CB8AC3E}">
        <p14:creationId xmlns:p14="http://schemas.microsoft.com/office/powerpoint/2010/main" val="88730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93CB26B-9658-421D-8108-5102FC441C2B}" type="datetimeFigureOut">
              <a:rPr lang="lv-LV" smtClean="0"/>
              <a:t>25.08.2020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722A4B9E-7BEB-4D99-B454-A4C2C940BFF7}" type="slidenum">
              <a:rPr lang="lv-LV" smtClean="0"/>
              <a:t>‹#›</a:t>
            </a:fld>
            <a:endParaRPr lang="lv-LV"/>
          </a:p>
        </p:txBody>
      </p:sp>
    </p:spTree>
    <p:extLst>
      <p:ext uri="{BB962C8B-B14F-4D97-AF65-F5344CB8AC3E}">
        <p14:creationId xmlns:p14="http://schemas.microsoft.com/office/powerpoint/2010/main" val="1519019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fld id="{293CB26B-9658-421D-8108-5102FC441C2B}" type="datetimeFigureOut">
              <a:rPr lang="lv-LV" smtClean="0"/>
              <a:t>25.08.2020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22A4B9E-7BEB-4D99-B454-A4C2C940BFF7}" type="slidenum">
              <a:rPr lang="lv-LV" smtClean="0"/>
              <a:t>‹#›</a:t>
            </a:fld>
            <a:endParaRPr lang="lv-LV"/>
          </a:p>
        </p:txBody>
      </p:sp>
    </p:spTree>
    <p:extLst>
      <p:ext uri="{BB962C8B-B14F-4D97-AF65-F5344CB8AC3E}">
        <p14:creationId xmlns:p14="http://schemas.microsoft.com/office/powerpoint/2010/main" val="410240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fld id="{293CB26B-9658-421D-8108-5102FC441C2B}" type="datetimeFigureOut">
              <a:rPr lang="lv-LV" smtClean="0"/>
              <a:t>25.08.2020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722A4B9E-7BEB-4D99-B454-A4C2C940BFF7}" type="slidenum">
              <a:rPr lang="lv-LV" smtClean="0"/>
              <a:t>‹#›</a:t>
            </a:fld>
            <a:endParaRPr lang="lv-LV"/>
          </a:p>
        </p:txBody>
      </p:sp>
    </p:spTree>
    <p:extLst>
      <p:ext uri="{BB962C8B-B14F-4D97-AF65-F5344CB8AC3E}">
        <p14:creationId xmlns:p14="http://schemas.microsoft.com/office/powerpoint/2010/main" val="250932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fld id="{293CB26B-9658-421D-8108-5102FC441C2B}" type="datetimeFigureOut">
              <a:rPr lang="lv-LV" smtClean="0"/>
              <a:t>25.08.2020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722A4B9E-7BEB-4D99-B454-A4C2C940BFF7}" type="slidenum">
              <a:rPr lang="lv-LV" smtClean="0"/>
              <a:t>‹#›</a:t>
            </a:fld>
            <a:endParaRPr lang="lv-LV"/>
          </a:p>
        </p:txBody>
      </p:sp>
    </p:spTree>
    <p:extLst>
      <p:ext uri="{BB962C8B-B14F-4D97-AF65-F5344CB8AC3E}">
        <p14:creationId xmlns:p14="http://schemas.microsoft.com/office/powerpoint/2010/main" val="347551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CB26B-9658-421D-8108-5102FC441C2B}" type="datetimeFigureOut">
              <a:rPr lang="lv-LV" smtClean="0"/>
              <a:t>25.08.2020</a:t>
            </a:fld>
            <a:endParaRPr lang="lv-LV"/>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722A4B9E-7BEB-4D99-B454-A4C2C940BFF7}" type="slidenum">
              <a:rPr lang="lv-LV" smtClean="0"/>
              <a:t>‹#›</a:t>
            </a:fld>
            <a:endParaRPr lang="lv-LV"/>
          </a:p>
        </p:txBody>
      </p:sp>
    </p:spTree>
    <p:extLst>
      <p:ext uri="{BB962C8B-B14F-4D97-AF65-F5344CB8AC3E}">
        <p14:creationId xmlns:p14="http://schemas.microsoft.com/office/powerpoint/2010/main" val="196274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3CB26B-9658-421D-8108-5102FC441C2B}" type="datetimeFigureOut">
              <a:rPr lang="lv-LV" smtClean="0"/>
              <a:t>25.08.2020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22A4B9E-7BEB-4D99-B454-A4C2C940BFF7}" type="slidenum">
              <a:rPr lang="lv-LV" smtClean="0"/>
              <a:t>‹#›</a:t>
            </a:fld>
            <a:endParaRPr lang="lv-LV"/>
          </a:p>
        </p:txBody>
      </p:sp>
    </p:spTree>
    <p:extLst>
      <p:ext uri="{BB962C8B-B14F-4D97-AF65-F5344CB8AC3E}">
        <p14:creationId xmlns:p14="http://schemas.microsoft.com/office/powerpoint/2010/main" val="2991438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3CB26B-9658-421D-8108-5102FC441C2B}" type="datetimeFigureOut">
              <a:rPr lang="lv-LV" smtClean="0"/>
              <a:t>25.08.2020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722A4B9E-7BEB-4D99-B454-A4C2C940BFF7}" type="slidenum">
              <a:rPr lang="lv-LV" smtClean="0"/>
              <a:t>‹#›</a:t>
            </a:fld>
            <a:endParaRPr lang="lv-LV"/>
          </a:p>
        </p:txBody>
      </p:sp>
    </p:spTree>
    <p:extLst>
      <p:ext uri="{BB962C8B-B14F-4D97-AF65-F5344CB8AC3E}">
        <p14:creationId xmlns:p14="http://schemas.microsoft.com/office/powerpoint/2010/main" val="15342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3CB26B-9658-421D-8108-5102FC441C2B}" type="datetimeFigureOut">
              <a:rPr lang="lv-LV" smtClean="0"/>
              <a:t>25.08.2020</a:t>
            </a:fld>
            <a:endParaRPr lang="lv-LV"/>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2A4B9E-7BEB-4D99-B454-A4C2C940BFF7}" type="slidenum">
              <a:rPr lang="lv-LV" smtClean="0"/>
              <a:t>‹#›</a:t>
            </a:fld>
            <a:endParaRPr lang="lv-LV"/>
          </a:p>
        </p:txBody>
      </p:sp>
    </p:spTree>
    <p:extLst>
      <p:ext uri="{BB962C8B-B14F-4D97-AF65-F5344CB8AC3E}">
        <p14:creationId xmlns:p14="http://schemas.microsoft.com/office/powerpoint/2010/main" val="8202248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llu.lv/lv/projekti/apstiprinatie-projekti/2019/www.latruscbc.eu"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llufb.llu.lv/Raksti/Landscape_Architecture_Art/"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estudijas.llu.lv/course/view.php?id=1474" TargetMode="External"/><Relationship Id="rId7" Type="http://schemas.openxmlformats.org/officeDocument/2006/relationships/hyperlink" Target="https://estudijas.llu.lv/course/view.php?id=319" TargetMode="External"/><Relationship Id="rId2" Type="http://schemas.openxmlformats.org/officeDocument/2006/relationships/hyperlink" Target="http://www.vbf.llu.lv/lv/innovative-brownfield-regeneration-for-sustainable-development-of-cross-border-regions-brownreg" TargetMode="External"/><Relationship Id="rId1" Type="http://schemas.openxmlformats.org/officeDocument/2006/relationships/slideLayout" Target="../slideLayouts/slideLayout2.xml"/><Relationship Id="rId6" Type="http://schemas.openxmlformats.org/officeDocument/2006/relationships/hyperlink" Target="https://www.zemgale.lv/informativie-materiali/category/23-bukleti" TargetMode="External"/><Relationship Id="rId5" Type="http://schemas.openxmlformats.org/officeDocument/2006/relationships/hyperlink" Target="https://estudijas.llu.lv/course/view.php?id=1640" TargetMode="External"/><Relationship Id="rId4" Type="http://schemas.openxmlformats.org/officeDocument/2006/relationships/hyperlink" Target="https://estudijas.llu.lv/course/view.php?id=1479"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zemgale.lv/informativie-materiali/category/23-bukleti" TargetMode="Externa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daiga.skujane@llu.lv" TargetMode="External"/><Relationship Id="rId2" Type="http://schemas.openxmlformats.org/officeDocument/2006/relationships/hyperlink" Target="mailto:julija.mangale@llu.lv" TargetMode="External"/><Relationship Id="rId1" Type="http://schemas.openxmlformats.org/officeDocument/2006/relationships/slideLayout" Target="../slideLayouts/slideLayout2.xml"/><Relationship Id="rId4" Type="http://schemas.openxmlformats.org/officeDocument/2006/relationships/hyperlink" Target="mailto:natalija.nitavska@llu.lv"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430603"/>
            <a:ext cx="9144000" cy="1818640"/>
          </a:xfrm>
        </p:spPr>
        <p:txBody>
          <a:bodyPr>
            <a:noAutofit/>
          </a:bodyPr>
          <a:lstStyle/>
          <a:p>
            <a:r>
              <a:rPr lang="en-GB" sz="3200" dirty="0">
                <a:latin typeface="+mn-lt"/>
              </a:rPr>
              <a:t>Promotion of water resource sustainability for tourism and attractiveness of CBC of </a:t>
            </a:r>
            <a:r>
              <a:rPr lang="en-GB" sz="3200" dirty="0" err="1">
                <a:latin typeface="+mn-lt"/>
              </a:rPr>
              <a:t>Rēzekne</a:t>
            </a:r>
            <a:r>
              <a:rPr lang="en-GB" sz="3200" dirty="0">
                <a:latin typeface="+mn-lt"/>
              </a:rPr>
              <a:t> &amp; </a:t>
            </a:r>
            <a:r>
              <a:rPr lang="en-GB" sz="3200" dirty="0" err="1">
                <a:latin typeface="+mn-lt"/>
              </a:rPr>
              <a:t>Ostrov</a:t>
            </a:r>
            <a:br>
              <a:rPr lang="lv-LV" sz="3200" dirty="0">
                <a:latin typeface="+mn-lt"/>
              </a:rPr>
            </a:br>
            <a:r>
              <a:rPr lang="lv-LV" sz="3200" b="1" dirty="0" err="1">
                <a:solidFill>
                  <a:schemeClr val="accent6">
                    <a:lumMod val="75000"/>
                  </a:schemeClr>
                </a:solidFill>
                <a:latin typeface="+mn-lt"/>
              </a:rPr>
              <a:t>Sticky</a:t>
            </a:r>
            <a:r>
              <a:rPr lang="lv-LV" sz="3200" b="1" dirty="0">
                <a:solidFill>
                  <a:schemeClr val="accent6">
                    <a:lumMod val="75000"/>
                  </a:schemeClr>
                </a:solidFill>
                <a:latin typeface="+mn-lt"/>
              </a:rPr>
              <a:t> </a:t>
            </a:r>
            <a:r>
              <a:rPr lang="lv-LV" sz="3200" b="1" dirty="0" err="1">
                <a:solidFill>
                  <a:schemeClr val="accent6">
                    <a:lumMod val="75000"/>
                  </a:schemeClr>
                </a:solidFill>
                <a:latin typeface="+mn-lt"/>
              </a:rPr>
              <a:t>urban</a:t>
            </a:r>
            <a:r>
              <a:rPr lang="lv-LV" sz="3200" b="1" dirty="0">
                <a:solidFill>
                  <a:schemeClr val="accent6">
                    <a:lumMod val="75000"/>
                  </a:schemeClr>
                </a:solidFill>
                <a:latin typeface="+mn-lt"/>
              </a:rPr>
              <a:t> </a:t>
            </a:r>
            <a:r>
              <a:rPr lang="lv-LV" sz="3200" b="1" dirty="0" err="1">
                <a:solidFill>
                  <a:schemeClr val="accent6">
                    <a:lumMod val="75000"/>
                  </a:schemeClr>
                </a:solidFill>
                <a:latin typeface="+mn-lt"/>
              </a:rPr>
              <a:t>areas</a:t>
            </a:r>
            <a:r>
              <a:rPr lang="lv-LV" sz="3200" b="1" dirty="0">
                <a:solidFill>
                  <a:schemeClr val="accent6">
                    <a:lumMod val="75000"/>
                  </a:schemeClr>
                </a:solidFill>
                <a:latin typeface="+mn-lt"/>
              </a:rPr>
              <a:t> </a:t>
            </a:r>
            <a:r>
              <a:rPr lang="en-GB" sz="3200" b="1" dirty="0">
                <a:solidFill>
                  <a:schemeClr val="accent6">
                    <a:lumMod val="75000"/>
                  </a:schemeClr>
                </a:solidFill>
                <a:latin typeface="+mn-lt"/>
              </a:rPr>
              <a:t> </a:t>
            </a:r>
            <a:endParaRPr lang="lv-LV" sz="3200" b="1" dirty="0">
              <a:solidFill>
                <a:schemeClr val="accent6">
                  <a:lumMod val="75000"/>
                </a:schemeClr>
              </a:solidFill>
              <a:latin typeface="+mn-lt"/>
            </a:endParaRPr>
          </a:p>
        </p:txBody>
      </p:sp>
      <p:sp>
        <p:nvSpPr>
          <p:cNvPr id="3" name="Subtitle 2"/>
          <p:cNvSpPr>
            <a:spLocks noGrp="1"/>
          </p:cNvSpPr>
          <p:nvPr>
            <p:ph type="subTitle" idx="1"/>
          </p:nvPr>
        </p:nvSpPr>
        <p:spPr>
          <a:xfrm>
            <a:off x="1407042" y="4803516"/>
            <a:ext cx="9767777" cy="563009"/>
          </a:xfrm>
        </p:spPr>
        <p:txBody>
          <a:bodyPr/>
          <a:lstStyle/>
          <a:p>
            <a:r>
              <a:rPr lang="lv-LV" b="1" dirty="0" err="1"/>
              <a:t>Project</a:t>
            </a:r>
            <a:r>
              <a:rPr lang="lv-LV" b="1" dirty="0"/>
              <a:t> </a:t>
            </a:r>
            <a:r>
              <a:rPr lang="lv-LV" b="1" dirty="0" err="1"/>
              <a:t>partner</a:t>
            </a:r>
            <a:r>
              <a:rPr lang="lv-LV" b="1" dirty="0"/>
              <a:t> - </a:t>
            </a:r>
            <a:r>
              <a:rPr lang="lv-LV" b="1" dirty="0" err="1"/>
              <a:t>Latvia</a:t>
            </a:r>
            <a:r>
              <a:rPr lang="lv-LV" b="1" dirty="0"/>
              <a:t> </a:t>
            </a:r>
            <a:r>
              <a:rPr lang="lv-LV" b="1" dirty="0" err="1"/>
              <a:t>University</a:t>
            </a:r>
            <a:r>
              <a:rPr lang="lv-LV" b="1" dirty="0"/>
              <a:t> </a:t>
            </a:r>
            <a:r>
              <a:rPr lang="lv-LV" b="1" dirty="0" err="1"/>
              <a:t>of</a:t>
            </a:r>
            <a:r>
              <a:rPr lang="lv-LV" b="1" dirty="0"/>
              <a:t> </a:t>
            </a:r>
            <a:r>
              <a:rPr lang="lv-LV" b="1" dirty="0" err="1"/>
              <a:t>Life</a:t>
            </a:r>
            <a:r>
              <a:rPr lang="lv-LV" b="1" dirty="0"/>
              <a:t> </a:t>
            </a:r>
            <a:r>
              <a:rPr lang="lv-LV" b="1" dirty="0" err="1"/>
              <a:t>Sciences</a:t>
            </a:r>
            <a:r>
              <a:rPr lang="lv-LV" b="1" dirty="0"/>
              <a:t> </a:t>
            </a:r>
            <a:r>
              <a:rPr lang="lv-LV" b="1" dirty="0" err="1"/>
              <a:t>and</a:t>
            </a:r>
            <a:r>
              <a:rPr lang="lv-LV" b="1" dirty="0"/>
              <a:t> </a:t>
            </a:r>
            <a:r>
              <a:rPr lang="lv-LV" b="1" dirty="0" err="1"/>
              <a:t>Technology</a:t>
            </a:r>
            <a:r>
              <a:rPr lang="lv-LV" b="1" dirty="0"/>
              <a:t> (LLU)</a:t>
            </a:r>
          </a:p>
        </p:txBody>
      </p:sp>
      <p:pic>
        <p:nvPicPr>
          <p:cNvPr id="5" name="Picture 4" descr="Attēlu rezultāti vaicājumam “LLU”"/>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1506" y="4343895"/>
            <a:ext cx="1268819" cy="12688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8BFEA95-E86F-4C8F-84E3-7C1855B317A2}"/>
              </a:ext>
            </a:extLst>
          </p:cNvPr>
          <p:cNvSpPr/>
          <p:nvPr/>
        </p:nvSpPr>
        <p:spPr>
          <a:xfrm>
            <a:off x="361506" y="5828173"/>
            <a:ext cx="11700769" cy="738664"/>
          </a:xfrm>
          <a:prstGeom prst="rect">
            <a:avLst/>
          </a:prstGeom>
        </p:spPr>
        <p:txBody>
          <a:bodyPr wrap="square">
            <a:spAutoFit/>
          </a:bodyPr>
          <a:lstStyle/>
          <a:p>
            <a:pPr fontAlgn="base"/>
            <a:r>
              <a:rPr lang="lv-LV" sz="1400" i="1" dirty="0">
                <a:solidFill>
                  <a:srgbClr val="000000"/>
                </a:solidFill>
                <a:latin typeface="Poppins"/>
              </a:rPr>
              <a:t>Šī publikācija ir sagatavota ar Latvijas-Krievijas pārrobežu sadarbības programmas 2014.-2020.gadam finansiālu atbalstu. Par tās saturu pilnībā atbild Rēzeknes pilsētas dome un tā var neatspoguļot Programmas, Programmas dalībvalstu Latvijas un Krievijas, kā arī Eiropas Savienības viedokli.</a:t>
            </a:r>
            <a:endParaRPr lang="lv-LV" sz="1400" dirty="0">
              <a:solidFill>
                <a:srgbClr val="000000"/>
              </a:solidFill>
              <a:latin typeface="Poppins"/>
            </a:endParaRPr>
          </a:p>
          <a:p>
            <a:pPr fontAlgn="base"/>
            <a:r>
              <a:rPr lang="lv-LV" sz="1400" b="1" dirty="0">
                <a:solidFill>
                  <a:srgbClr val="000000"/>
                </a:solidFill>
                <a:latin typeface="Poppins"/>
              </a:rPr>
              <a:t>Programmas mājas lapa: </a:t>
            </a:r>
            <a:r>
              <a:rPr lang="lv-LV" sz="1400" dirty="0" err="1">
                <a:solidFill>
                  <a:srgbClr val="07944A"/>
                </a:solidFill>
                <a:latin typeface="Poppins"/>
                <a:hlinkClick r:id="rId3" tooltip="Programmas majas lapa"/>
              </a:rPr>
              <a:t>www.latruscbc.eu</a:t>
            </a:r>
            <a:endParaRPr lang="lv-LV" sz="1400" b="0" i="0" dirty="0">
              <a:solidFill>
                <a:srgbClr val="000000"/>
              </a:solidFill>
              <a:effectLst/>
              <a:latin typeface="Poppins"/>
            </a:endParaRPr>
          </a:p>
        </p:txBody>
      </p:sp>
      <p:pic>
        <p:nvPicPr>
          <p:cNvPr id="6" name="Picture 2" descr="LV-RUS logo">
            <a:extLst>
              <a:ext uri="{FF2B5EF4-FFF2-40B4-BE49-F238E27FC236}">
                <a16:creationId xmlns:a16="http://schemas.microsoft.com/office/drawing/2014/main" id="{65C2E729-F4AA-4393-9F3E-84B53AB8B3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3572" y="742409"/>
            <a:ext cx="10296636" cy="14573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940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56" y="0"/>
            <a:ext cx="10515600" cy="1105897"/>
          </a:xfrm>
        </p:spPr>
        <p:txBody>
          <a:bodyPr>
            <a:normAutofit/>
          </a:bodyPr>
          <a:lstStyle/>
          <a:p>
            <a:r>
              <a:rPr lang="en-GB" sz="3200" b="1" dirty="0">
                <a:solidFill>
                  <a:schemeClr val="accent6">
                    <a:lumMod val="75000"/>
                  </a:schemeClr>
                </a:solidFill>
              </a:rPr>
              <a:t>Planned activities in the project</a:t>
            </a:r>
            <a:r>
              <a:rPr lang="lv-LV" sz="3200" b="1" dirty="0">
                <a:solidFill>
                  <a:schemeClr val="accent6">
                    <a:lumMod val="75000"/>
                  </a:schemeClr>
                </a:solidFill>
              </a:rPr>
              <a:t> (3)</a:t>
            </a:r>
            <a:endParaRPr lang="en-GB" sz="3200" b="1" dirty="0">
              <a:solidFill>
                <a:schemeClr val="accent6">
                  <a:lumMod val="75000"/>
                </a:schemeClr>
              </a:solidFill>
            </a:endParaRPr>
          </a:p>
        </p:txBody>
      </p:sp>
      <p:sp>
        <p:nvSpPr>
          <p:cNvPr id="4" name="Rectangle 3"/>
          <p:cNvSpPr/>
          <p:nvPr/>
        </p:nvSpPr>
        <p:spPr>
          <a:xfrm>
            <a:off x="491756" y="956840"/>
            <a:ext cx="11427342" cy="5931880"/>
          </a:xfrm>
          <a:prstGeom prst="rect">
            <a:avLst/>
          </a:prstGeom>
        </p:spPr>
        <p:txBody>
          <a:bodyPr wrap="square">
            <a:spAutoFit/>
          </a:bodyPr>
          <a:lstStyle/>
          <a:p>
            <a:pPr>
              <a:lnSpc>
                <a:spcPct val="107000"/>
              </a:lnSpc>
              <a:spcAft>
                <a:spcPts val="800"/>
              </a:spcAft>
            </a:pPr>
            <a:r>
              <a:rPr lang="en-GB" sz="2000" b="1" i="1" dirty="0">
                <a:solidFill>
                  <a:schemeClr val="accent6">
                    <a:lumMod val="75000"/>
                  </a:schemeClr>
                </a:solidFill>
                <a:ea typeface="Calibri" panose="020F0502020204030204" pitchFamily="34" charset="0"/>
                <a:cs typeface="Times New Roman" panose="02020603050405020304" pitchFamily="18" charset="0"/>
              </a:rPr>
              <a:t>Activity package 3  </a:t>
            </a:r>
            <a:r>
              <a:rPr lang="en-GB" sz="2000" b="1" dirty="0">
                <a:solidFill>
                  <a:schemeClr val="accent6">
                    <a:lumMod val="75000"/>
                  </a:schemeClr>
                </a:solidFill>
                <a:ea typeface="Calibri" panose="020F0502020204030204" pitchFamily="34" charset="0"/>
                <a:cs typeface="Times New Roman" panose="02020603050405020304" pitchFamily="18" charset="0"/>
              </a:rPr>
              <a:t>Capacity building of public sector professionals of tourism and integrated resources management</a:t>
            </a:r>
            <a:r>
              <a:rPr lang="lv-LV" sz="2000" b="1" dirty="0">
                <a:solidFill>
                  <a:schemeClr val="accent6">
                    <a:lumMod val="75000"/>
                  </a:schemeClr>
                </a:solidFill>
                <a:ea typeface="Calibri" panose="020F0502020204030204" pitchFamily="34" charset="0"/>
                <a:cs typeface="Times New Roman" panose="02020603050405020304" pitchFamily="18" charset="0"/>
              </a:rPr>
              <a:t> (1)</a:t>
            </a:r>
            <a:endParaRPr lang="en-GB" sz="2000" b="1" dirty="0">
              <a:solidFill>
                <a:schemeClr val="accent6">
                  <a:lumMod val="75000"/>
                </a:schemeClr>
              </a:solidFill>
              <a:ea typeface="Calibri" panose="020F0502020204030204" pitchFamily="34" charset="0"/>
              <a:cs typeface="Times New Roman" panose="02020603050405020304" pitchFamily="18" charset="0"/>
            </a:endParaRPr>
          </a:p>
          <a:p>
            <a:pPr lvl="0"/>
            <a:r>
              <a:rPr lang="en-GB" sz="2000" b="1" dirty="0"/>
              <a:t>2 day capacity building workshops in </a:t>
            </a:r>
            <a:r>
              <a:rPr lang="en-GB" sz="2000" b="1" dirty="0" err="1"/>
              <a:t>Rezekne</a:t>
            </a:r>
            <a:r>
              <a:rPr lang="en-GB" sz="2000" dirty="0"/>
              <a:t> (September 2019 – February 2020) and </a:t>
            </a:r>
            <a:r>
              <a:rPr lang="en-GB" sz="2000" b="1" dirty="0" err="1"/>
              <a:t>Ostrov</a:t>
            </a:r>
            <a:r>
              <a:rPr lang="en-GB" sz="2000" dirty="0"/>
              <a:t> (December 2019 – May 2020)</a:t>
            </a:r>
          </a:p>
          <a:p>
            <a:endParaRPr lang="lv-LV" sz="2000" dirty="0"/>
          </a:p>
          <a:p>
            <a:pPr marL="342900" indent="-342900">
              <a:buFont typeface="Arial" panose="020B0604020202020204" pitchFamily="34" charset="0"/>
              <a:buChar char="•"/>
            </a:pPr>
            <a:r>
              <a:rPr lang="en-GB" sz="2000" dirty="0"/>
              <a:t>Universities are responsible for </a:t>
            </a:r>
            <a:r>
              <a:rPr lang="en-GB" sz="2000" b="1" dirty="0"/>
              <a:t>5 experts in</a:t>
            </a:r>
            <a:r>
              <a:rPr lang="lv-LV" sz="2000" b="1" dirty="0" err="1"/>
              <a:t>volvement</a:t>
            </a:r>
            <a:r>
              <a:rPr lang="lv-LV" sz="2000" b="1" dirty="0"/>
              <a:t> </a:t>
            </a:r>
            <a:r>
              <a:rPr lang="lv-LV" sz="2000" dirty="0" err="1"/>
              <a:t>and</a:t>
            </a:r>
            <a:r>
              <a:rPr lang="lv-LV" sz="2000" dirty="0"/>
              <a:t> </a:t>
            </a:r>
            <a:r>
              <a:rPr lang="lv-LV" sz="2000" dirty="0" err="1"/>
              <a:t>academic</a:t>
            </a:r>
            <a:r>
              <a:rPr lang="lv-LV" sz="2000" dirty="0"/>
              <a:t> </a:t>
            </a:r>
            <a:r>
              <a:rPr lang="lv-LV" sz="2000" dirty="0" err="1"/>
              <a:t>background</a:t>
            </a:r>
            <a:r>
              <a:rPr lang="lv-LV" sz="2000" dirty="0"/>
              <a:t> </a:t>
            </a:r>
            <a:r>
              <a:rPr lang="lv-LV" sz="2000" dirty="0" err="1"/>
              <a:t>for</a:t>
            </a:r>
            <a:r>
              <a:rPr lang="lv-LV" sz="2000" dirty="0"/>
              <a:t> </a:t>
            </a:r>
            <a:r>
              <a:rPr lang="lv-LV" sz="2000" dirty="0" err="1"/>
              <a:t>workshops</a:t>
            </a:r>
            <a:r>
              <a:rPr lang="lv-LV" sz="2000" dirty="0"/>
              <a:t>. </a:t>
            </a:r>
            <a:r>
              <a:rPr lang="en-GB" sz="2000" dirty="0"/>
              <a:t>During </a:t>
            </a:r>
            <a:r>
              <a:rPr lang="lv-LV" sz="2000" dirty="0" err="1"/>
              <a:t>workshops</a:t>
            </a:r>
            <a:r>
              <a:rPr lang="en-GB" sz="2000" dirty="0"/>
              <a:t> the participants</a:t>
            </a:r>
            <a:r>
              <a:rPr lang="lv-LV" sz="2000" dirty="0"/>
              <a:t>:</a:t>
            </a:r>
          </a:p>
          <a:p>
            <a:pPr marL="1169988" indent="-361950">
              <a:buFont typeface="Wingdings" panose="05000000000000000000" pitchFamily="2" charset="2"/>
              <a:buChar char="Ø"/>
            </a:pPr>
            <a:r>
              <a:rPr lang="en-GB" dirty="0"/>
              <a:t>will get acquainted with the main principles, systems and tips in </a:t>
            </a:r>
            <a:r>
              <a:rPr lang="en-GB" b="1" dirty="0"/>
              <a:t>integrated nature resources management </a:t>
            </a:r>
            <a:r>
              <a:rPr lang="en-GB" dirty="0"/>
              <a:t>for the overall area development, learn about international best practices and the impact that urban planning has on the overall economic and tourism development of an area</a:t>
            </a:r>
            <a:r>
              <a:rPr lang="lv-LV" dirty="0"/>
              <a:t>;</a:t>
            </a:r>
          </a:p>
          <a:p>
            <a:pPr marL="1169988" indent="-361950">
              <a:buFont typeface="Wingdings" panose="05000000000000000000" pitchFamily="2" charset="2"/>
              <a:buChar char="Ø"/>
            </a:pPr>
            <a:r>
              <a:rPr lang="lv-LV" dirty="0" err="1"/>
              <a:t>Will</a:t>
            </a:r>
            <a:r>
              <a:rPr lang="lv-LV" dirty="0"/>
              <a:t> e</a:t>
            </a:r>
            <a:r>
              <a:rPr lang="en-GB" dirty="0" err="1"/>
              <a:t>laborat</a:t>
            </a:r>
            <a:r>
              <a:rPr lang="lv-LV" dirty="0"/>
              <a:t>e</a:t>
            </a:r>
            <a:r>
              <a:rPr lang="en-GB" dirty="0"/>
              <a:t> </a:t>
            </a:r>
            <a:r>
              <a:rPr lang="en-GB" b="1" dirty="0"/>
              <a:t>basic principles for </a:t>
            </a:r>
            <a:r>
              <a:rPr lang="lv-LV" b="1" dirty="0" err="1"/>
              <a:t>development</a:t>
            </a:r>
            <a:r>
              <a:rPr lang="lv-LV" b="1" dirty="0"/>
              <a:t> </a:t>
            </a:r>
            <a:r>
              <a:rPr lang="lv-LV" b="1" dirty="0" err="1"/>
              <a:t>of</a:t>
            </a:r>
            <a:r>
              <a:rPr lang="lv-LV" b="1" dirty="0"/>
              <a:t> </a:t>
            </a:r>
            <a:r>
              <a:rPr lang="lv-LV" b="1" dirty="0" err="1"/>
              <a:t>Blue</a:t>
            </a:r>
            <a:r>
              <a:rPr lang="lv-LV" b="1" dirty="0"/>
              <a:t> </a:t>
            </a:r>
            <a:r>
              <a:rPr lang="lv-LV" b="1" dirty="0" err="1"/>
              <a:t>Passport</a:t>
            </a:r>
            <a:r>
              <a:rPr lang="lv-LV" b="1" dirty="0"/>
              <a:t> </a:t>
            </a:r>
            <a:r>
              <a:rPr lang="lv-LV" dirty="0" err="1"/>
              <a:t>for</a:t>
            </a:r>
            <a:r>
              <a:rPr lang="lv-LV" dirty="0"/>
              <a:t> </a:t>
            </a:r>
            <a:r>
              <a:rPr lang="lv-LV" dirty="0" err="1"/>
              <a:t>water</a:t>
            </a:r>
            <a:r>
              <a:rPr lang="lv-LV" dirty="0"/>
              <a:t> </a:t>
            </a:r>
            <a:r>
              <a:rPr lang="lv-LV" dirty="0" err="1"/>
              <a:t>bodies</a:t>
            </a:r>
            <a:r>
              <a:rPr lang="lv-LV" dirty="0"/>
              <a:t> </a:t>
            </a:r>
            <a:r>
              <a:rPr lang="lv-LV" dirty="0" err="1"/>
              <a:t>of</a:t>
            </a:r>
            <a:r>
              <a:rPr lang="lv-LV" dirty="0"/>
              <a:t> </a:t>
            </a:r>
            <a:r>
              <a:rPr lang="lv-LV" dirty="0" err="1"/>
              <a:t>Rezekne</a:t>
            </a:r>
            <a:r>
              <a:rPr lang="lv-LV" dirty="0"/>
              <a:t> </a:t>
            </a:r>
            <a:r>
              <a:rPr lang="lv-LV" dirty="0" err="1"/>
              <a:t>and</a:t>
            </a:r>
            <a:r>
              <a:rPr lang="lv-LV" dirty="0"/>
              <a:t> </a:t>
            </a:r>
            <a:r>
              <a:rPr lang="lv-LV" dirty="0" err="1"/>
              <a:t>Ostrov</a:t>
            </a:r>
            <a:endParaRPr lang="lv-LV" dirty="0"/>
          </a:p>
          <a:p>
            <a:pPr marL="1169988" indent="-361950">
              <a:buFont typeface="Wingdings" panose="05000000000000000000" pitchFamily="2" charset="2"/>
              <a:buChar char="Ø"/>
            </a:pPr>
            <a:r>
              <a:rPr lang="lv-LV" dirty="0" err="1"/>
              <a:t>Will</a:t>
            </a:r>
            <a:r>
              <a:rPr lang="lv-LV" dirty="0"/>
              <a:t> </a:t>
            </a:r>
            <a:r>
              <a:rPr lang="lv-LV" dirty="0" err="1"/>
              <a:t>elaborate</a:t>
            </a:r>
            <a:r>
              <a:rPr lang="lv-LV" dirty="0"/>
              <a:t> </a:t>
            </a:r>
            <a:r>
              <a:rPr lang="lv-LV" b="1" dirty="0" err="1"/>
              <a:t>basic</a:t>
            </a:r>
            <a:r>
              <a:rPr lang="lv-LV" b="1" dirty="0"/>
              <a:t> </a:t>
            </a:r>
            <a:r>
              <a:rPr lang="lv-LV" b="1" dirty="0" err="1"/>
              <a:t>principles</a:t>
            </a:r>
            <a:r>
              <a:rPr lang="lv-LV" b="1" dirty="0"/>
              <a:t> </a:t>
            </a:r>
            <a:r>
              <a:rPr lang="lv-LV" b="1" dirty="0" err="1"/>
              <a:t>for</a:t>
            </a:r>
            <a:r>
              <a:rPr lang="lv-LV" b="1" dirty="0"/>
              <a:t> </a:t>
            </a:r>
            <a:r>
              <a:rPr lang="en-GB" b="1" dirty="0"/>
              <a:t>planning new tourism routes</a:t>
            </a:r>
          </a:p>
          <a:p>
            <a:pPr marL="342900" indent="-342900">
              <a:buFont typeface="Wingdings" panose="05000000000000000000" pitchFamily="2" charset="2"/>
              <a:buChar char="Ø"/>
            </a:pPr>
            <a:endParaRPr lang="en-GB" sz="2000" dirty="0"/>
          </a:p>
          <a:p>
            <a:pPr marL="342900" indent="-342900">
              <a:buFont typeface="Arial" panose="020B0604020202020204" pitchFamily="34" charset="0"/>
              <a:buChar char="•"/>
            </a:pPr>
            <a:r>
              <a:rPr lang="en-GB" sz="2000" dirty="0"/>
              <a:t>Materials developed within the framework of the workshops will be translated (responsible – </a:t>
            </a:r>
            <a:r>
              <a:rPr lang="en-GB" sz="2000" dirty="0" err="1"/>
              <a:t>Rezekne</a:t>
            </a:r>
            <a:r>
              <a:rPr lang="en-GB" sz="2000" dirty="0"/>
              <a:t>) and available in e-format </a:t>
            </a:r>
            <a:r>
              <a:rPr lang="lv-LV" sz="2000" dirty="0"/>
              <a:t>(LLU </a:t>
            </a:r>
            <a:r>
              <a:rPr lang="lv-LV" sz="2000" dirty="0" err="1"/>
              <a:t>web</a:t>
            </a:r>
            <a:r>
              <a:rPr lang="lv-LV" sz="2000" dirty="0"/>
              <a:t> </a:t>
            </a:r>
            <a:r>
              <a:rPr lang="lv-LV" sz="2000" dirty="0" err="1"/>
              <a:t>page</a:t>
            </a:r>
            <a:r>
              <a:rPr lang="lv-LV" sz="2000" dirty="0"/>
              <a:t>)</a:t>
            </a:r>
          </a:p>
          <a:p>
            <a:endParaRPr lang="en-GB" sz="2000" dirty="0"/>
          </a:p>
          <a:p>
            <a:pPr marL="342900" indent="-342900">
              <a:buFont typeface="Arial" panose="020B0604020202020204" pitchFamily="34" charset="0"/>
              <a:buChar char="•"/>
            </a:pPr>
            <a:r>
              <a:rPr lang="lv-LV" sz="2000" dirty="0" err="1"/>
              <a:t>Workshop</a:t>
            </a:r>
            <a:r>
              <a:rPr lang="lv-LV" sz="2000" dirty="0"/>
              <a:t> </a:t>
            </a:r>
            <a:r>
              <a:rPr lang="lv-LV" sz="2000" dirty="0" err="1"/>
              <a:t>in</a:t>
            </a:r>
            <a:r>
              <a:rPr lang="lv-LV" sz="2000" dirty="0"/>
              <a:t> </a:t>
            </a:r>
            <a:r>
              <a:rPr lang="lv-LV" sz="2000" dirty="0" err="1"/>
              <a:t>Rezekne</a:t>
            </a:r>
            <a:r>
              <a:rPr lang="lv-LV" sz="2000" dirty="0"/>
              <a:t> </a:t>
            </a:r>
            <a:r>
              <a:rPr lang="lv-LV" sz="2000" dirty="0" err="1"/>
              <a:t>will</a:t>
            </a:r>
            <a:r>
              <a:rPr lang="lv-LV" sz="2000" dirty="0"/>
              <a:t> </a:t>
            </a:r>
            <a:r>
              <a:rPr lang="lv-LV" sz="2000" dirty="0" err="1"/>
              <a:t>be</a:t>
            </a:r>
            <a:r>
              <a:rPr lang="lv-LV" sz="2000" dirty="0"/>
              <a:t> o</a:t>
            </a:r>
            <a:r>
              <a:rPr lang="en-GB" sz="2000" dirty="0" err="1"/>
              <a:t>rganized</a:t>
            </a:r>
            <a:r>
              <a:rPr lang="en-GB" sz="2000" dirty="0"/>
              <a:t> by LLU in cooperation with </a:t>
            </a:r>
            <a:r>
              <a:rPr lang="en-GB" sz="2000" dirty="0" err="1"/>
              <a:t>Rezekne</a:t>
            </a:r>
            <a:endParaRPr lang="en-GB" sz="2000" dirty="0"/>
          </a:p>
          <a:p>
            <a:pPr lvl="0"/>
            <a:endParaRPr lang="lv-LV" sz="2000" dirty="0"/>
          </a:p>
          <a:p>
            <a:pPr marL="342900" lvl="0" indent="-342900">
              <a:buFont typeface="Arial" panose="020B0604020202020204" pitchFamily="34" charset="0"/>
              <a:buChar char="•"/>
            </a:pPr>
            <a:r>
              <a:rPr lang="en-GB" sz="2000" b="1" dirty="0"/>
              <a:t>5 scholars </a:t>
            </a:r>
            <a:r>
              <a:rPr lang="lv-LV" sz="2000" dirty="0" err="1"/>
              <a:t>from</a:t>
            </a:r>
            <a:r>
              <a:rPr lang="lv-LV" sz="2000" dirty="0"/>
              <a:t> LLU </a:t>
            </a:r>
            <a:r>
              <a:rPr lang="en-GB" sz="2000" dirty="0"/>
              <a:t>will take part in workshops </a:t>
            </a:r>
          </a:p>
        </p:txBody>
      </p:sp>
    </p:spTree>
    <p:extLst>
      <p:ext uri="{BB962C8B-B14F-4D97-AF65-F5344CB8AC3E}">
        <p14:creationId xmlns:p14="http://schemas.microsoft.com/office/powerpoint/2010/main" val="1620646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56" y="0"/>
            <a:ext cx="10515600" cy="1105897"/>
          </a:xfrm>
        </p:spPr>
        <p:txBody>
          <a:bodyPr>
            <a:normAutofit/>
          </a:bodyPr>
          <a:lstStyle/>
          <a:p>
            <a:r>
              <a:rPr lang="en-GB" sz="3200" b="1" dirty="0">
                <a:solidFill>
                  <a:schemeClr val="accent6">
                    <a:lumMod val="75000"/>
                  </a:schemeClr>
                </a:solidFill>
              </a:rPr>
              <a:t>Planned activities in the project</a:t>
            </a:r>
            <a:r>
              <a:rPr lang="lv-LV" sz="3200" b="1" dirty="0">
                <a:solidFill>
                  <a:schemeClr val="accent6">
                    <a:lumMod val="75000"/>
                  </a:schemeClr>
                </a:solidFill>
              </a:rPr>
              <a:t> (4)</a:t>
            </a:r>
            <a:endParaRPr lang="en-GB" sz="3200" b="1" dirty="0">
              <a:solidFill>
                <a:schemeClr val="accent6">
                  <a:lumMod val="75000"/>
                </a:schemeClr>
              </a:solidFill>
            </a:endParaRPr>
          </a:p>
        </p:txBody>
      </p:sp>
      <p:sp>
        <p:nvSpPr>
          <p:cNvPr id="4" name="Rectangle 3"/>
          <p:cNvSpPr/>
          <p:nvPr/>
        </p:nvSpPr>
        <p:spPr>
          <a:xfrm>
            <a:off x="491756" y="956840"/>
            <a:ext cx="11427342" cy="5162439"/>
          </a:xfrm>
          <a:prstGeom prst="rect">
            <a:avLst/>
          </a:prstGeom>
        </p:spPr>
        <p:txBody>
          <a:bodyPr wrap="square">
            <a:spAutoFit/>
          </a:bodyPr>
          <a:lstStyle/>
          <a:p>
            <a:pPr>
              <a:lnSpc>
                <a:spcPct val="107000"/>
              </a:lnSpc>
              <a:spcAft>
                <a:spcPts val="800"/>
              </a:spcAft>
            </a:pPr>
            <a:r>
              <a:rPr lang="en-GB" sz="2000" b="1" i="1" dirty="0">
                <a:solidFill>
                  <a:schemeClr val="accent6">
                    <a:lumMod val="75000"/>
                  </a:schemeClr>
                </a:solidFill>
                <a:ea typeface="Calibri" panose="020F0502020204030204" pitchFamily="34" charset="0"/>
                <a:cs typeface="Times New Roman" panose="02020603050405020304" pitchFamily="18" charset="0"/>
              </a:rPr>
              <a:t>Activity package 3  </a:t>
            </a:r>
            <a:r>
              <a:rPr lang="en-GB" sz="2000" b="1" dirty="0">
                <a:solidFill>
                  <a:schemeClr val="accent6">
                    <a:lumMod val="75000"/>
                  </a:schemeClr>
                </a:solidFill>
                <a:ea typeface="Calibri" panose="020F0502020204030204" pitchFamily="34" charset="0"/>
                <a:cs typeface="Times New Roman" panose="02020603050405020304" pitchFamily="18" charset="0"/>
              </a:rPr>
              <a:t>Capacity building of public sector professionals of tourism and integrated resources management</a:t>
            </a:r>
            <a:r>
              <a:rPr lang="lv-LV" sz="2000" b="1" dirty="0">
                <a:solidFill>
                  <a:schemeClr val="accent6">
                    <a:lumMod val="75000"/>
                  </a:schemeClr>
                </a:solidFill>
                <a:ea typeface="Calibri" panose="020F0502020204030204" pitchFamily="34" charset="0"/>
                <a:cs typeface="Times New Roman" panose="02020603050405020304" pitchFamily="18" charset="0"/>
              </a:rPr>
              <a:t> (2)</a:t>
            </a:r>
            <a:endParaRPr lang="en-GB" sz="2000" b="1" dirty="0">
              <a:solidFill>
                <a:schemeClr val="accent6">
                  <a:lumMod val="75000"/>
                </a:schemeClr>
              </a:solidFill>
              <a:ea typeface="Calibri" panose="020F0502020204030204" pitchFamily="34" charset="0"/>
              <a:cs typeface="Times New Roman" panose="02020603050405020304" pitchFamily="18" charset="0"/>
            </a:endParaRPr>
          </a:p>
          <a:p>
            <a:pPr lvl="0"/>
            <a:r>
              <a:rPr lang="en-GB" sz="2000" b="1" dirty="0"/>
              <a:t>Development of Integrated nature resources management manual </a:t>
            </a:r>
            <a:r>
              <a:rPr lang="en-GB" sz="2000" dirty="0"/>
              <a:t>(September 2019 – February 2021)</a:t>
            </a:r>
            <a:endParaRPr lang="lv-LV" sz="2000" dirty="0"/>
          </a:p>
          <a:p>
            <a:pPr lvl="0"/>
            <a:endParaRPr lang="lv-LV" sz="2000" dirty="0"/>
          </a:p>
          <a:p>
            <a:pPr marL="342900" indent="-342900">
              <a:buFont typeface="Arial" panose="020B0604020202020204" pitchFamily="34" charset="0"/>
              <a:buChar char="•"/>
            </a:pPr>
            <a:r>
              <a:rPr lang="en-GB" sz="2000" u="sng" dirty="0"/>
              <a:t>Will include topics</a:t>
            </a:r>
            <a:r>
              <a:rPr lang="en-GB" sz="2000" dirty="0"/>
              <a:t>: effective management of nature resources, promotion of tourism development and balance between economic activity and ecosystem sustainability. The theoretical part of the manual will be based on developed materials for the training programme. Included information will be supported with </a:t>
            </a:r>
            <a:r>
              <a:rPr lang="en-GB" sz="2000" u="sng" dirty="0"/>
              <a:t>practical examples </a:t>
            </a:r>
            <a:r>
              <a:rPr lang="en-GB" sz="2000" dirty="0"/>
              <a:t>from LV-RU cross-border region, as well as best integrated water resource management examples from Europe.  </a:t>
            </a:r>
            <a:endParaRPr lang="lv-LV" sz="2000" dirty="0"/>
          </a:p>
          <a:p>
            <a:pPr marL="342900" indent="-342900">
              <a:buFont typeface="Arial" panose="020B0604020202020204" pitchFamily="34" charset="0"/>
              <a:buChar char="•"/>
            </a:pPr>
            <a:endParaRPr lang="lv-LV" sz="2000" dirty="0"/>
          </a:p>
          <a:p>
            <a:pPr marL="342900" indent="-342900">
              <a:buFont typeface="Arial" panose="020B0604020202020204" pitchFamily="34" charset="0"/>
              <a:buChar char="•"/>
            </a:pPr>
            <a:r>
              <a:rPr lang="en-GB" sz="2000" dirty="0"/>
              <a:t>The manual will also include </a:t>
            </a:r>
            <a:r>
              <a:rPr lang="lv-LV" sz="2000" u="sng" dirty="0" err="1"/>
              <a:t>approaches</a:t>
            </a:r>
            <a:r>
              <a:rPr lang="lv-LV" sz="2000" u="sng" dirty="0"/>
              <a:t> </a:t>
            </a:r>
            <a:r>
              <a:rPr lang="en-GB" sz="2000" u="sng" dirty="0"/>
              <a:t>for municipalities </a:t>
            </a:r>
            <a:r>
              <a:rPr lang="en-GB" sz="2000" dirty="0"/>
              <a:t>on the process of integrated natural urban water body management implementation, maintenance of the balance between fast development and ecology, which is one of the main factors for eco-tourism. </a:t>
            </a:r>
            <a:endParaRPr lang="lv-LV" sz="2000" dirty="0"/>
          </a:p>
          <a:p>
            <a:pPr marL="342900" indent="-342900">
              <a:buFont typeface="Arial" panose="020B0604020202020204" pitchFamily="34" charset="0"/>
              <a:buChar char="•"/>
            </a:pPr>
            <a:endParaRPr lang="lv-LV" sz="2000" dirty="0"/>
          </a:p>
          <a:p>
            <a:pPr marL="342900" indent="-342900">
              <a:buFont typeface="Arial" panose="020B0604020202020204" pitchFamily="34" charset="0"/>
              <a:buChar char="•"/>
            </a:pPr>
            <a:r>
              <a:rPr lang="en-GB" sz="2000" u="sng" dirty="0"/>
              <a:t>Will be translated </a:t>
            </a:r>
            <a:r>
              <a:rPr lang="en-GB" sz="2000" dirty="0"/>
              <a:t>in English (responsible - </a:t>
            </a:r>
            <a:r>
              <a:rPr lang="en-GB" sz="2000" dirty="0" err="1"/>
              <a:t>Rezekne</a:t>
            </a:r>
            <a:r>
              <a:rPr lang="en-GB" sz="2000" dirty="0"/>
              <a:t>) and Russian (responsible – </a:t>
            </a:r>
            <a:r>
              <a:rPr lang="en-GB" sz="2000" dirty="0" err="1"/>
              <a:t>Ostrov</a:t>
            </a:r>
            <a:r>
              <a:rPr lang="en-GB" sz="2000" dirty="0"/>
              <a:t>) and </a:t>
            </a:r>
            <a:r>
              <a:rPr lang="en-GB" sz="2000" u="sng" dirty="0"/>
              <a:t>available in e-format and printed</a:t>
            </a:r>
            <a:r>
              <a:rPr lang="en-GB" sz="2000" dirty="0"/>
              <a:t> (for dissemination) (responsible – LLU)</a:t>
            </a:r>
            <a:endParaRPr lang="lv-LV" sz="2000" dirty="0"/>
          </a:p>
        </p:txBody>
      </p:sp>
    </p:spTree>
    <p:extLst>
      <p:ext uri="{BB962C8B-B14F-4D97-AF65-F5344CB8AC3E}">
        <p14:creationId xmlns:p14="http://schemas.microsoft.com/office/powerpoint/2010/main" val="191868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56" y="0"/>
            <a:ext cx="10515600" cy="1105897"/>
          </a:xfrm>
        </p:spPr>
        <p:txBody>
          <a:bodyPr>
            <a:normAutofit/>
          </a:bodyPr>
          <a:lstStyle/>
          <a:p>
            <a:r>
              <a:rPr lang="en-GB" sz="3200" b="1" dirty="0">
                <a:solidFill>
                  <a:schemeClr val="accent6">
                    <a:lumMod val="75000"/>
                  </a:schemeClr>
                </a:solidFill>
              </a:rPr>
              <a:t>Planned activities in the project</a:t>
            </a:r>
            <a:r>
              <a:rPr lang="lv-LV" sz="3200" b="1" dirty="0">
                <a:solidFill>
                  <a:schemeClr val="accent6">
                    <a:lumMod val="75000"/>
                  </a:schemeClr>
                </a:solidFill>
              </a:rPr>
              <a:t> (5)</a:t>
            </a:r>
            <a:endParaRPr lang="en-GB" sz="3200" b="1" dirty="0">
              <a:solidFill>
                <a:schemeClr val="accent6">
                  <a:lumMod val="75000"/>
                </a:schemeClr>
              </a:solidFill>
            </a:endParaRPr>
          </a:p>
        </p:txBody>
      </p:sp>
      <p:sp>
        <p:nvSpPr>
          <p:cNvPr id="4" name="Rectangle 3"/>
          <p:cNvSpPr/>
          <p:nvPr/>
        </p:nvSpPr>
        <p:spPr>
          <a:xfrm>
            <a:off x="491756" y="956840"/>
            <a:ext cx="11427342" cy="2700226"/>
          </a:xfrm>
          <a:prstGeom prst="rect">
            <a:avLst/>
          </a:prstGeom>
        </p:spPr>
        <p:txBody>
          <a:bodyPr wrap="square">
            <a:spAutoFit/>
          </a:bodyPr>
          <a:lstStyle/>
          <a:p>
            <a:pPr>
              <a:lnSpc>
                <a:spcPct val="107000"/>
              </a:lnSpc>
              <a:spcAft>
                <a:spcPts val="800"/>
              </a:spcAft>
            </a:pPr>
            <a:r>
              <a:rPr lang="en-GB" sz="2000" b="1" i="1" dirty="0">
                <a:solidFill>
                  <a:schemeClr val="accent6">
                    <a:lumMod val="75000"/>
                  </a:schemeClr>
                </a:solidFill>
                <a:ea typeface="Calibri" panose="020F0502020204030204" pitchFamily="34" charset="0"/>
                <a:cs typeface="Times New Roman" panose="02020603050405020304" pitchFamily="18" charset="0"/>
              </a:rPr>
              <a:t>Activity package 3  </a:t>
            </a:r>
            <a:r>
              <a:rPr lang="en-GB" sz="2000" b="1" dirty="0">
                <a:solidFill>
                  <a:schemeClr val="accent6">
                    <a:lumMod val="75000"/>
                  </a:schemeClr>
                </a:solidFill>
                <a:ea typeface="Calibri" panose="020F0502020204030204" pitchFamily="34" charset="0"/>
                <a:cs typeface="Times New Roman" panose="02020603050405020304" pitchFamily="18" charset="0"/>
              </a:rPr>
              <a:t>Capacity building of public sector professionals of tourism and integrated resources management</a:t>
            </a:r>
            <a:r>
              <a:rPr lang="lv-LV" sz="2000" b="1" dirty="0">
                <a:solidFill>
                  <a:schemeClr val="accent6">
                    <a:lumMod val="75000"/>
                  </a:schemeClr>
                </a:solidFill>
                <a:ea typeface="Calibri" panose="020F0502020204030204" pitchFamily="34" charset="0"/>
                <a:cs typeface="Times New Roman" panose="02020603050405020304" pitchFamily="18" charset="0"/>
              </a:rPr>
              <a:t> (3)</a:t>
            </a:r>
            <a:endParaRPr lang="en-GB" sz="2000" b="1" dirty="0">
              <a:solidFill>
                <a:schemeClr val="accent6">
                  <a:lumMod val="75000"/>
                </a:schemeClr>
              </a:solidFill>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GB" altLang="lv-LV" sz="2000" b="1" dirty="0">
                <a:ea typeface="Calibri" panose="020F0502020204030204" pitchFamily="34" charset="0"/>
                <a:cs typeface="Times New Roman" panose="02020603050405020304" pitchFamily="18" charset="0"/>
              </a:rPr>
              <a:t>Integration of project findings in study courses and approbation </a:t>
            </a:r>
            <a:r>
              <a:rPr lang="en-GB" altLang="lv-LV" sz="2000" dirty="0">
                <a:ea typeface="Calibri" panose="020F0502020204030204" pitchFamily="34" charset="0"/>
                <a:cs typeface="Times New Roman" panose="02020603050405020304" pitchFamily="18" charset="0"/>
              </a:rPr>
              <a:t>(December 2020-May 2021)</a:t>
            </a:r>
            <a:endParaRPr lang="lv-LV" altLang="lv-LV" sz="2000" dirty="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n-GB" altLang="lv-LV" sz="2000" dirty="0">
                <a:ea typeface="Calibri" panose="020F0502020204030204" pitchFamily="34" charset="0"/>
                <a:cs typeface="Times New Roman" panose="02020603050405020304" pitchFamily="18" charset="0"/>
              </a:rPr>
              <a:t>At least 100 students from LLU will receive information on project topics through:</a:t>
            </a:r>
            <a:endParaRPr lang="lv-LV" altLang="lv-LV" sz="2000" dirty="0"/>
          </a:p>
          <a:p>
            <a:pPr marL="808038" lvl="0" indent="-265113" eaLnBrk="0" fontAlgn="base" hangingPunct="0">
              <a:spcBef>
                <a:spcPct val="0"/>
              </a:spcBef>
              <a:spcAft>
                <a:spcPct val="0"/>
              </a:spcAft>
              <a:buFont typeface="Wingdings" panose="05000000000000000000" pitchFamily="2" charset="2"/>
              <a:buChar char="Ø"/>
            </a:pPr>
            <a:r>
              <a:rPr lang="en-GB" altLang="lv-LV" sz="2000" dirty="0">
                <a:ea typeface="Calibri" panose="020F0502020204030204" pitchFamily="34" charset="0"/>
                <a:cs typeface="Times New Roman" panose="02020603050405020304" pitchFamily="18" charset="0"/>
              </a:rPr>
              <a:t>study courses – Nature landscape design; Landscape Ecology and Environmental protection; Water landscape (Spring semester 2021)</a:t>
            </a:r>
            <a:endParaRPr lang="lv-LV" altLang="lv-LV" sz="2000" dirty="0"/>
          </a:p>
          <a:p>
            <a:pPr marL="808038" lvl="0" indent="-265113" eaLnBrk="0" fontAlgn="base" hangingPunct="0">
              <a:spcBef>
                <a:spcPct val="0"/>
              </a:spcBef>
              <a:spcAft>
                <a:spcPct val="0"/>
              </a:spcAft>
              <a:buFont typeface="Wingdings" panose="05000000000000000000" pitchFamily="2" charset="2"/>
              <a:buChar char="Ø"/>
            </a:pPr>
            <a:r>
              <a:rPr lang="en-GB" altLang="lv-LV" sz="2000" dirty="0">
                <a:ea typeface="Calibri" panose="020F0502020204030204" pitchFamily="34" charset="0"/>
                <a:cs typeface="Times New Roman" panose="02020603050405020304" pitchFamily="18" charset="0"/>
              </a:rPr>
              <a:t>Scientific practical conference “Sustainable Water Design” 04.2021.</a:t>
            </a:r>
            <a:endParaRPr lang="lv-LV" altLang="lv-LV" sz="2000" dirty="0"/>
          </a:p>
          <a:p>
            <a:pPr marL="808038" lvl="0" indent="-265113" eaLnBrk="0" fontAlgn="base" hangingPunct="0">
              <a:spcBef>
                <a:spcPct val="0"/>
              </a:spcBef>
              <a:spcAft>
                <a:spcPct val="0"/>
              </a:spcAft>
              <a:buFont typeface="Wingdings" panose="05000000000000000000" pitchFamily="2" charset="2"/>
              <a:buChar char="Ø"/>
            </a:pPr>
            <a:r>
              <a:rPr lang="en-GB" altLang="lv-LV" sz="2000" dirty="0">
                <a:ea typeface="Calibri" panose="020F0502020204030204" pitchFamily="34" charset="0"/>
                <a:cs typeface="Times New Roman" panose="02020603050405020304" pitchFamily="18" charset="0"/>
              </a:rPr>
              <a:t>Materials available on LLU website</a:t>
            </a:r>
            <a:endParaRPr lang="en-GB" altLang="lv-LV" sz="2000" dirty="0"/>
          </a:p>
        </p:txBody>
      </p:sp>
      <p:graphicFrame>
        <p:nvGraphicFramePr>
          <p:cNvPr id="3" name="Table 2"/>
          <p:cNvGraphicFramePr>
            <a:graphicFrameLocks noGrp="1"/>
          </p:cNvGraphicFramePr>
          <p:nvPr>
            <p:extLst>
              <p:ext uri="{D42A27DB-BD31-4B8C-83A1-F6EECF244321}">
                <p14:modId xmlns:p14="http://schemas.microsoft.com/office/powerpoint/2010/main" val="314461803"/>
              </p:ext>
            </p:extLst>
          </p:nvPr>
        </p:nvGraphicFramePr>
        <p:xfrm>
          <a:off x="1161608" y="3763606"/>
          <a:ext cx="9672970" cy="2456440"/>
        </p:xfrm>
        <a:graphic>
          <a:graphicData uri="http://schemas.openxmlformats.org/drawingml/2006/table">
            <a:tbl>
              <a:tblPr firstRow="1" firstCol="1" bandRow="1">
                <a:tableStyleId>{5940675A-B579-460E-94D1-54222C63F5DA}</a:tableStyleId>
              </a:tblPr>
              <a:tblGrid>
                <a:gridCol w="3509054">
                  <a:extLst>
                    <a:ext uri="{9D8B030D-6E8A-4147-A177-3AD203B41FA5}">
                      <a16:colId xmlns:a16="http://schemas.microsoft.com/office/drawing/2014/main" val="4029675627"/>
                    </a:ext>
                  </a:extLst>
                </a:gridCol>
                <a:gridCol w="6163916">
                  <a:extLst>
                    <a:ext uri="{9D8B030D-6E8A-4147-A177-3AD203B41FA5}">
                      <a16:colId xmlns:a16="http://schemas.microsoft.com/office/drawing/2014/main" val="1304670718"/>
                    </a:ext>
                  </a:extLst>
                </a:gridCol>
              </a:tblGrid>
              <a:tr h="344092">
                <a:tc>
                  <a:txBody>
                    <a:bodyPr/>
                    <a:lstStyle/>
                    <a:p>
                      <a:pPr>
                        <a:lnSpc>
                          <a:spcPct val="107000"/>
                        </a:lnSpc>
                        <a:spcAft>
                          <a:spcPts val="0"/>
                        </a:spcAft>
                      </a:pPr>
                      <a:r>
                        <a:rPr lang="en-GB" sz="2000" b="1" dirty="0">
                          <a:effectLst/>
                        </a:rPr>
                        <a:t>Topics of the project</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b="1" dirty="0">
                          <a:effectLst/>
                        </a:rPr>
                        <a:t>Study courses in which topics will be included</a:t>
                      </a:r>
                      <a:endParaRPr lang="lv-LV"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8562033"/>
                  </a:ext>
                </a:extLst>
              </a:tr>
              <a:tr h="704116">
                <a:tc>
                  <a:txBody>
                    <a:bodyPr/>
                    <a:lstStyle/>
                    <a:p>
                      <a:pPr>
                        <a:lnSpc>
                          <a:spcPct val="107000"/>
                        </a:lnSpc>
                        <a:spcAft>
                          <a:spcPts val="0"/>
                        </a:spcAft>
                      </a:pPr>
                      <a:r>
                        <a:rPr lang="en-GB" sz="2000">
                          <a:effectLst/>
                        </a:rPr>
                        <a:t>development of tourist routes in nature areas</a:t>
                      </a:r>
                      <a:endParaRPr lang="lv-LV"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Nature landscape design</a:t>
                      </a:r>
                      <a:endParaRPr lang="lv-LV"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4998340"/>
                  </a:ext>
                </a:extLst>
              </a:tr>
              <a:tr h="704116">
                <a:tc>
                  <a:txBody>
                    <a:bodyPr/>
                    <a:lstStyle/>
                    <a:p>
                      <a:pPr>
                        <a:lnSpc>
                          <a:spcPct val="107000"/>
                        </a:lnSpc>
                        <a:spcAft>
                          <a:spcPts val="0"/>
                        </a:spcAft>
                      </a:pPr>
                      <a:r>
                        <a:rPr lang="en-GB" sz="2000">
                          <a:effectLst/>
                        </a:rPr>
                        <a:t>Sustainable management of nature resources</a:t>
                      </a:r>
                      <a:endParaRPr lang="lv-LV"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a:effectLst/>
                        </a:rPr>
                        <a:t>Landscape ecology and environment protection,</a:t>
                      </a:r>
                      <a:endParaRPr lang="lv-LV"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525846"/>
                  </a:ext>
                </a:extLst>
              </a:tr>
              <a:tr h="704116">
                <a:tc>
                  <a:txBody>
                    <a:bodyPr/>
                    <a:lstStyle/>
                    <a:p>
                      <a:pPr>
                        <a:lnSpc>
                          <a:spcPct val="107000"/>
                        </a:lnSpc>
                        <a:spcAft>
                          <a:spcPts val="0"/>
                        </a:spcAft>
                      </a:pPr>
                      <a:r>
                        <a:rPr lang="en-GB" sz="2000" dirty="0">
                          <a:effectLst/>
                        </a:rPr>
                        <a:t>Planning of riverfront for tourism and water protection </a:t>
                      </a: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2000" dirty="0">
                          <a:effectLst/>
                        </a:rPr>
                        <a:t>Water landscape</a:t>
                      </a:r>
                      <a:endParaRPr lang="lv-LV"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06960851"/>
                  </a:ext>
                </a:extLst>
              </a:tr>
            </a:tbl>
          </a:graphicData>
        </a:graphic>
      </p:graphicFrame>
    </p:spTree>
    <p:extLst>
      <p:ext uri="{BB962C8B-B14F-4D97-AF65-F5344CB8AC3E}">
        <p14:creationId xmlns:p14="http://schemas.microsoft.com/office/powerpoint/2010/main" val="3416041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56" y="0"/>
            <a:ext cx="10515600" cy="1105897"/>
          </a:xfrm>
        </p:spPr>
        <p:txBody>
          <a:bodyPr>
            <a:normAutofit/>
          </a:bodyPr>
          <a:lstStyle/>
          <a:p>
            <a:r>
              <a:rPr lang="en-GB" sz="3200" b="1" dirty="0">
                <a:solidFill>
                  <a:schemeClr val="accent6">
                    <a:lumMod val="75000"/>
                  </a:schemeClr>
                </a:solidFill>
              </a:rPr>
              <a:t>Planned activities in the project</a:t>
            </a:r>
            <a:r>
              <a:rPr lang="lv-LV" sz="3200" b="1" dirty="0">
                <a:solidFill>
                  <a:schemeClr val="accent6">
                    <a:lumMod val="75000"/>
                  </a:schemeClr>
                </a:solidFill>
              </a:rPr>
              <a:t> (6)</a:t>
            </a:r>
            <a:endParaRPr lang="en-GB" sz="3200" b="1" dirty="0">
              <a:solidFill>
                <a:schemeClr val="accent6">
                  <a:lumMod val="75000"/>
                </a:schemeClr>
              </a:solidFill>
            </a:endParaRPr>
          </a:p>
        </p:txBody>
      </p:sp>
      <p:sp>
        <p:nvSpPr>
          <p:cNvPr id="4" name="Rectangle 3"/>
          <p:cNvSpPr/>
          <p:nvPr/>
        </p:nvSpPr>
        <p:spPr>
          <a:xfrm>
            <a:off x="491756" y="807984"/>
            <a:ext cx="11427342" cy="5016758"/>
          </a:xfrm>
          <a:prstGeom prst="rect">
            <a:avLst/>
          </a:prstGeom>
        </p:spPr>
        <p:txBody>
          <a:bodyPr wrap="square">
            <a:spAutoFit/>
          </a:bodyPr>
          <a:lstStyle/>
          <a:p>
            <a:r>
              <a:rPr lang="en-GB" sz="2000" b="1" i="1" dirty="0">
                <a:solidFill>
                  <a:schemeClr val="accent6">
                    <a:lumMod val="75000"/>
                  </a:schemeClr>
                </a:solidFill>
              </a:rPr>
              <a:t>Activity package 4</a:t>
            </a:r>
            <a:r>
              <a:rPr lang="en-GB" sz="2000" b="1" dirty="0">
                <a:solidFill>
                  <a:schemeClr val="accent6">
                    <a:lumMod val="75000"/>
                  </a:schemeClr>
                </a:solidFill>
              </a:rPr>
              <a:t> Capacity building of tourism sector professionals and development of platform for tourism development</a:t>
            </a:r>
            <a:r>
              <a:rPr lang="lv-LV" sz="2000" b="1" dirty="0">
                <a:solidFill>
                  <a:schemeClr val="accent6">
                    <a:lumMod val="75000"/>
                  </a:schemeClr>
                </a:solidFill>
              </a:rPr>
              <a:t> (1)</a:t>
            </a:r>
            <a:endParaRPr lang="en-GB" sz="2000" b="1" dirty="0">
              <a:solidFill>
                <a:schemeClr val="accent6">
                  <a:lumMod val="75000"/>
                </a:schemeClr>
              </a:solidFill>
            </a:endParaRPr>
          </a:p>
          <a:p>
            <a:endParaRPr lang="en-GB" sz="2000" dirty="0"/>
          </a:p>
          <a:p>
            <a:pPr lvl="0"/>
            <a:r>
              <a:rPr lang="en-GB" sz="2000" b="1" dirty="0"/>
              <a:t>Event “Green Lab” </a:t>
            </a:r>
            <a:r>
              <a:rPr lang="en-GB" sz="2000" dirty="0"/>
              <a:t>(</a:t>
            </a:r>
            <a:r>
              <a:rPr lang="en-GB" sz="2000" dirty="0">
                <a:solidFill>
                  <a:srgbClr val="FF0000"/>
                </a:solidFill>
              </a:rPr>
              <a:t>June 2019 – November 2019</a:t>
            </a:r>
            <a:r>
              <a:rPr lang="en-GB" sz="2000" dirty="0"/>
              <a:t>) </a:t>
            </a:r>
          </a:p>
          <a:p>
            <a:pPr marL="342900" lvl="0" indent="-342900">
              <a:buFont typeface="Arial" panose="020B0604020202020204" pitchFamily="34" charset="0"/>
              <a:buChar char="•"/>
            </a:pPr>
            <a:r>
              <a:rPr lang="en-GB" sz="2000" dirty="0"/>
              <a:t>GREEN LAB events (one in </a:t>
            </a:r>
            <a:r>
              <a:rPr lang="en-GB" sz="2000" dirty="0" err="1"/>
              <a:t>Rēzekne</a:t>
            </a:r>
            <a:r>
              <a:rPr lang="en-GB" sz="2000" dirty="0"/>
              <a:t> and one in </a:t>
            </a:r>
            <a:r>
              <a:rPr lang="en-GB" sz="2000" dirty="0" err="1"/>
              <a:t>Ostrov</a:t>
            </a:r>
            <a:r>
              <a:rPr lang="en-GB" sz="2000" dirty="0"/>
              <a:t>) will be organized by project partner universities with public participation and students involvement from both universities. During GREEN LABS the participants </a:t>
            </a:r>
            <a:r>
              <a:rPr lang="en-GB" sz="2000" u="sng" dirty="0"/>
              <a:t>will study river banks, perform monitoring procedure, develop procedure on how to react to environmental changes.</a:t>
            </a:r>
            <a:r>
              <a:rPr lang="en-GB" sz="2000" dirty="0"/>
              <a:t> Through ArcGIS and newly gained data main environmental threats will be assessed to provide suggestions in adapting possible environmental challenges to support an increase in the number of visitors in these areas. During the  GREEN LABS events urban waterfront </a:t>
            </a:r>
            <a:r>
              <a:rPr lang="en-GB" sz="2000" u="sng" dirty="0"/>
              <a:t>rain garden </a:t>
            </a:r>
            <a:r>
              <a:rPr lang="en-GB" sz="2000" dirty="0"/>
              <a:t>vegetation (specially selected and planted in strategically chosen locations) will be planted. </a:t>
            </a:r>
          </a:p>
          <a:p>
            <a:r>
              <a:rPr lang="en-GB" sz="2000" dirty="0"/>
              <a:t> </a:t>
            </a:r>
          </a:p>
          <a:p>
            <a:pPr marL="342900" indent="-342900">
              <a:buFont typeface="Arial" panose="020B0604020202020204" pitchFamily="34" charset="0"/>
              <a:buChar char="•"/>
            </a:pPr>
            <a:r>
              <a:rPr lang="en-GB" sz="2000" dirty="0"/>
              <a:t>5 scholars and 20 students from LLU will take part in the event in </a:t>
            </a:r>
            <a:r>
              <a:rPr lang="en-GB" sz="2000" dirty="0" err="1"/>
              <a:t>Rezekne</a:t>
            </a:r>
            <a:r>
              <a:rPr lang="en-GB" sz="2000" dirty="0"/>
              <a:t> and 5 scholars and 10 students will take part in the event in </a:t>
            </a:r>
            <a:r>
              <a:rPr lang="en-GB" sz="2000" dirty="0" err="1"/>
              <a:t>Ostrov</a:t>
            </a:r>
            <a:r>
              <a:rPr lang="en-GB" sz="2000" dirty="0"/>
              <a:t>.</a:t>
            </a:r>
          </a:p>
          <a:p>
            <a:pPr marL="342900" lvl="0" indent="-342900">
              <a:buFont typeface="Arial" panose="020B0604020202020204" pitchFamily="34" charset="0"/>
              <a:buChar char="•"/>
            </a:pPr>
            <a:endParaRPr lang="lv-LV" sz="2000" dirty="0"/>
          </a:p>
          <a:p>
            <a:pPr marL="342900" lvl="0" indent="-342900">
              <a:buFont typeface="Arial" panose="020B0604020202020204" pitchFamily="34" charset="0"/>
              <a:buChar char="•"/>
            </a:pPr>
            <a:r>
              <a:rPr lang="lv-LV" sz="2000" dirty="0"/>
              <a:t>LLU </a:t>
            </a:r>
            <a:r>
              <a:rPr lang="lv-LV" sz="2000" dirty="0" err="1"/>
              <a:t>will</a:t>
            </a:r>
            <a:r>
              <a:rPr lang="lv-LV" sz="2000" dirty="0"/>
              <a:t> p</a:t>
            </a:r>
            <a:r>
              <a:rPr lang="en-GB" sz="2000" dirty="0" err="1"/>
              <a:t>urchase</a:t>
            </a:r>
            <a:r>
              <a:rPr lang="en-GB" sz="2000" dirty="0"/>
              <a:t> </a:t>
            </a:r>
            <a:r>
              <a:rPr lang="lv-LV" sz="2000" dirty="0" err="1"/>
              <a:t>an</a:t>
            </a:r>
            <a:r>
              <a:rPr lang="en-GB" sz="2000" dirty="0"/>
              <a:t> equipment for </a:t>
            </a:r>
            <a:r>
              <a:rPr lang="lv-LV" sz="2000" dirty="0" err="1"/>
              <a:t>environmental</a:t>
            </a:r>
            <a:r>
              <a:rPr lang="lv-LV" sz="2000" dirty="0"/>
              <a:t> </a:t>
            </a:r>
            <a:r>
              <a:rPr lang="lv-LV" sz="2000" dirty="0" err="1"/>
              <a:t>and</a:t>
            </a:r>
            <a:r>
              <a:rPr lang="lv-LV" sz="2000" dirty="0"/>
              <a:t> </a:t>
            </a:r>
            <a:r>
              <a:rPr lang="lv-LV" sz="2000" dirty="0" err="1"/>
              <a:t>water</a:t>
            </a:r>
            <a:r>
              <a:rPr lang="lv-LV" sz="2000" dirty="0"/>
              <a:t> </a:t>
            </a:r>
            <a:r>
              <a:rPr lang="lv-LV" sz="2000" dirty="0" err="1"/>
              <a:t>quality</a:t>
            </a:r>
            <a:r>
              <a:rPr lang="lv-LV" sz="2000" dirty="0"/>
              <a:t> </a:t>
            </a:r>
            <a:r>
              <a:rPr lang="lv-LV" sz="2000" dirty="0" err="1"/>
              <a:t>assessment</a:t>
            </a:r>
            <a:endParaRPr lang="en-GB" sz="2000" dirty="0"/>
          </a:p>
        </p:txBody>
      </p:sp>
    </p:spTree>
    <p:extLst>
      <p:ext uri="{BB962C8B-B14F-4D97-AF65-F5344CB8AC3E}">
        <p14:creationId xmlns:p14="http://schemas.microsoft.com/office/powerpoint/2010/main" val="12505174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56" y="0"/>
            <a:ext cx="10515600" cy="1105897"/>
          </a:xfrm>
        </p:spPr>
        <p:txBody>
          <a:bodyPr>
            <a:normAutofit/>
          </a:bodyPr>
          <a:lstStyle/>
          <a:p>
            <a:r>
              <a:rPr lang="en-GB" sz="3200" b="1" dirty="0">
                <a:solidFill>
                  <a:schemeClr val="accent6">
                    <a:lumMod val="75000"/>
                  </a:schemeClr>
                </a:solidFill>
              </a:rPr>
              <a:t>Planned activities in the project</a:t>
            </a:r>
            <a:r>
              <a:rPr lang="lv-LV" sz="3200" b="1" dirty="0">
                <a:solidFill>
                  <a:schemeClr val="accent6">
                    <a:lumMod val="75000"/>
                  </a:schemeClr>
                </a:solidFill>
              </a:rPr>
              <a:t> (6)</a:t>
            </a:r>
            <a:endParaRPr lang="en-GB" sz="3200" b="1" dirty="0">
              <a:solidFill>
                <a:schemeClr val="accent6">
                  <a:lumMod val="75000"/>
                </a:schemeClr>
              </a:solidFill>
            </a:endParaRPr>
          </a:p>
        </p:txBody>
      </p:sp>
      <p:sp>
        <p:nvSpPr>
          <p:cNvPr id="4" name="Rectangle 3"/>
          <p:cNvSpPr/>
          <p:nvPr/>
        </p:nvSpPr>
        <p:spPr>
          <a:xfrm>
            <a:off x="459861" y="722924"/>
            <a:ext cx="11427342" cy="5940088"/>
          </a:xfrm>
          <a:prstGeom prst="rect">
            <a:avLst/>
          </a:prstGeom>
        </p:spPr>
        <p:txBody>
          <a:bodyPr wrap="square">
            <a:spAutoFit/>
          </a:bodyPr>
          <a:lstStyle/>
          <a:p>
            <a:r>
              <a:rPr lang="en-GB" sz="2000" b="1" i="1" dirty="0">
                <a:solidFill>
                  <a:schemeClr val="accent6">
                    <a:lumMod val="75000"/>
                  </a:schemeClr>
                </a:solidFill>
              </a:rPr>
              <a:t>Activity package 4</a:t>
            </a:r>
            <a:r>
              <a:rPr lang="en-GB" sz="2000" b="1" dirty="0">
                <a:solidFill>
                  <a:schemeClr val="accent6">
                    <a:lumMod val="75000"/>
                  </a:schemeClr>
                </a:solidFill>
              </a:rPr>
              <a:t> Capacity building of tourism sector professionals and development of platform for tourism development</a:t>
            </a:r>
            <a:r>
              <a:rPr lang="lv-LV" sz="2000" b="1" dirty="0">
                <a:solidFill>
                  <a:schemeClr val="accent6">
                    <a:lumMod val="75000"/>
                  </a:schemeClr>
                </a:solidFill>
              </a:rPr>
              <a:t> (2)</a:t>
            </a:r>
            <a:endParaRPr lang="en-GB" sz="2000" b="1" dirty="0">
              <a:solidFill>
                <a:schemeClr val="accent6">
                  <a:lumMod val="75000"/>
                </a:schemeClr>
              </a:solidFill>
            </a:endParaRPr>
          </a:p>
          <a:p>
            <a:endParaRPr lang="en-GB" sz="2000" dirty="0"/>
          </a:p>
          <a:p>
            <a:r>
              <a:rPr lang="en-GB" sz="2000" b="1" dirty="0"/>
              <a:t>Research “Preventing water body pollution and flooding” and development of “Blue passports” </a:t>
            </a:r>
            <a:r>
              <a:rPr lang="en-GB" sz="2000" dirty="0"/>
              <a:t>(December 2019 – November 2020)</a:t>
            </a:r>
            <a:r>
              <a:rPr lang="lv-LV" sz="2000" dirty="0"/>
              <a:t>;</a:t>
            </a:r>
            <a:r>
              <a:rPr lang="en-GB" sz="2000" b="1" dirty="0"/>
              <a:t> Regional tourism routes “Blue way” </a:t>
            </a:r>
            <a:r>
              <a:rPr lang="en-GB" sz="2000" dirty="0"/>
              <a:t>(March 2020 – November 2020)</a:t>
            </a:r>
            <a:endParaRPr lang="lv-LV" sz="2000" dirty="0"/>
          </a:p>
          <a:p>
            <a:pPr lvl="0"/>
            <a:endParaRPr lang="lv-LV" sz="2000" dirty="0"/>
          </a:p>
          <a:p>
            <a:pPr marL="342900" indent="-342900">
              <a:buFont typeface="Arial" panose="020B0604020202020204" pitchFamily="34" charset="0"/>
              <a:buChar char="•"/>
            </a:pPr>
            <a:r>
              <a:rPr lang="en-GB" sz="2000" dirty="0"/>
              <a:t>After both Green lab events PP universities will jointly </a:t>
            </a:r>
            <a:r>
              <a:rPr lang="en-GB" sz="2000" u="sng" dirty="0"/>
              <a:t>develop a study</a:t>
            </a:r>
            <a:r>
              <a:rPr lang="en-GB" sz="2000" dirty="0"/>
              <a:t>, providing a set of solutions to prevent flooding and water body pollution and accommodate increasing number of visitors. Both universities will </a:t>
            </a:r>
            <a:r>
              <a:rPr lang="en-GB" sz="2000" u="sng" dirty="0"/>
              <a:t>elaborate BLUE PASSPORTS </a:t>
            </a:r>
            <a:r>
              <a:rPr lang="en-GB" sz="2000" dirty="0"/>
              <a:t>- extensive descriptions on both project sites (</a:t>
            </a:r>
            <a:r>
              <a:rPr lang="en-GB" sz="2000" dirty="0" err="1"/>
              <a:t>Rēzekne</a:t>
            </a:r>
            <a:r>
              <a:rPr lang="en-GB" sz="2000" dirty="0"/>
              <a:t> in </a:t>
            </a:r>
            <a:r>
              <a:rPr lang="en-GB" sz="2000" dirty="0" err="1"/>
              <a:t>Latgale</a:t>
            </a:r>
            <a:r>
              <a:rPr lang="en-GB" sz="2000" dirty="0"/>
              <a:t> region and </a:t>
            </a:r>
            <a:r>
              <a:rPr lang="en-GB" sz="2000" dirty="0" err="1"/>
              <a:t>Ostrov</a:t>
            </a:r>
            <a:r>
              <a:rPr lang="en-GB" sz="2000" dirty="0"/>
              <a:t> in Pskov region), including historical background, biodiversity data, water body monitoring data, </a:t>
            </a:r>
            <a:r>
              <a:rPr lang="en-GB" sz="2000" dirty="0" err="1"/>
              <a:t>accomodations</a:t>
            </a:r>
            <a:r>
              <a:rPr lang="en-GB" sz="2000" dirty="0"/>
              <a:t> for increased environmental resilience and suggestions for sustainable tourism routes and attractions. </a:t>
            </a:r>
            <a:r>
              <a:rPr lang="en-GB" sz="2000" u="sng" dirty="0"/>
              <a:t>The route "BLUE WAY" </a:t>
            </a:r>
            <a:r>
              <a:rPr lang="en-GB" sz="2000" dirty="0"/>
              <a:t>will be developed and available both as part of the BLUE PASSPORT and in electronic format. </a:t>
            </a:r>
            <a:endParaRPr lang="lv-LV" sz="2000" dirty="0"/>
          </a:p>
          <a:p>
            <a:pPr marL="342900" indent="-342900">
              <a:buFont typeface="Arial" panose="020B0604020202020204" pitchFamily="34" charset="0"/>
              <a:buChar char="•"/>
            </a:pPr>
            <a:endParaRPr lang="lv-LV" sz="2000" dirty="0"/>
          </a:p>
          <a:p>
            <a:pPr marL="342900" indent="-342900">
              <a:buFont typeface="Arial" panose="020B0604020202020204" pitchFamily="34" charset="0"/>
              <a:buChar char="•"/>
            </a:pPr>
            <a:r>
              <a:rPr lang="en-GB" sz="2000" dirty="0"/>
              <a:t>At least 20 students from landscape architecture field </a:t>
            </a:r>
            <a:r>
              <a:rPr lang="lv-LV" sz="2000" dirty="0"/>
              <a:t>(LLU) </a:t>
            </a:r>
            <a:r>
              <a:rPr lang="en-GB" sz="2000" dirty="0"/>
              <a:t>will be involved in the research and development of blue passports and tourist routes </a:t>
            </a:r>
            <a:r>
              <a:rPr lang="lv-LV" sz="2000" dirty="0" err="1"/>
              <a:t>Rezekne</a:t>
            </a:r>
            <a:r>
              <a:rPr lang="lv-LV" sz="2000" dirty="0"/>
              <a:t>. </a:t>
            </a:r>
          </a:p>
          <a:p>
            <a:endParaRPr lang="lv-LV" sz="2000" dirty="0"/>
          </a:p>
          <a:p>
            <a:pPr marL="342900" lvl="0" indent="-342900">
              <a:buFont typeface="Arial" panose="020B0604020202020204" pitchFamily="34" charset="0"/>
              <a:buChar char="•"/>
            </a:pPr>
            <a:r>
              <a:rPr lang="lv-LV" sz="2000" dirty="0"/>
              <a:t>LLU </a:t>
            </a:r>
            <a:r>
              <a:rPr lang="lv-LV" sz="2000" dirty="0" err="1"/>
              <a:t>will</a:t>
            </a:r>
            <a:r>
              <a:rPr lang="lv-LV" sz="2000" dirty="0"/>
              <a:t> p</a:t>
            </a:r>
            <a:r>
              <a:rPr lang="en-GB" sz="2000" dirty="0" err="1"/>
              <a:t>urchase</a:t>
            </a:r>
            <a:r>
              <a:rPr lang="en-GB" sz="2000" dirty="0"/>
              <a:t> </a:t>
            </a:r>
            <a:r>
              <a:rPr lang="lv-LV" sz="2000" dirty="0" err="1"/>
              <a:t>an</a:t>
            </a:r>
            <a:r>
              <a:rPr lang="en-GB" sz="2000" dirty="0"/>
              <a:t> equipment – 2 laptops (with software) and 3 memory (1TB)</a:t>
            </a:r>
            <a:endParaRPr lang="lv-LV" sz="2000" dirty="0"/>
          </a:p>
          <a:p>
            <a:r>
              <a:rPr lang="en-GB" sz="2000" dirty="0"/>
              <a:t> </a:t>
            </a:r>
            <a:endParaRPr lang="lv-LV" sz="2000" dirty="0"/>
          </a:p>
        </p:txBody>
      </p:sp>
    </p:spTree>
    <p:extLst>
      <p:ext uri="{BB962C8B-B14F-4D97-AF65-F5344CB8AC3E}">
        <p14:creationId xmlns:p14="http://schemas.microsoft.com/office/powerpoint/2010/main" val="3402618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756" y="0"/>
            <a:ext cx="10515600" cy="1105897"/>
          </a:xfrm>
        </p:spPr>
        <p:txBody>
          <a:bodyPr>
            <a:normAutofit/>
          </a:bodyPr>
          <a:lstStyle/>
          <a:p>
            <a:r>
              <a:rPr lang="en-GB" sz="3200" b="1" dirty="0">
                <a:solidFill>
                  <a:schemeClr val="accent6">
                    <a:lumMod val="75000"/>
                  </a:schemeClr>
                </a:solidFill>
              </a:rPr>
              <a:t>Planned activities in the project</a:t>
            </a:r>
            <a:r>
              <a:rPr lang="lv-LV" sz="3200" b="1" dirty="0">
                <a:solidFill>
                  <a:schemeClr val="accent6">
                    <a:lumMod val="75000"/>
                  </a:schemeClr>
                </a:solidFill>
              </a:rPr>
              <a:t> (7)</a:t>
            </a:r>
            <a:endParaRPr lang="en-GB" sz="3200" b="1" dirty="0">
              <a:solidFill>
                <a:schemeClr val="accent6">
                  <a:lumMod val="75000"/>
                </a:schemeClr>
              </a:solidFill>
            </a:endParaRPr>
          </a:p>
        </p:txBody>
      </p:sp>
      <p:sp>
        <p:nvSpPr>
          <p:cNvPr id="4" name="Rectangle 3"/>
          <p:cNvSpPr/>
          <p:nvPr/>
        </p:nvSpPr>
        <p:spPr>
          <a:xfrm>
            <a:off x="459861" y="722924"/>
            <a:ext cx="11427342" cy="3477875"/>
          </a:xfrm>
          <a:prstGeom prst="rect">
            <a:avLst/>
          </a:prstGeom>
        </p:spPr>
        <p:txBody>
          <a:bodyPr wrap="square">
            <a:spAutoFit/>
          </a:bodyPr>
          <a:lstStyle/>
          <a:p>
            <a:r>
              <a:rPr lang="en-GB" sz="2000" b="1" i="1" dirty="0">
                <a:solidFill>
                  <a:schemeClr val="accent6">
                    <a:lumMod val="75000"/>
                  </a:schemeClr>
                </a:solidFill>
              </a:rPr>
              <a:t>Activity package 4</a:t>
            </a:r>
            <a:r>
              <a:rPr lang="en-GB" sz="2000" b="1" dirty="0">
                <a:solidFill>
                  <a:schemeClr val="accent6">
                    <a:lumMod val="75000"/>
                  </a:schemeClr>
                </a:solidFill>
              </a:rPr>
              <a:t> Capacity building of tourism sector professionals and development of platform for tourism development</a:t>
            </a:r>
            <a:r>
              <a:rPr lang="lv-LV" sz="2000" b="1" dirty="0">
                <a:solidFill>
                  <a:schemeClr val="accent6">
                    <a:lumMod val="75000"/>
                  </a:schemeClr>
                </a:solidFill>
              </a:rPr>
              <a:t> (3)</a:t>
            </a:r>
            <a:endParaRPr lang="en-GB" sz="2000" b="1" dirty="0">
              <a:solidFill>
                <a:schemeClr val="accent6">
                  <a:lumMod val="75000"/>
                </a:schemeClr>
              </a:solidFill>
            </a:endParaRPr>
          </a:p>
          <a:p>
            <a:endParaRPr lang="en-GB" sz="2000" dirty="0"/>
          </a:p>
          <a:p>
            <a:r>
              <a:rPr lang="en-GB" sz="2000" b="1" dirty="0"/>
              <a:t>2- day trainings for tourism actors / entrepreneurs  in </a:t>
            </a:r>
            <a:r>
              <a:rPr lang="en-GB" sz="2000" b="1" dirty="0" err="1"/>
              <a:t>Rezekne</a:t>
            </a:r>
            <a:r>
              <a:rPr lang="en-GB" sz="2000" b="1" dirty="0"/>
              <a:t> </a:t>
            </a:r>
            <a:r>
              <a:rPr lang="en-GB" sz="2000" dirty="0"/>
              <a:t>(March 2020 – August 2020)</a:t>
            </a:r>
            <a:r>
              <a:rPr lang="lv-LV" sz="2000" dirty="0"/>
              <a:t> </a:t>
            </a:r>
            <a:r>
              <a:rPr lang="lv-LV" sz="2000" dirty="0" err="1"/>
              <a:t>and</a:t>
            </a:r>
            <a:r>
              <a:rPr lang="lv-LV" sz="2000" dirty="0"/>
              <a:t> </a:t>
            </a:r>
            <a:r>
              <a:rPr lang="en-GB" sz="2000" b="1" dirty="0" err="1"/>
              <a:t>Ostrov</a:t>
            </a:r>
            <a:r>
              <a:rPr lang="en-GB" sz="2000" b="1" dirty="0"/>
              <a:t> </a:t>
            </a:r>
            <a:r>
              <a:rPr lang="en-GB" sz="2000" dirty="0"/>
              <a:t>(June 2020 – November 2020)</a:t>
            </a:r>
            <a:endParaRPr lang="lv-LV" sz="2000" dirty="0"/>
          </a:p>
          <a:p>
            <a:pPr lvl="0"/>
            <a:endParaRPr lang="lv-LV" sz="2000" dirty="0"/>
          </a:p>
          <a:p>
            <a:pPr lvl="0"/>
            <a:r>
              <a:rPr lang="en-GB" sz="2000" dirty="0"/>
              <a:t>5 scholars from LLU will take part in trainings and will learn about tourism clusters, marketing, develop marketing strategies. Project partner universities will help develop marketing suggestion material for entrepreneurs. </a:t>
            </a:r>
            <a:r>
              <a:rPr lang="en-GB" sz="2000" b="1" dirty="0"/>
              <a:t> </a:t>
            </a:r>
            <a:endParaRPr lang="lv-LV" sz="2000" dirty="0"/>
          </a:p>
          <a:p>
            <a:r>
              <a:rPr lang="en-GB" sz="2000" b="1" dirty="0"/>
              <a:t> </a:t>
            </a:r>
            <a:endParaRPr lang="lv-LV" sz="2000" dirty="0"/>
          </a:p>
          <a:p>
            <a:r>
              <a:rPr lang="en-GB" sz="2000" b="1" dirty="0"/>
              <a:t> </a:t>
            </a:r>
            <a:endParaRPr lang="lv-LV" sz="2000" dirty="0"/>
          </a:p>
        </p:txBody>
      </p:sp>
    </p:spTree>
    <p:extLst>
      <p:ext uri="{BB962C8B-B14F-4D97-AF65-F5344CB8AC3E}">
        <p14:creationId xmlns:p14="http://schemas.microsoft.com/office/powerpoint/2010/main" val="1738788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5929" y="-88944"/>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lv-LV" sz="3200" b="1" dirty="0" err="1">
                <a:solidFill>
                  <a:schemeClr val="accent6">
                    <a:lumMod val="75000"/>
                  </a:schemeClr>
                </a:solidFill>
              </a:rPr>
              <a:t>Landscape</a:t>
            </a:r>
            <a:r>
              <a:rPr lang="lv-LV" sz="3200" b="1" dirty="0">
                <a:solidFill>
                  <a:schemeClr val="accent6">
                    <a:lumMod val="75000"/>
                  </a:schemeClr>
                </a:solidFill>
              </a:rPr>
              <a:t> </a:t>
            </a:r>
            <a:r>
              <a:rPr lang="lv-LV" sz="3200" b="1" dirty="0" err="1">
                <a:solidFill>
                  <a:schemeClr val="accent6">
                    <a:lumMod val="75000"/>
                  </a:schemeClr>
                </a:solidFill>
              </a:rPr>
              <a:t>architecture</a:t>
            </a:r>
            <a:r>
              <a:rPr lang="lv-LV" sz="3200" b="1" dirty="0">
                <a:solidFill>
                  <a:schemeClr val="accent6">
                    <a:lumMod val="75000"/>
                  </a:schemeClr>
                </a:solidFill>
              </a:rPr>
              <a:t> </a:t>
            </a:r>
            <a:r>
              <a:rPr lang="lv-LV" sz="3200" b="1" dirty="0" err="1">
                <a:solidFill>
                  <a:schemeClr val="accent6">
                    <a:lumMod val="75000"/>
                  </a:schemeClr>
                </a:solidFill>
              </a:rPr>
              <a:t>studies</a:t>
            </a:r>
            <a:r>
              <a:rPr lang="lv-LV" sz="3200" b="1" dirty="0">
                <a:solidFill>
                  <a:schemeClr val="accent6">
                    <a:lumMod val="75000"/>
                  </a:schemeClr>
                </a:solidFill>
              </a:rPr>
              <a:t> </a:t>
            </a:r>
            <a:r>
              <a:rPr lang="lv-LV" sz="3200" b="1" dirty="0" err="1">
                <a:solidFill>
                  <a:schemeClr val="accent6">
                    <a:lumMod val="75000"/>
                  </a:schemeClr>
                </a:solidFill>
              </a:rPr>
              <a:t>in</a:t>
            </a:r>
            <a:r>
              <a:rPr lang="lv-LV" sz="3200" b="1" dirty="0">
                <a:solidFill>
                  <a:schemeClr val="accent6">
                    <a:lumMod val="75000"/>
                  </a:schemeClr>
                </a:solidFill>
              </a:rPr>
              <a:t> LLU</a:t>
            </a:r>
            <a:endParaRPr lang="en-GB" sz="3200" b="1" dirty="0">
              <a:solidFill>
                <a:schemeClr val="accent6">
                  <a:lumMod val="75000"/>
                </a:schemeClr>
              </a:solidFill>
            </a:endParaRPr>
          </a:p>
        </p:txBody>
      </p:sp>
      <p:sp>
        <p:nvSpPr>
          <p:cNvPr id="5" name="Content Placeholder 2"/>
          <p:cNvSpPr txBox="1">
            <a:spLocks/>
          </p:cNvSpPr>
          <p:nvPr/>
        </p:nvSpPr>
        <p:spPr>
          <a:xfrm>
            <a:off x="429986" y="964982"/>
            <a:ext cx="11297726"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25 year anniversary of landscape architecture in Latvia</a:t>
            </a:r>
          </a:p>
          <a:p>
            <a:r>
              <a:rPr lang="en-GB" sz="2400" dirty="0"/>
              <a:t>All study levels (bachelor, master, doctor)</a:t>
            </a:r>
          </a:p>
          <a:p>
            <a:pPr marL="342900" lvl="1" indent="-342900"/>
            <a:r>
              <a:rPr lang="en-GB" dirty="0"/>
              <a:t>Total number of students – 125</a:t>
            </a:r>
          </a:p>
          <a:p>
            <a:pPr marL="342900" lvl="1" indent="-342900"/>
            <a:r>
              <a:rPr lang="en-GB" dirty="0"/>
              <a:t>Department of Landscape Architecture and Planning – staff – 15 academics and researchers</a:t>
            </a:r>
          </a:p>
          <a:p>
            <a:pPr marL="342900" lvl="1" indent="-342900"/>
            <a:r>
              <a:rPr lang="en-GB" dirty="0"/>
              <a:t>International scientific journal «Landscape Architecture and Art» (</a:t>
            </a:r>
            <a:r>
              <a:rPr lang="en-GB" dirty="0" err="1"/>
              <a:t>ind.</a:t>
            </a:r>
            <a:r>
              <a:rPr lang="en-GB" dirty="0"/>
              <a:t> SCOPUS, </a:t>
            </a:r>
            <a:r>
              <a:rPr lang="en-GB" dirty="0" err="1"/>
              <a:t>WoS</a:t>
            </a:r>
            <a:r>
              <a:rPr lang="en-GB" dirty="0"/>
              <a:t>)</a:t>
            </a:r>
          </a:p>
          <a:p>
            <a:pPr marL="342900" lvl="1" indent="-342900"/>
            <a:endParaRPr lang="en-GB" dirty="0"/>
          </a:p>
          <a:p>
            <a:pPr marL="0" lvl="1" indent="0">
              <a:buFont typeface="Arial" panose="020B0604020202020204" pitchFamily="34" charset="0"/>
              <a:buNone/>
            </a:pPr>
            <a:endParaRPr lang="en-GB" dirty="0"/>
          </a:p>
        </p:txBody>
      </p:sp>
      <p:pic>
        <p:nvPicPr>
          <p:cNvPr id="6" name="Picture 5" descr="C:\Users\Lietotajs\Documents\DAIGA\LLU\daiga_publikacijas\LAA_VOLUME_II.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94473" y="3481613"/>
            <a:ext cx="1970434" cy="30014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www.bova-university.org/images/stories/VILDA/foto_musdienas.jpg"/>
          <p:cNvPicPr>
            <a:picLocks noChangeAspect="1" noChangeArrowheads="1"/>
          </p:cNvPicPr>
          <p:nvPr/>
        </p:nvPicPr>
        <p:blipFill rotWithShape="1">
          <a:blip r:embed="rId3">
            <a:extLst>
              <a:ext uri="{28A0092B-C50C-407E-A947-70E740481C1C}">
                <a14:useLocalDpi xmlns:a14="http://schemas.microsoft.com/office/drawing/2010/main" val="0"/>
              </a:ext>
            </a:extLst>
          </a:blip>
          <a:srcRect t="22742"/>
          <a:stretch/>
        </p:blipFill>
        <p:spPr bwMode="auto">
          <a:xfrm>
            <a:off x="636561" y="3479522"/>
            <a:ext cx="5275141" cy="34282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294473" y="6483017"/>
            <a:ext cx="5217042" cy="369332"/>
          </a:xfrm>
          <a:prstGeom prst="rect">
            <a:avLst/>
          </a:prstGeom>
        </p:spPr>
        <p:txBody>
          <a:bodyPr wrap="square">
            <a:spAutoFit/>
          </a:bodyPr>
          <a:lstStyle/>
          <a:p>
            <a:pPr>
              <a:spcAft>
                <a:spcPts val="0"/>
              </a:spcAft>
            </a:pPr>
            <a:r>
              <a:rPr lang="en-GB" u="sng" dirty="0">
                <a:solidFill>
                  <a:srgbClr val="0000FF"/>
                </a:solidFill>
                <a:latin typeface="Times New Roman" panose="02020603050405020304" pitchFamily="18" charset="0"/>
                <a:ea typeface="Times New Roman" panose="02020603050405020304" pitchFamily="18" charset="0"/>
                <a:hlinkClick r:id="rId4"/>
              </a:rPr>
              <a:t>http://llufb.llu.lv/Raksti/Landscape_Architecture_Art/</a:t>
            </a:r>
            <a:endParaRPr lang="en-GB"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9590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184187"/>
            <a:ext cx="12192000" cy="5673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7" name="Title 1"/>
          <p:cNvSpPr>
            <a:spLocks noGrp="1"/>
          </p:cNvSpPr>
          <p:nvPr>
            <p:ph type="title"/>
          </p:nvPr>
        </p:nvSpPr>
        <p:spPr>
          <a:xfrm>
            <a:off x="351454" y="83878"/>
            <a:ext cx="10515600" cy="1105897"/>
          </a:xfrm>
        </p:spPr>
        <p:txBody>
          <a:bodyPr>
            <a:normAutofit/>
          </a:bodyPr>
          <a:lstStyle/>
          <a:p>
            <a:r>
              <a:rPr lang="lv-LV" sz="3200" b="1" dirty="0" err="1">
                <a:solidFill>
                  <a:schemeClr val="accent6">
                    <a:lumMod val="75000"/>
                  </a:schemeClr>
                </a:solidFill>
              </a:rPr>
              <a:t>Prevous</a:t>
            </a:r>
            <a:r>
              <a:rPr lang="lv-LV" sz="3200" b="1" dirty="0">
                <a:solidFill>
                  <a:schemeClr val="accent6">
                    <a:lumMod val="75000"/>
                  </a:schemeClr>
                </a:solidFill>
              </a:rPr>
              <a:t> </a:t>
            </a:r>
            <a:r>
              <a:rPr lang="lv-LV" sz="3200" b="1" dirty="0" err="1">
                <a:solidFill>
                  <a:schemeClr val="accent6">
                    <a:lumMod val="75000"/>
                  </a:schemeClr>
                </a:solidFill>
              </a:rPr>
              <a:t>experience</a:t>
            </a:r>
            <a:r>
              <a:rPr lang="lv-LV" sz="3200" b="1" dirty="0">
                <a:solidFill>
                  <a:schemeClr val="accent6">
                    <a:lumMod val="75000"/>
                  </a:schemeClr>
                </a:solidFill>
              </a:rPr>
              <a:t> </a:t>
            </a:r>
            <a:r>
              <a:rPr lang="lv-LV" sz="3200" b="1" dirty="0" err="1">
                <a:solidFill>
                  <a:schemeClr val="accent6">
                    <a:lumMod val="75000"/>
                  </a:schemeClr>
                </a:solidFill>
              </a:rPr>
              <a:t>in</a:t>
            </a:r>
            <a:r>
              <a:rPr lang="lv-LV" sz="3200" b="1" dirty="0">
                <a:solidFill>
                  <a:schemeClr val="accent6">
                    <a:lumMod val="75000"/>
                  </a:schemeClr>
                </a:solidFill>
              </a:rPr>
              <a:t> </a:t>
            </a:r>
            <a:r>
              <a:rPr lang="lv-LV" sz="3200" b="1" dirty="0" err="1">
                <a:solidFill>
                  <a:schemeClr val="accent6">
                    <a:lumMod val="75000"/>
                  </a:schemeClr>
                </a:solidFill>
              </a:rPr>
              <a:t>similar</a:t>
            </a:r>
            <a:r>
              <a:rPr lang="lv-LV" sz="3200" b="1" dirty="0">
                <a:solidFill>
                  <a:schemeClr val="accent6">
                    <a:lumMod val="75000"/>
                  </a:schemeClr>
                </a:solidFill>
              </a:rPr>
              <a:t> </a:t>
            </a:r>
            <a:r>
              <a:rPr lang="lv-LV" sz="3200" b="1" dirty="0" err="1">
                <a:solidFill>
                  <a:schemeClr val="accent6">
                    <a:lumMod val="75000"/>
                  </a:schemeClr>
                </a:solidFill>
              </a:rPr>
              <a:t>projects</a:t>
            </a:r>
            <a:endParaRPr lang="en-GB" sz="3200" b="1" dirty="0">
              <a:solidFill>
                <a:schemeClr val="accent6">
                  <a:lumMod val="75000"/>
                </a:schemeClr>
              </a:solidFill>
            </a:endParaRPr>
          </a:p>
        </p:txBody>
      </p:sp>
      <p:sp>
        <p:nvSpPr>
          <p:cNvPr id="9" name="TextBox 8"/>
          <p:cNvSpPr txBox="1"/>
          <p:nvPr/>
        </p:nvSpPr>
        <p:spPr>
          <a:xfrm>
            <a:off x="0" y="1184187"/>
            <a:ext cx="8027469" cy="5663089"/>
          </a:xfrm>
          <a:prstGeom prst="rect">
            <a:avLst/>
          </a:prstGeom>
          <a:solidFill>
            <a:schemeClr val="bg1">
              <a:lumMod val="85000"/>
            </a:schemeClr>
          </a:solidFill>
        </p:spPr>
        <p:txBody>
          <a:bodyPr wrap="square" rtlCol="0">
            <a:spAutoFit/>
          </a:bodyPr>
          <a:lstStyle/>
          <a:p>
            <a:pPr marL="354013"/>
            <a:r>
              <a:rPr lang="en-GB" b="1" dirty="0">
                <a:solidFill>
                  <a:srgbClr val="C00000"/>
                </a:solidFill>
              </a:rPr>
              <a:t>Project experience for workshops and seminars</a:t>
            </a:r>
            <a:endParaRPr lang="lv-LV" b="1" dirty="0">
              <a:solidFill>
                <a:srgbClr val="C00000"/>
              </a:solidFill>
            </a:endParaRPr>
          </a:p>
          <a:p>
            <a:pPr marL="354013"/>
            <a:endParaRPr lang="lv-LV" b="1" dirty="0">
              <a:solidFill>
                <a:srgbClr val="C00000"/>
              </a:solidFill>
            </a:endParaRPr>
          </a:p>
          <a:p>
            <a:pPr marL="639763" indent="-285750">
              <a:spcAft>
                <a:spcPts val="600"/>
              </a:spcAft>
              <a:buFont typeface="Wingdings" panose="05000000000000000000" pitchFamily="2" charset="2"/>
              <a:buChar char="Ø"/>
            </a:pPr>
            <a:r>
              <a:rPr lang="en-GB" b="1" dirty="0"/>
              <a:t>Innovative brownfield regeneration for sustainable development of cross-border regions </a:t>
            </a:r>
            <a:r>
              <a:rPr lang="en-GB" dirty="0" err="1"/>
              <a:t>BrownReg</a:t>
            </a:r>
            <a:r>
              <a:rPr lang="en-GB" dirty="0"/>
              <a:t> (</a:t>
            </a:r>
            <a:r>
              <a:rPr lang="en-GB" dirty="0" err="1"/>
              <a:t>Interreg</a:t>
            </a:r>
            <a:r>
              <a:rPr lang="en-GB" dirty="0"/>
              <a:t> Latvia-Lithuania cross-border cooperation programme 2014-2020)</a:t>
            </a:r>
            <a:r>
              <a:rPr lang="lv-LV" dirty="0"/>
              <a:t> </a:t>
            </a:r>
            <a:r>
              <a:rPr lang="lv-LV" dirty="0">
                <a:hlinkClick r:id="rId2"/>
              </a:rPr>
              <a:t>http://www.vbf.llu.lv/lv/innovative-brownfield-regeneration-for-sustainable-development-of-cross-border-regions-brownreg</a:t>
            </a:r>
            <a:r>
              <a:rPr lang="lv-LV" dirty="0"/>
              <a:t> </a:t>
            </a:r>
          </a:p>
          <a:p>
            <a:pPr marL="639763" indent="-285750">
              <a:spcAft>
                <a:spcPts val="600"/>
              </a:spcAft>
              <a:buFont typeface="Wingdings" panose="05000000000000000000" pitchFamily="2" charset="2"/>
              <a:buChar char="Ø"/>
            </a:pPr>
            <a:r>
              <a:rPr lang="en-GB" b="1" dirty="0"/>
              <a:t>Creation of Joint GI Education to Increase Job Opportunities in the Region </a:t>
            </a:r>
            <a:r>
              <a:rPr lang="en-GB" dirty="0"/>
              <a:t>(</a:t>
            </a:r>
            <a:r>
              <a:rPr lang="en-GB" dirty="0" err="1"/>
              <a:t>Interreg</a:t>
            </a:r>
            <a:r>
              <a:rPr lang="en-GB" dirty="0"/>
              <a:t> Latvia-Lithuania cross-border cooperation programme 2014-2020)</a:t>
            </a:r>
            <a:endParaRPr lang="lv-LV" dirty="0"/>
          </a:p>
          <a:p>
            <a:pPr marL="639763" indent="-285750">
              <a:spcAft>
                <a:spcPts val="600"/>
              </a:spcAft>
              <a:buFont typeface="Wingdings" panose="05000000000000000000" pitchFamily="2" charset="2"/>
              <a:buChar char="Ø"/>
            </a:pPr>
            <a:r>
              <a:rPr lang="en-GB" b="1" dirty="0"/>
              <a:t>Increasing capacity of electronic materials about climate changes in rural areas </a:t>
            </a:r>
            <a:r>
              <a:rPr lang="en-GB" dirty="0"/>
              <a:t>(EEA financing mechanism “National Climate Policy” )</a:t>
            </a:r>
            <a:r>
              <a:rPr lang="lv-LV" dirty="0"/>
              <a:t> </a:t>
            </a:r>
            <a:r>
              <a:rPr lang="lv-LV" dirty="0">
                <a:hlinkClick r:id="rId3"/>
              </a:rPr>
              <a:t>https://estudijas.llu.lv/course/view.php?id=1474</a:t>
            </a:r>
            <a:r>
              <a:rPr lang="lv-LV" dirty="0"/>
              <a:t>  </a:t>
            </a:r>
            <a:r>
              <a:rPr lang="lv-LV" dirty="0">
                <a:hlinkClick r:id="rId4"/>
              </a:rPr>
              <a:t>https://estudijas.llu.lv/course/view.php?id=1479</a:t>
            </a:r>
            <a:r>
              <a:rPr lang="lv-LV" dirty="0"/>
              <a:t> </a:t>
            </a:r>
            <a:r>
              <a:rPr lang="lv-LV" dirty="0">
                <a:hlinkClick r:id="rId5"/>
              </a:rPr>
              <a:t>https://estudijas.llu.lv/course/view.php?id=1640</a:t>
            </a:r>
            <a:r>
              <a:rPr lang="lv-LV" dirty="0"/>
              <a:t>  </a:t>
            </a:r>
          </a:p>
          <a:p>
            <a:pPr marL="639763" indent="-285750">
              <a:spcAft>
                <a:spcPts val="600"/>
              </a:spcAft>
              <a:buFont typeface="Wingdings" panose="05000000000000000000" pitchFamily="2" charset="2"/>
              <a:buChar char="Ø"/>
            </a:pPr>
            <a:r>
              <a:rPr lang="en-GB" b="1" dirty="0"/>
              <a:t>Practical Training for planners in </a:t>
            </a:r>
            <a:r>
              <a:rPr lang="en-GB" b="1" dirty="0" err="1"/>
              <a:t>Zemgale</a:t>
            </a:r>
            <a:r>
              <a:rPr lang="en-GB" b="1" dirty="0"/>
              <a:t> Planning Region and North Lithuania. Sustainable planning of green areas in the cities </a:t>
            </a:r>
            <a:r>
              <a:rPr lang="en-GB" dirty="0"/>
              <a:t>(Latvia-Lithuania cross-border cooperation programme) </a:t>
            </a:r>
            <a:r>
              <a:rPr lang="en-GB" dirty="0">
                <a:hlinkClick r:id="rId6"/>
              </a:rPr>
              <a:t>https://www.zemgale.lv/informativie-materiali/category/23-bukleti</a:t>
            </a:r>
            <a:r>
              <a:rPr lang="lv-LV" dirty="0"/>
              <a:t> </a:t>
            </a:r>
          </a:p>
          <a:p>
            <a:pPr marL="639763" indent="-285750">
              <a:spcAft>
                <a:spcPts val="600"/>
              </a:spcAft>
              <a:buFont typeface="Wingdings" panose="05000000000000000000" pitchFamily="2" charset="2"/>
              <a:buChar char="Ø"/>
            </a:pPr>
            <a:r>
              <a:rPr lang="en-GB" b="1" dirty="0"/>
              <a:t>Climate Change Information Activities in Schools </a:t>
            </a:r>
            <a:r>
              <a:rPr lang="en-GB" dirty="0"/>
              <a:t>(Climate Change  Financial Instrument )</a:t>
            </a:r>
            <a:r>
              <a:rPr lang="lv-LV" dirty="0"/>
              <a:t> </a:t>
            </a:r>
            <a:r>
              <a:rPr lang="lv-LV" dirty="0">
                <a:hlinkClick r:id="rId7"/>
              </a:rPr>
              <a:t>https://estudijas.llu.lv/course/view.php?id=319</a:t>
            </a:r>
            <a:r>
              <a:rPr lang="lv-LV" dirty="0"/>
              <a:t> </a:t>
            </a:r>
            <a:endParaRPr lang="en-GB" b="1" dirty="0"/>
          </a:p>
        </p:txBody>
      </p:sp>
      <p:pic>
        <p:nvPicPr>
          <p:cNvPr id="10" name="Picture 9" descr="P1080801"/>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8566485" y="4119611"/>
            <a:ext cx="3256606" cy="2442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566485" y="1571751"/>
            <a:ext cx="3256605" cy="2443981"/>
          </a:xfrm>
          <a:prstGeom prst="rect">
            <a:avLst/>
          </a:prstGeom>
        </p:spPr>
      </p:pic>
    </p:spTree>
    <p:extLst>
      <p:ext uri="{BB962C8B-B14F-4D97-AF65-F5344CB8AC3E}">
        <p14:creationId xmlns:p14="http://schemas.microsoft.com/office/powerpoint/2010/main" val="137988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51454" y="83878"/>
            <a:ext cx="10515600" cy="1105897"/>
          </a:xfrm>
        </p:spPr>
        <p:txBody>
          <a:bodyPr>
            <a:normAutofit/>
          </a:bodyPr>
          <a:lstStyle/>
          <a:p>
            <a:r>
              <a:rPr lang="lv-LV" sz="3200" b="1" dirty="0" err="1">
                <a:solidFill>
                  <a:schemeClr val="accent6">
                    <a:lumMod val="75000"/>
                  </a:schemeClr>
                </a:solidFill>
              </a:rPr>
              <a:t>Prevous</a:t>
            </a:r>
            <a:r>
              <a:rPr lang="lv-LV" sz="3200" b="1" dirty="0">
                <a:solidFill>
                  <a:schemeClr val="accent6">
                    <a:lumMod val="75000"/>
                  </a:schemeClr>
                </a:solidFill>
              </a:rPr>
              <a:t> </a:t>
            </a:r>
            <a:r>
              <a:rPr lang="lv-LV" sz="3200" b="1" dirty="0" err="1">
                <a:solidFill>
                  <a:schemeClr val="accent6">
                    <a:lumMod val="75000"/>
                  </a:schemeClr>
                </a:solidFill>
              </a:rPr>
              <a:t>experience</a:t>
            </a:r>
            <a:r>
              <a:rPr lang="lv-LV" sz="3200" b="1" dirty="0">
                <a:solidFill>
                  <a:schemeClr val="accent6">
                    <a:lumMod val="75000"/>
                  </a:schemeClr>
                </a:solidFill>
              </a:rPr>
              <a:t> </a:t>
            </a:r>
            <a:r>
              <a:rPr lang="lv-LV" sz="3200" b="1" dirty="0" err="1">
                <a:solidFill>
                  <a:schemeClr val="accent6">
                    <a:lumMod val="75000"/>
                  </a:schemeClr>
                </a:solidFill>
              </a:rPr>
              <a:t>in</a:t>
            </a:r>
            <a:r>
              <a:rPr lang="lv-LV" sz="3200" b="1" dirty="0">
                <a:solidFill>
                  <a:schemeClr val="accent6">
                    <a:lumMod val="75000"/>
                  </a:schemeClr>
                </a:solidFill>
              </a:rPr>
              <a:t> </a:t>
            </a:r>
            <a:r>
              <a:rPr lang="lv-LV" sz="3200" b="1" dirty="0" err="1">
                <a:solidFill>
                  <a:schemeClr val="accent6">
                    <a:lumMod val="75000"/>
                  </a:schemeClr>
                </a:solidFill>
              </a:rPr>
              <a:t>similar</a:t>
            </a:r>
            <a:r>
              <a:rPr lang="lv-LV" sz="3200" b="1" dirty="0">
                <a:solidFill>
                  <a:schemeClr val="accent6">
                    <a:lumMod val="75000"/>
                  </a:schemeClr>
                </a:solidFill>
              </a:rPr>
              <a:t> </a:t>
            </a:r>
            <a:r>
              <a:rPr lang="lv-LV" sz="3200" b="1" dirty="0" err="1">
                <a:solidFill>
                  <a:schemeClr val="accent6">
                    <a:lumMod val="75000"/>
                  </a:schemeClr>
                </a:solidFill>
              </a:rPr>
              <a:t>projects</a:t>
            </a:r>
            <a:endParaRPr lang="en-GB" sz="3200" b="1" dirty="0">
              <a:solidFill>
                <a:schemeClr val="accent6">
                  <a:lumMod val="75000"/>
                </a:schemeClr>
              </a:solidFill>
            </a:endParaRPr>
          </a:p>
        </p:txBody>
      </p:sp>
      <p:sp>
        <p:nvSpPr>
          <p:cNvPr id="8" name="TextBox 7"/>
          <p:cNvSpPr txBox="1"/>
          <p:nvPr/>
        </p:nvSpPr>
        <p:spPr>
          <a:xfrm>
            <a:off x="0" y="1289785"/>
            <a:ext cx="11797364" cy="5632311"/>
          </a:xfrm>
          <a:prstGeom prst="rect">
            <a:avLst/>
          </a:prstGeom>
          <a:solidFill>
            <a:schemeClr val="bg1">
              <a:lumMod val="85000"/>
            </a:schemeClr>
          </a:solidFill>
        </p:spPr>
        <p:txBody>
          <a:bodyPr wrap="square" rtlCol="0">
            <a:spAutoFit/>
          </a:bodyPr>
          <a:lstStyle/>
          <a:p>
            <a:pPr marL="354013"/>
            <a:r>
              <a:rPr lang="lv-LV" b="1" dirty="0" err="1">
                <a:solidFill>
                  <a:srgbClr val="FF0000"/>
                </a:solidFill>
              </a:rPr>
              <a:t>Project</a:t>
            </a:r>
            <a:r>
              <a:rPr lang="lv-LV" b="1" dirty="0">
                <a:solidFill>
                  <a:srgbClr val="FF0000"/>
                </a:solidFill>
              </a:rPr>
              <a:t> </a:t>
            </a:r>
            <a:r>
              <a:rPr lang="lv-LV" b="1" dirty="0" err="1">
                <a:solidFill>
                  <a:srgbClr val="FF0000"/>
                </a:solidFill>
              </a:rPr>
              <a:t>experience</a:t>
            </a:r>
            <a:r>
              <a:rPr lang="lv-LV" b="1" dirty="0">
                <a:solidFill>
                  <a:srgbClr val="FF0000"/>
                </a:solidFill>
              </a:rPr>
              <a:t> </a:t>
            </a:r>
            <a:r>
              <a:rPr lang="lv-LV" b="1" dirty="0" err="1">
                <a:solidFill>
                  <a:srgbClr val="FF0000"/>
                </a:solidFill>
              </a:rPr>
              <a:t>for</a:t>
            </a:r>
            <a:r>
              <a:rPr lang="lv-LV" b="1" dirty="0">
                <a:solidFill>
                  <a:srgbClr val="FF0000"/>
                </a:solidFill>
              </a:rPr>
              <a:t> students </a:t>
            </a:r>
            <a:r>
              <a:rPr lang="lv-LV" b="1" dirty="0" err="1">
                <a:solidFill>
                  <a:srgbClr val="FF0000"/>
                </a:solidFill>
              </a:rPr>
              <a:t>and</a:t>
            </a:r>
            <a:r>
              <a:rPr lang="lv-LV" b="1" dirty="0">
                <a:solidFill>
                  <a:srgbClr val="FF0000"/>
                </a:solidFill>
              </a:rPr>
              <a:t> </a:t>
            </a:r>
            <a:r>
              <a:rPr lang="lv-LV" b="1" dirty="0" err="1">
                <a:solidFill>
                  <a:srgbClr val="FF0000"/>
                </a:solidFill>
              </a:rPr>
              <a:t>public</a:t>
            </a:r>
            <a:r>
              <a:rPr lang="lv-LV" b="1" dirty="0">
                <a:solidFill>
                  <a:srgbClr val="FF0000"/>
                </a:solidFill>
              </a:rPr>
              <a:t> </a:t>
            </a:r>
            <a:r>
              <a:rPr lang="lv-LV" b="1" dirty="0" err="1">
                <a:solidFill>
                  <a:srgbClr val="FF0000"/>
                </a:solidFill>
              </a:rPr>
              <a:t>involvement</a:t>
            </a:r>
            <a:r>
              <a:rPr lang="lv-LV" b="1" dirty="0">
                <a:solidFill>
                  <a:srgbClr val="FF0000"/>
                </a:solidFill>
              </a:rPr>
              <a:t> </a:t>
            </a:r>
            <a:r>
              <a:rPr lang="lv-LV" b="1" dirty="0" err="1">
                <a:solidFill>
                  <a:srgbClr val="FF0000"/>
                </a:solidFill>
              </a:rPr>
              <a:t>in</a:t>
            </a:r>
            <a:r>
              <a:rPr lang="lv-LV" b="1" dirty="0">
                <a:solidFill>
                  <a:srgbClr val="FF0000"/>
                </a:solidFill>
              </a:rPr>
              <a:t> </a:t>
            </a:r>
            <a:r>
              <a:rPr lang="lv-LV" b="1" dirty="0" err="1">
                <a:solidFill>
                  <a:srgbClr val="FF0000"/>
                </a:solidFill>
              </a:rPr>
              <a:t>project</a:t>
            </a:r>
            <a:r>
              <a:rPr lang="lv-LV" b="1" dirty="0">
                <a:solidFill>
                  <a:srgbClr val="FF0000"/>
                </a:solidFill>
              </a:rPr>
              <a:t> </a:t>
            </a:r>
            <a:r>
              <a:rPr lang="lv-LV" b="1" dirty="0" err="1">
                <a:solidFill>
                  <a:srgbClr val="FF0000"/>
                </a:solidFill>
              </a:rPr>
              <a:t>activities</a:t>
            </a:r>
            <a:endParaRPr lang="lv-LV" b="1" dirty="0">
              <a:solidFill>
                <a:srgbClr val="FF0000"/>
              </a:solidFill>
            </a:endParaRPr>
          </a:p>
          <a:p>
            <a:pPr marL="639763" indent="-285750">
              <a:buFont typeface="Wingdings" panose="05000000000000000000" pitchFamily="2" charset="2"/>
              <a:buChar char="Ø"/>
            </a:pPr>
            <a:endParaRPr lang="lv-LV" dirty="0"/>
          </a:p>
          <a:p>
            <a:pPr marL="639763" indent="-285750">
              <a:buFont typeface="Wingdings" panose="05000000000000000000" pitchFamily="2" charset="2"/>
              <a:buChar char="Ø"/>
            </a:pPr>
            <a:r>
              <a:rPr lang="lv-LV" b="1" dirty="0" err="1"/>
              <a:t>Revitalization</a:t>
            </a:r>
            <a:r>
              <a:rPr lang="lv-LV" b="1" dirty="0"/>
              <a:t> </a:t>
            </a:r>
            <a:r>
              <a:rPr lang="lv-LV" b="1" dirty="0" err="1"/>
              <a:t>of</a:t>
            </a:r>
            <a:r>
              <a:rPr lang="lv-LV" b="1" dirty="0"/>
              <a:t> </a:t>
            </a:r>
            <a:r>
              <a:rPr lang="lv-LV" b="1" dirty="0" err="1"/>
              <a:t>brownfield</a:t>
            </a:r>
            <a:r>
              <a:rPr lang="lv-LV" b="1" dirty="0"/>
              <a:t> </a:t>
            </a:r>
            <a:r>
              <a:rPr lang="lv-LV" b="1" dirty="0" err="1"/>
              <a:t>areas</a:t>
            </a:r>
            <a:r>
              <a:rPr lang="lv-LV" dirty="0"/>
              <a:t>. </a:t>
            </a:r>
            <a:r>
              <a:rPr lang="lv-LV" dirty="0" err="1"/>
              <a:t>Phytoremediation</a:t>
            </a:r>
            <a:r>
              <a:rPr lang="lv-LV" dirty="0"/>
              <a:t> </a:t>
            </a:r>
            <a:r>
              <a:rPr lang="lv-LV" dirty="0" err="1"/>
              <a:t>plants</a:t>
            </a:r>
            <a:r>
              <a:rPr lang="lv-LV" dirty="0"/>
              <a:t> </a:t>
            </a:r>
            <a:r>
              <a:rPr lang="lv-LV" dirty="0" err="1"/>
              <a:t>were</a:t>
            </a:r>
            <a:r>
              <a:rPr lang="lv-LV" dirty="0"/>
              <a:t> </a:t>
            </a:r>
            <a:r>
              <a:rPr lang="lv-LV" dirty="0" err="1"/>
              <a:t>planted</a:t>
            </a:r>
            <a:r>
              <a:rPr lang="lv-LV" dirty="0"/>
              <a:t> </a:t>
            </a:r>
            <a:r>
              <a:rPr lang="lv-LV" dirty="0" err="1"/>
              <a:t>on</a:t>
            </a:r>
            <a:r>
              <a:rPr lang="lv-LV" dirty="0"/>
              <a:t> </a:t>
            </a:r>
            <a:r>
              <a:rPr lang="lv-LV" dirty="0" err="1"/>
              <a:t>pilotareas</a:t>
            </a:r>
            <a:r>
              <a:rPr lang="lv-LV" dirty="0"/>
              <a:t> </a:t>
            </a:r>
            <a:r>
              <a:rPr lang="lv-LV" dirty="0" err="1"/>
              <a:t>in</a:t>
            </a:r>
            <a:r>
              <a:rPr lang="lv-LV" dirty="0"/>
              <a:t> Ludza (LV), </a:t>
            </a:r>
            <a:r>
              <a:rPr lang="lv-LV" dirty="0" err="1"/>
              <a:t>Kupiskis</a:t>
            </a:r>
            <a:r>
              <a:rPr lang="lv-LV" dirty="0"/>
              <a:t> </a:t>
            </a:r>
            <a:r>
              <a:rPr lang="lv-LV" dirty="0" err="1"/>
              <a:t>and</a:t>
            </a:r>
            <a:r>
              <a:rPr lang="lv-LV" dirty="0"/>
              <a:t> Ignalina (LT) </a:t>
            </a:r>
            <a:r>
              <a:rPr lang="lv-LV" dirty="0" err="1"/>
              <a:t>within</a:t>
            </a:r>
            <a:r>
              <a:rPr lang="lv-LV" dirty="0"/>
              <a:t> </a:t>
            </a:r>
            <a:r>
              <a:rPr lang="lv-LV" dirty="0" err="1"/>
              <a:t>the</a:t>
            </a:r>
            <a:r>
              <a:rPr lang="lv-LV" dirty="0"/>
              <a:t> </a:t>
            </a:r>
            <a:r>
              <a:rPr lang="lv-LV" dirty="0" err="1"/>
              <a:t>international</a:t>
            </a:r>
            <a:r>
              <a:rPr lang="lv-LV" dirty="0"/>
              <a:t> </a:t>
            </a:r>
            <a:r>
              <a:rPr lang="lv-LV" dirty="0" err="1"/>
              <a:t>cooperation</a:t>
            </a:r>
            <a:r>
              <a:rPr lang="lv-LV" dirty="0"/>
              <a:t> </a:t>
            </a:r>
            <a:r>
              <a:rPr lang="lv-LV" dirty="0" err="1"/>
              <a:t>project</a:t>
            </a:r>
            <a:r>
              <a:rPr lang="lv-LV" dirty="0"/>
              <a:t> </a:t>
            </a:r>
            <a:r>
              <a:rPr lang="lv-LV" dirty="0" err="1"/>
              <a:t>Innovative</a:t>
            </a:r>
            <a:r>
              <a:rPr lang="lv-LV" dirty="0"/>
              <a:t> </a:t>
            </a:r>
            <a:r>
              <a:rPr lang="lv-LV" dirty="0" err="1"/>
              <a:t>brownfield</a:t>
            </a:r>
            <a:r>
              <a:rPr lang="lv-LV" dirty="0"/>
              <a:t> </a:t>
            </a:r>
            <a:r>
              <a:rPr lang="lv-LV" dirty="0" err="1"/>
              <a:t>regeneration</a:t>
            </a:r>
            <a:r>
              <a:rPr lang="lv-LV" dirty="0"/>
              <a:t> </a:t>
            </a:r>
            <a:r>
              <a:rPr lang="lv-LV" dirty="0" err="1"/>
              <a:t>for</a:t>
            </a:r>
            <a:r>
              <a:rPr lang="lv-LV" dirty="0"/>
              <a:t> </a:t>
            </a:r>
            <a:r>
              <a:rPr lang="lv-LV" dirty="0" err="1"/>
              <a:t>sustainable</a:t>
            </a:r>
            <a:r>
              <a:rPr lang="lv-LV" dirty="0"/>
              <a:t> </a:t>
            </a:r>
            <a:r>
              <a:rPr lang="lv-LV" dirty="0" err="1"/>
              <a:t>development</a:t>
            </a:r>
            <a:r>
              <a:rPr lang="lv-LV" dirty="0"/>
              <a:t> </a:t>
            </a:r>
            <a:r>
              <a:rPr lang="lv-LV" dirty="0" err="1"/>
              <a:t>of</a:t>
            </a:r>
            <a:r>
              <a:rPr lang="lv-LV" dirty="0"/>
              <a:t> </a:t>
            </a:r>
            <a:r>
              <a:rPr lang="lv-LV" dirty="0" err="1"/>
              <a:t>cross-border</a:t>
            </a:r>
            <a:r>
              <a:rPr lang="lv-LV" dirty="0"/>
              <a:t> </a:t>
            </a:r>
            <a:r>
              <a:rPr lang="lv-LV" dirty="0" err="1"/>
              <a:t>regions</a:t>
            </a:r>
            <a:r>
              <a:rPr lang="lv-LV" dirty="0"/>
              <a:t> (</a:t>
            </a:r>
            <a:r>
              <a:rPr lang="lv-LV" dirty="0" err="1"/>
              <a:t>Interreg</a:t>
            </a:r>
            <a:r>
              <a:rPr lang="lv-LV" dirty="0"/>
              <a:t> </a:t>
            </a:r>
            <a:r>
              <a:rPr lang="lv-LV" dirty="0" err="1"/>
              <a:t>Latvia-Lithuania</a:t>
            </a:r>
            <a:r>
              <a:rPr lang="lv-LV" dirty="0"/>
              <a:t> </a:t>
            </a:r>
            <a:r>
              <a:rPr lang="lv-LV" dirty="0" err="1"/>
              <a:t>cross-border</a:t>
            </a:r>
            <a:r>
              <a:rPr lang="lv-LV" dirty="0"/>
              <a:t> </a:t>
            </a:r>
            <a:r>
              <a:rPr lang="lv-LV" dirty="0" err="1"/>
              <a:t>cooperation</a:t>
            </a:r>
            <a:r>
              <a:rPr lang="lv-LV" dirty="0"/>
              <a:t> </a:t>
            </a:r>
            <a:r>
              <a:rPr lang="lv-LV" dirty="0" err="1"/>
              <a:t>programme</a:t>
            </a:r>
            <a:r>
              <a:rPr lang="lv-LV" dirty="0"/>
              <a:t> 2014-2020)</a:t>
            </a:r>
          </a:p>
          <a:p>
            <a:pPr marL="639763" indent="-285750">
              <a:buFont typeface="Wingdings" panose="05000000000000000000" pitchFamily="2" charset="2"/>
              <a:buChar char="Ø"/>
            </a:pPr>
            <a:endParaRPr lang="lv-LV" dirty="0"/>
          </a:p>
          <a:p>
            <a:pPr marL="639763" indent="-285750">
              <a:buFont typeface="Wingdings" panose="05000000000000000000" pitchFamily="2" charset="2"/>
              <a:buChar char="Ø"/>
            </a:pPr>
            <a:endParaRPr lang="lv-LV" dirty="0"/>
          </a:p>
          <a:p>
            <a:pPr marL="639763" indent="-285750">
              <a:buFont typeface="Wingdings" panose="05000000000000000000" pitchFamily="2" charset="2"/>
              <a:buChar char="Ø"/>
            </a:pPr>
            <a:endParaRPr lang="lv-LV" dirty="0"/>
          </a:p>
          <a:p>
            <a:pPr marL="639763" indent="-285750">
              <a:buFont typeface="Wingdings" panose="05000000000000000000" pitchFamily="2" charset="2"/>
              <a:buChar char="Ø"/>
            </a:pPr>
            <a:endParaRPr lang="lv-LV" dirty="0"/>
          </a:p>
          <a:p>
            <a:pPr marL="639763" indent="-285750">
              <a:buFont typeface="Wingdings" panose="05000000000000000000" pitchFamily="2" charset="2"/>
              <a:buChar char="Ø"/>
            </a:pPr>
            <a:endParaRPr lang="lv-LV" dirty="0"/>
          </a:p>
          <a:p>
            <a:pPr marL="639763" indent="-285750">
              <a:buFont typeface="Wingdings" panose="05000000000000000000" pitchFamily="2" charset="2"/>
              <a:buChar char="Ø"/>
            </a:pPr>
            <a:endParaRPr lang="lv-LV" dirty="0"/>
          </a:p>
          <a:p>
            <a:pPr marL="639763" indent="-285750">
              <a:buFont typeface="Wingdings" panose="05000000000000000000" pitchFamily="2" charset="2"/>
              <a:buChar char="Ø"/>
            </a:pPr>
            <a:endParaRPr lang="lv-LV" dirty="0"/>
          </a:p>
          <a:p>
            <a:pPr marL="639763" indent="-285750">
              <a:buFont typeface="Wingdings" panose="05000000000000000000" pitchFamily="2" charset="2"/>
              <a:buChar char="Ø"/>
            </a:pPr>
            <a:endParaRPr lang="lv-LV" dirty="0"/>
          </a:p>
          <a:p>
            <a:pPr marL="639763" indent="-285750">
              <a:buFont typeface="Wingdings" panose="05000000000000000000" pitchFamily="2" charset="2"/>
              <a:buChar char="Ø"/>
            </a:pPr>
            <a:r>
              <a:rPr lang="en-GB" dirty="0"/>
              <a:t>Participation in the development of  </a:t>
            </a:r>
            <a:endParaRPr lang="lv-LV" dirty="0"/>
          </a:p>
          <a:p>
            <a:pPr marL="625475"/>
            <a:r>
              <a:rPr lang="en-GB" dirty="0"/>
              <a:t>phytoremediation park</a:t>
            </a:r>
            <a:r>
              <a:rPr lang="lv-LV" dirty="0"/>
              <a:t> </a:t>
            </a:r>
            <a:r>
              <a:rPr lang="en-GB" dirty="0"/>
              <a:t> in </a:t>
            </a:r>
            <a:r>
              <a:rPr lang="en-GB" dirty="0" err="1"/>
              <a:t>Orrefors</a:t>
            </a:r>
            <a:r>
              <a:rPr lang="en-GB" dirty="0"/>
              <a:t>, </a:t>
            </a:r>
            <a:endParaRPr lang="lv-LV" dirty="0"/>
          </a:p>
          <a:p>
            <a:pPr marL="625475"/>
            <a:r>
              <a:rPr lang="en-GB" dirty="0"/>
              <a:t>Sweden – former glass industry</a:t>
            </a:r>
            <a:r>
              <a:rPr lang="lv-LV" dirty="0"/>
              <a:t> </a:t>
            </a:r>
            <a:r>
              <a:rPr lang="en-GB" dirty="0"/>
              <a:t>(heavy metal </a:t>
            </a:r>
            <a:endParaRPr lang="lv-LV" dirty="0"/>
          </a:p>
          <a:p>
            <a:pPr marL="625475"/>
            <a:r>
              <a:rPr lang="en-GB" dirty="0"/>
              <a:t>contamination with lead and arsenic)</a:t>
            </a:r>
            <a:endParaRPr lang="lv-LV" dirty="0"/>
          </a:p>
          <a:p>
            <a:pPr marL="625475"/>
            <a:endParaRPr lang="lv-LV" b="1" dirty="0"/>
          </a:p>
          <a:p>
            <a:pPr marL="625475"/>
            <a:endParaRPr lang="lv-LV" b="1" dirty="0"/>
          </a:p>
          <a:p>
            <a:pPr marL="625475"/>
            <a:endParaRPr lang="en-GB" b="1" dirty="0"/>
          </a:p>
        </p:txBody>
      </p:sp>
      <p:pic>
        <p:nvPicPr>
          <p:cNvPr id="9" name="Picture 2" descr="Attēlu rezultāti vaicājumam “Fitoremediācija”"/>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7214" r="6569"/>
          <a:stretch/>
        </p:blipFill>
        <p:spPr bwMode="auto">
          <a:xfrm>
            <a:off x="5297568" y="4874237"/>
            <a:ext cx="2558244" cy="19837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ttēlu rezultāti vaicājumam “Orrefors phytoremediatio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60253" y="4869305"/>
            <a:ext cx="4100201" cy="1993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956" y="2788240"/>
            <a:ext cx="2622187" cy="196664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1727" y="2786054"/>
            <a:ext cx="2622187" cy="1966640"/>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19498" y="2765868"/>
            <a:ext cx="2672628" cy="2004471"/>
          </a:xfrm>
          <a:prstGeom prst="rect">
            <a:avLst/>
          </a:prstGeom>
        </p:spPr>
      </p:pic>
    </p:spTree>
    <p:extLst>
      <p:ext uri="{BB962C8B-B14F-4D97-AF65-F5344CB8AC3E}">
        <p14:creationId xmlns:p14="http://schemas.microsoft.com/office/powerpoint/2010/main" val="421505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80530"/>
            <a:ext cx="12192000" cy="5909310"/>
          </a:xfrm>
          <a:prstGeom prst="rect">
            <a:avLst/>
          </a:prstGeom>
          <a:solidFill>
            <a:schemeClr val="bg1">
              <a:lumMod val="85000"/>
            </a:schemeClr>
          </a:solidFill>
        </p:spPr>
        <p:txBody>
          <a:bodyPr wrap="square" rtlCol="0">
            <a:spAutoFit/>
          </a:bodyPr>
          <a:lstStyle/>
          <a:p>
            <a:pPr marL="354013"/>
            <a:r>
              <a:rPr lang="en-GB" b="1" dirty="0">
                <a:solidFill>
                  <a:srgbClr val="C00000"/>
                </a:solidFill>
              </a:rPr>
              <a:t>Guidelines and </a:t>
            </a:r>
            <a:r>
              <a:rPr lang="en-GB" b="1" dirty="0" err="1">
                <a:solidFill>
                  <a:srgbClr val="C00000"/>
                </a:solidFill>
              </a:rPr>
              <a:t>manuāls</a:t>
            </a:r>
            <a:r>
              <a:rPr lang="lv-LV" b="1" dirty="0">
                <a:solidFill>
                  <a:srgbClr val="C00000"/>
                </a:solidFill>
              </a:rPr>
              <a:t> / </a:t>
            </a:r>
            <a:r>
              <a:rPr lang="lv-LV" b="1" dirty="0" err="1">
                <a:solidFill>
                  <a:srgbClr val="C00000"/>
                </a:solidFill>
              </a:rPr>
              <a:t>development</a:t>
            </a:r>
            <a:r>
              <a:rPr lang="lv-LV" b="1" dirty="0">
                <a:solidFill>
                  <a:srgbClr val="C00000"/>
                </a:solidFill>
              </a:rPr>
              <a:t> </a:t>
            </a:r>
            <a:r>
              <a:rPr lang="lv-LV" b="1" dirty="0" err="1">
                <a:solidFill>
                  <a:srgbClr val="C00000"/>
                </a:solidFill>
              </a:rPr>
              <a:t>scenarious</a:t>
            </a:r>
            <a:endParaRPr lang="en-GB" b="1" dirty="0">
              <a:solidFill>
                <a:srgbClr val="C00000"/>
              </a:solidFill>
            </a:endParaRPr>
          </a:p>
          <a:p>
            <a:pPr marL="354013"/>
            <a:endParaRPr lang="en-GB" b="1" dirty="0">
              <a:solidFill>
                <a:srgbClr val="C00000"/>
              </a:solidFill>
            </a:endParaRPr>
          </a:p>
          <a:p>
            <a:pPr marL="639763" indent="-285750">
              <a:buFont typeface="Wingdings" panose="05000000000000000000" pitchFamily="2" charset="2"/>
              <a:buChar char="Ø"/>
            </a:pPr>
            <a:r>
              <a:rPr lang="en-GB" dirty="0"/>
              <a:t>Book Use of Phytoremediation in Latvia</a:t>
            </a:r>
            <a:endParaRPr lang="lv-LV" dirty="0"/>
          </a:p>
          <a:p>
            <a:pPr marL="354013"/>
            <a:r>
              <a:rPr lang="en-GB" dirty="0"/>
              <a:t>	</a:t>
            </a:r>
          </a:p>
          <a:p>
            <a:pPr marL="639763" indent="-285750">
              <a:buFont typeface="Wingdings" panose="05000000000000000000" pitchFamily="2" charset="2"/>
              <a:buChar char="Ø"/>
            </a:pPr>
            <a:r>
              <a:rPr lang="en-GB" dirty="0"/>
              <a:t>Book Urban Green Planning (</a:t>
            </a:r>
            <a:r>
              <a:rPr lang="en-GB" dirty="0" err="1"/>
              <a:t>Lat</a:t>
            </a:r>
            <a:r>
              <a:rPr lang="en-GB" dirty="0"/>
              <a:t>-Lit / Urban Green) </a:t>
            </a:r>
            <a:r>
              <a:rPr lang="lv-LV" dirty="0"/>
              <a:t> </a:t>
            </a:r>
            <a:r>
              <a:rPr lang="en-GB" dirty="0">
                <a:hlinkClick r:id="rId2"/>
              </a:rPr>
              <a:t>https://www.zemgale.lv/informativie-materiali/category/23-bukleti</a:t>
            </a:r>
            <a:r>
              <a:rPr lang="lv-LV" dirty="0"/>
              <a:t> </a:t>
            </a:r>
            <a:r>
              <a:rPr lang="en-GB" dirty="0"/>
              <a:t> </a:t>
            </a:r>
            <a:endParaRPr lang="lv-LV" dirty="0"/>
          </a:p>
          <a:p>
            <a:pPr marL="639763" indent="-285750">
              <a:buFont typeface="Wingdings" panose="05000000000000000000" pitchFamily="2" charset="2"/>
              <a:buChar char="Ø"/>
            </a:pPr>
            <a:endParaRPr lang="en-GB" dirty="0"/>
          </a:p>
          <a:p>
            <a:pPr marL="639763" indent="-285750">
              <a:buFont typeface="Wingdings" panose="05000000000000000000" pitchFamily="2" charset="2"/>
              <a:buChar char="Ø"/>
            </a:pPr>
            <a:r>
              <a:rPr lang="en-GB" dirty="0"/>
              <a:t>Brownfields remediation best practice guidelines book </a:t>
            </a:r>
            <a:r>
              <a:rPr lang="lv-LV" dirty="0" err="1"/>
              <a:t>and</a:t>
            </a:r>
            <a:r>
              <a:rPr lang="lv-LV" dirty="0"/>
              <a:t> </a:t>
            </a:r>
            <a:r>
              <a:rPr lang="lv-LV" dirty="0" err="1"/>
              <a:t>development</a:t>
            </a:r>
            <a:r>
              <a:rPr lang="lv-LV" dirty="0"/>
              <a:t> </a:t>
            </a:r>
            <a:r>
              <a:rPr lang="lv-LV" dirty="0" err="1"/>
              <a:t>scenarious</a:t>
            </a:r>
            <a:r>
              <a:rPr lang="lv-LV" dirty="0"/>
              <a:t> </a:t>
            </a:r>
            <a:r>
              <a:rPr lang="lv-LV" dirty="0" err="1"/>
              <a:t>for</a:t>
            </a:r>
            <a:r>
              <a:rPr lang="lv-LV" dirty="0"/>
              <a:t> </a:t>
            </a:r>
            <a:r>
              <a:rPr lang="lv-LV" dirty="0" err="1"/>
              <a:t>pilotareas</a:t>
            </a:r>
            <a:endParaRPr lang="en-GB"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en-GB" b="1" dirty="0"/>
          </a:p>
        </p:txBody>
      </p:sp>
      <p:pic>
        <p:nvPicPr>
          <p:cNvPr id="5" name="Picture 2" descr="Attēlu rezultāti vaicājumam “Fitoremediācija”"/>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28663" y="3477124"/>
            <a:ext cx="2221041" cy="155804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4469" y="3477124"/>
            <a:ext cx="2487576" cy="351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351454" y="83878"/>
            <a:ext cx="10515600" cy="1105897"/>
          </a:xfrm>
        </p:spPr>
        <p:txBody>
          <a:bodyPr>
            <a:normAutofit/>
          </a:bodyPr>
          <a:lstStyle/>
          <a:p>
            <a:r>
              <a:rPr lang="lv-LV" sz="3200" b="1" dirty="0" err="1">
                <a:solidFill>
                  <a:schemeClr val="accent6">
                    <a:lumMod val="75000"/>
                  </a:schemeClr>
                </a:solidFill>
              </a:rPr>
              <a:t>Prevous</a:t>
            </a:r>
            <a:r>
              <a:rPr lang="lv-LV" sz="3200" b="1" dirty="0">
                <a:solidFill>
                  <a:schemeClr val="accent6">
                    <a:lumMod val="75000"/>
                  </a:schemeClr>
                </a:solidFill>
              </a:rPr>
              <a:t> </a:t>
            </a:r>
            <a:r>
              <a:rPr lang="lv-LV" sz="3200" b="1" dirty="0" err="1">
                <a:solidFill>
                  <a:schemeClr val="accent6">
                    <a:lumMod val="75000"/>
                  </a:schemeClr>
                </a:solidFill>
              </a:rPr>
              <a:t>experience</a:t>
            </a:r>
            <a:r>
              <a:rPr lang="lv-LV" sz="3200" b="1" dirty="0">
                <a:solidFill>
                  <a:schemeClr val="accent6">
                    <a:lumMod val="75000"/>
                  </a:schemeClr>
                </a:solidFill>
              </a:rPr>
              <a:t> </a:t>
            </a:r>
            <a:r>
              <a:rPr lang="lv-LV" sz="3200" b="1" dirty="0" err="1">
                <a:solidFill>
                  <a:schemeClr val="accent6">
                    <a:lumMod val="75000"/>
                  </a:schemeClr>
                </a:solidFill>
              </a:rPr>
              <a:t>in</a:t>
            </a:r>
            <a:r>
              <a:rPr lang="lv-LV" sz="3200" b="1" dirty="0">
                <a:solidFill>
                  <a:schemeClr val="accent6">
                    <a:lumMod val="75000"/>
                  </a:schemeClr>
                </a:solidFill>
              </a:rPr>
              <a:t> </a:t>
            </a:r>
            <a:r>
              <a:rPr lang="lv-LV" sz="3200" b="1" dirty="0" err="1">
                <a:solidFill>
                  <a:schemeClr val="accent6">
                    <a:lumMod val="75000"/>
                  </a:schemeClr>
                </a:solidFill>
              </a:rPr>
              <a:t>similar</a:t>
            </a:r>
            <a:r>
              <a:rPr lang="lv-LV" sz="3200" b="1" dirty="0">
                <a:solidFill>
                  <a:schemeClr val="accent6">
                    <a:lumMod val="75000"/>
                  </a:schemeClr>
                </a:solidFill>
              </a:rPr>
              <a:t> </a:t>
            </a:r>
            <a:r>
              <a:rPr lang="lv-LV" sz="3200" b="1" dirty="0" err="1">
                <a:solidFill>
                  <a:schemeClr val="accent6">
                    <a:lumMod val="75000"/>
                  </a:schemeClr>
                </a:solidFill>
              </a:rPr>
              <a:t>projects</a:t>
            </a:r>
            <a:endParaRPr lang="en-GB" sz="3200" b="1" dirty="0">
              <a:solidFill>
                <a:schemeClr val="accent6">
                  <a:lumMod val="75000"/>
                </a:schemeClr>
              </a:solidFill>
            </a:endParaRPr>
          </a:p>
        </p:txBody>
      </p:sp>
      <p:pic>
        <p:nvPicPr>
          <p:cNvPr id="11" name="Picture 10"/>
          <p:cNvPicPr>
            <a:picLocks noChangeAspect="1"/>
          </p:cNvPicPr>
          <p:nvPr/>
        </p:nvPicPr>
        <p:blipFill rotWithShape="1">
          <a:blip r:embed="rId5"/>
          <a:srcRect l="25200" t="16800" r="45663" b="9001"/>
          <a:stretch/>
        </p:blipFill>
        <p:spPr>
          <a:xfrm>
            <a:off x="5609254" y="3477123"/>
            <a:ext cx="2452273" cy="3512715"/>
          </a:xfrm>
          <a:prstGeom prst="rect">
            <a:avLst/>
          </a:prstGeom>
        </p:spPr>
      </p:pic>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38071" y="3477123"/>
            <a:ext cx="3777385" cy="2501826"/>
          </a:xfrm>
          <a:prstGeom prst="rect">
            <a:avLst/>
          </a:prstGeom>
        </p:spPr>
      </p:pic>
    </p:spTree>
    <p:extLst>
      <p:ext uri="{BB962C8B-B14F-4D97-AF65-F5344CB8AC3E}">
        <p14:creationId xmlns:p14="http://schemas.microsoft.com/office/powerpoint/2010/main" val="69856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1080530"/>
            <a:ext cx="12192000" cy="5909310"/>
          </a:xfrm>
          <a:prstGeom prst="rect">
            <a:avLst/>
          </a:prstGeom>
          <a:solidFill>
            <a:schemeClr val="bg1">
              <a:lumMod val="85000"/>
            </a:schemeClr>
          </a:solidFill>
        </p:spPr>
        <p:txBody>
          <a:bodyPr wrap="square" rtlCol="0">
            <a:spAutoFit/>
          </a:bodyPr>
          <a:lstStyle/>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lv-LV" b="1" dirty="0"/>
          </a:p>
          <a:p>
            <a:pPr marL="442913"/>
            <a:endParaRPr lang="en-GB" b="1" dirty="0"/>
          </a:p>
        </p:txBody>
      </p:sp>
      <p:sp>
        <p:nvSpPr>
          <p:cNvPr id="4" name="Content Placeholder 2"/>
          <p:cNvSpPr txBox="1">
            <a:spLocks/>
          </p:cNvSpPr>
          <p:nvPr/>
        </p:nvSpPr>
        <p:spPr>
          <a:xfrm>
            <a:off x="434363" y="1116850"/>
            <a:ext cx="11366210" cy="54006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Font typeface="Arial" panose="020B0604020202020204" pitchFamily="34" charset="0"/>
              <a:buNone/>
            </a:pPr>
            <a:r>
              <a:rPr lang="en-GB" sz="1800" b="1" dirty="0">
                <a:solidFill>
                  <a:srgbClr val="FF0000"/>
                </a:solidFill>
              </a:rPr>
              <a:t>Best practice experience trip</a:t>
            </a:r>
          </a:p>
          <a:p>
            <a:pPr marL="342900" lvl="1" indent="-342900">
              <a:buFont typeface="Wingdings" panose="05000000000000000000" pitchFamily="2" charset="2"/>
              <a:buChar char="Ø"/>
            </a:pPr>
            <a:r>
              <a:rPr lang="en-GB" sz="1800" dirty="0"/>
              <a:t>within the international cooperation project Innovative brownfield regeneration for sustainable development of cross-border regions (</a:t>
            </a:r>
            <a:r>
              <a:rPr lang="en-GB" sz="1800" dirty="0" err="1"/>
              <a:t>Interreg</a:t>
            </a:r>
            <a:r>
              <a:rPr lang="en-GB" sz="1800" dirty="0"/>
              <a:t> Latvia-Lithuania cross-border cooperation programme 2014-2020)</a:t>
            </a:r>
            <a:endParaRPr lang="lv-LV" sz="1800" dirty="0"/>
          </a:p>
          <a:p>
            <a:pPr marL="0" lvl="1" indent="0">
              <a:buNone/>
            </a:pPr>
            <a:endParaRPr lang="en-GB" sz="1800" dirty="0"/>
          </a:p>
          <a:p>
            <a:pPr marL="342900" lvl="1" indent="-342900">
              <a:buFont typeface="Wingdings" panose="05000000000000000000" pitchFamily="2" charset="2"/>
              <a:buChar char="Ø"/>
            </a:pPr>
            <a:r>
              <a:rPr lang="en-GB" sz="1800" dirty="0"/>
              <a:t>The aim of the trip is introduce municipality planners, professionals and university researchers with best practice examples of revitalized post-industrial areas in Poland and Germany, Ruhr region, Duisburg etc. </a:t>
            </a:r>
            <a:r>
              <a:rPr lang="lv-LV" sz="1800" dirty="0"/>
              <a:t>– </a:t>
            </a:r>
            <a:r>
              <a:rPr lang="lv-LV" sz="1800" i="1" dirty="0" err="1"/>
              <a:t>all</a:t>
            </a:r>
            <a:r>
              <a:rPr lang="lv-LV" sz="1800" i="1" dirty="0"/>
              <a:t> </a:t>
            </a:r>
            <a:r>
              <a:rPr lang="lv-LV" sz="1800" i="1" dirty="0" err="1"/>
              <a:t>partners</a:t>
            </a:r>
            <a:endParaRPr lang="en-GB" sz="1800" i="1" dirty="0"/>
          </a:p>
          <a:p>
            <a:pPr marL="0" lvl="1" indent="0">
              <a:buFont typeface="Arial" panose="020B0604020202020204" pitchFamily="34" charset="0"/>
              <a:buNone/>
            </a:pPr>
            <a:endParaRPr lang="en-GB" sz="18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556" y="3686113"/>
            <a:ext cx="4618856" cy="3081011"/>
          </a:xfrm>
          <a:prstGeom prst="rect">
            <a:avLst/>
          </a:prstGeo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92593" y="3714451"/>
            <a:ext cx="2016224" cy="3024336"/>
          </a:xfrm>
          <a:prstGeom prst="rect">
            <a:avLst/>
          </a:prstGeom>
        </p:spPr>
      </p:pic>
      <p:sp>
        <p:nvSpPr>
          <p:cNvPr id="7" name="Title 1"/>
          <p:cNvSpPr>
            <a:spLocks noGrp="1"/>
          </p:cNvSpPr>
          <p:nvPr>
            <p:ph type="title"/>
          </p:nvPr>
        </p:nvSpPr>
        <p:spPr>
          <a:xfrm>
            <a:off x="351454" y="83878"/>
            <a:ext cx="10515600" cy="1105897"/>
          </a:xfrm>
        </p:spPr>
        <p:txBody>
          <a:bodyPr>
            <a:normAutofit/>
          </a:bodyPr>
          <a:lstStyle/>
          <a:p>
            <a:r>
              <a:rPr lang="lv-LV" sz="3200" b="1" dirty="0" err="1">
                <a:solidFill>
                  <a:schemeClr val="accent6">
                    <a:lumMod val="75000"/>
                  </a:schemeClr>
                </a:solidFill>
              </a:rPr>
              <a:t>Prevous</a:t>
            </a:r>
            <a:r>
              <a:rPr lang="lv-LV" sz="3200" b="1" dirty="0">
                <a:solidFill>
                  <a:schemeClr val="accent6">
                    <a:lumMod val="75000"/>
                  </a:schemeClr>
                </a:solidFill>
              </a:rPr>
              <a:t> </a:t>
            </a:r>
            <a:r>
              <a:rPr lang="lv-LV" sz="3200" b="1" dirty="0" err="1">
                <a:solidFill>
                  <a:schemeClr val="accent6">
                    <a:lumMod val="75000"/>
                  </a:schemeClr>
                </a:solidFill>
              </a:rPr>
              <a:t>experience</a:t>
            </a:r>
            <a:r>
              <a:rPr lang="lv-LV" sz="3200" b="1" dirty="0">
                <a:solidFill>
                  <a:schemeClr val="accent6">
                    <a:lumMod val="75000"/>
                  </a:schemeClr>
                </a:solidFill>
              </a:rPr>
              <a:t> </a:t>
            </a:r>
            <a:r>
              <a:rPr lang="lv-LV" sz="3200" b="1" dirty="0" err="1">
                <a:solidFill>
                  <a:schemeClr val="accent6">
                    <a:lumMod val="75000"/>
                  </a:schemeClr>
                </a:solidFill>
              </a:rPr>
              <a:t>in</a:t>
            </a:r>
            <a:r>
              <a:rPr lang="lv-LV" sz="3200" b="1" dirty="0">
                <a:solidFill>
                  <a:schemeClr val="accent6">
                    <a:lumMod val="75000"/>
                  </a:schemeClr>
                </a:solidFill>
              </a:rPr>
              <a:t> </a:t>
            </a:r>
            <a:r>
              <a:rPr lang="lv-LV" sz="3200" b="1" dirty="0" err="1">
                <a:solidFill>
                  <a:schemeClr val="accent6">
                    <a:lumMod val="75000"/>
                  </a:schemeClr>
                </a:solidFill>
              </a:rPr>
              <a:t>similar</a:t>
            </a:r>
            <a:r>
              <a:rPr lang="lv-LV" sz="3200" b="1" dirty="0">
                <a:solidFill>
                  <a:schemeClr val="accent6">
                    <a:lumMod val="75000"/>
                  </a:schemeClr>
                </a:solidFill>
              </a:rPr>
              <a:t> </a:t>
            </a:r>
            <a:r>
              <a:rPr lang="lv-LV" sz="3200" b="1" dirty="0" err="1">
                <a:solidFill>
                  <a:schemeClr val="accent6">
                    <a:lumMod val="75000"/>
                  </a:schemeClr>
                </a:solidFill>
              </a:rPr>
              <a:t>projects</a:t>
            </a:r>
            <a:endParaRPr lang="en-GB" sz="3200" b="1" dirty="0">
              <a:solidFill>
                <a:schemeClr val="accent6">
                  <a:lumMod val="75000"/>
                </a:schemeClr>
              </a:solidFill>
            </a:endParaRPr>
          </a:p>
        </p:txBody>
      </p:sp>
      <p:pic>
        <p:nvPicPr>
          <p:cNvPr id="9" name="Picture 8" descr="Image result for landschaftspark duisburg nord"/>
          <p:cNvPicPr/>
          <p:nvPr/>
        </p:nvPicPr>
        <p:blipFill rotWithShape="1">
          <a:blip r:embed="rId4" cstate="print">
            <a:extLst>
              <a:ext uri="{28A0092B-C50C-407E-A947-70E740481C1C}">
                <a14:useLocalDpi xmlns:a14="http://schemas.microsoft.com/office/drawing/2010/main" val="0"/>
              </a:ext>
            </a:extLst>
          </a:blip>
          <a:srcRect r="2956"/>
          <a:stretch/>
        </p:blipFill>
        <p:spPr bwMode="auto">
          <a:xfrm>
            <a:off x="8686800" y="4868332"/>
            <a:ext cx="3227217" cy="1989667"/>
          </a:xfrm>
          <a:prstGeom prst="rect">
            <a:avLst/>
          </a:prstGeom>
          <a:noFill/>
          <a:ln>
            <a:noFill/>
          </a:ln>
          <a:extLst>
            <a:ext uri="{53640926-AAD7-44D8-BBD7-CCE9431645EC}">
              <a14:shadowObscured xmlns:a14="http://schemas.microsoft.com/office/drawing/2010/main"/>
            </a:ext>
          </a:extLst>
        </p:spPr>
      </p:pic>
      <p:pic>
        <p:nvPicPr>
          <p:cNvPr id="10" name="Picture 9" descr="Image result for landschaftspark duisburg nord"/>
          <p:cNvPicPr/>
          <p:nvPr/>
        </p:nvPicPr>
        <p:blipFill>
          <a:blip r:embed="rId5">
            <a:extLst>
              <a:ext uri="{28A0092B-C50C-407E-A947-70E740481C1C}">
                <a14:useLocalDpi xmlns:a14="http://schemas.microsoft.com/office/drawing/2010/main" val="0"/>
              </a:ext>
            </a:extLst>
          </a:blip>
          <a:srcRect/>
          <a:stretch>
            <a:fillRect/>
          </a:stretch>
        </p:blipFill>
        <p:spPr bwMode="auto">
          <a:xfrm>
            <a:off x="8712347" y="2931874"/>
            <a:ext cx="3227218" cy="1918298"/>
          </a:xfrm>
          <a:prstGeom prst="rect">
            <a:avLst/>
          </a:prstGeom>
          <a:noFill/>
          <a:ln>
            <a:noFill/>
          </a:ln>
        </p:spPr>
      </p:pic>
    </p:spTree>
    <p:extLst>
      <p:ext uri="{BB962C8B-B14F-4D97-AF65-F5344CB8AC3E}">
        <p14:creationId xmlns:p14="http://schemas.microsoft.com/office/powerpoint/2010/main" val="23235788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712" y="127591"/>
            <a:ext cx="10515600" cy="1105897"/>
          </a:xfrm>
        </p:spPr>
        <p:txBody>
          <a:bodyPr>
            <a:normAutofit/>
          </a:bodyPr>
          <a:lstStyle/>
          <a:p>
            <a:r>
              <a:rPr lang="lv-LV" sz="3200" b="1" dirty="0" err="1">
                <a:solidFill>
                  <a:schemeClr val="accent6">
                    <a:lumMod val="75000"/>
                  </a:schemeClr>
                </a:solidFill>
              </a:rPr>
              <a:t>The</a:t>
            </a:r>
            <a:r>
              <a:rPr lang="lv-LV" sz="3200" b="1" dirty="0">
                <a:solidFill>
                  <a:schemeClr val="accent6">
                    <a:lumMod val="75000"/>
                  </a:schemeClr>
                </a:solidFill>
              </a:rPr>
              <a:t> </a:t>
            </a:r>
            <a:r>
              <a:rPr lang="lv-LV" sz="3200" b="1" dirty="0" err="1">
                <a:solidFill>
                  <a:schemeClr val="accent6">
                    <a:lumMod val="75000"/>
                  </a:schemeClr>
                </a:solidFill>
              </a:rPr>
              <a:t>role</a:t>
            </a:r>
            <a:r>
              <a:rPr lang="lv-LV" sz="3200" b="1" dirty="0">
                <a:solidFill>
                  <a:schemeClr val="accent6">
                    <a:lumMod val="75000"/>
                  </a:schemeClr>
                </a:solidFill>
              </a:rPr>
              <a:t> </a:t>
            </a:r>
            <a:r>
              <a:rPr lang="lv-LV" sz="3200" b="1" dirty="0" err="1">
                <a:solidFill>
                  <a:schemeClr val="accent6">
                    <a:lumMod val="75000"/>
                  </a:schemeClr>
                </a:solidFill>
              </a:rPr>
              <a:t>of</a:t>
            </a:r>
            <a:r>
              <a:rPr lang="lv-LV" sz="3200" b="1" dirty="0">
                <a:solidFill>
                  <a:schemeClr val="accent6">
                    <a:lumMod val="75000"/>
                  </a:schemeClr>
                </a:solidFill>
              </a:rPr>
              <a:t> LLU </a:t>
            </a:r>
            <a:r>
              <a:rPr lang="lv-LV" sz="3200" b="1" dirty="0" err="1">
                <a:solidFill>
                  <a:schemeClr val="accent6">
                    <a:lumMod val="75000"/>
                  </a:schemeClr>
                </a:solidFill>
              </a:rPr>
              <a:t>in</a:t>
            </a:r>
            <a:r>
              <a:rPr lang="lv-LV" sz="3200" b="1" dirty="0">
                <a:solidFill>
                  <a:schemeClr val="accent6">
                    <a:lumMod val="75000"/>
                  </a:schemeClr>
                </a:solidFill>
              </a:rPr>
              <a:t> </a:t>
            </a:r>
            <a:r>
              <a:rPr lang="lv-LV" sz="3200" b="1" dirty="0" err="1">
                <a:solidFill>
                  <a:schemeClr val="accent6">
                    <a:lumMod val="75000"/>
                  </a:schemeClr>
                </a:solidFill>
              </a:rPr>
              <a:t>the</a:t>
            </a:r>
            <a:r>
              <a:rPr lang="lv-LV" sz="3200" b="1" dirty="0">
                <a:solidFill>
                  <a:schemeClr val="accent6">
                    <a:lumMod val="75000"/>
                  </a:schemeClr>
                </a:solidFill>
              </a:rPr>
              <a:t> </a:t>
            </a:r>
            <a:r>
              <a:rPr lang="lv-LV" sz="3200" b="1" dirty="0" err="1">
                <a:solidFill>
                  <a:schemeClr val="accent6">
                    <a:lumMod val="75000"/>
                  </a:schemeClr>
                </a:solidFill>
              </a:rPr>
              <a:t>project</a:t>
            </a:r>
            <a:endParaRPr lang="en-GB" sz="3200" b="1" dirty="0">
              <a:solidFill>
                <a:schemeClr val="accent6">
                  <a:lumMod val="75000"/>
                </a:schemeClr>
              </a:solidFill>
            </a:endParaRPr>
          </a:p>
        </p:txBody>
      </p:sp>
      <p:sp>
        <p:nvSpPr>
          <p:cNvPr id="3" name="Rectangle 2"/>
          <p:cNvSpPr/>
          <p:nvPr/>
        </p:nvSpPr>
        <p:spPr>
          <a:xfrm>
            <a:off x="678712" y="1328265"/>
            <a:ext cx="11102162" cy="2246769"/>
          </a:xfrm>
          <a:prstGeom prst="rect">
            <a:avLst/>
          </a:prstGeom>
        </p:spPr>
        <p:txBody>
          <a:bodyPr wrap="square">
            <a:spAutoFit/>
          </a:bodyPr>
          <a:lstStyle/>
          <a:p>
            <a:r>
              <a:rPr lang="lv-LV" sz="2000" b="1" dirty="0">
                <a:solidFill>
                  <a:schemeClr val="accent6">
                    <a:lumMod val="75000"/>
                  </a:schemeClr>
                </a:solidFill>
                <a:latin typeface="Times New Roman" panose="02020603050405020304" pitchFamily="18" charset="0"/>
                <a:ea typeface="Calibri" panose="020F0502020204030204" pitchFamily="34" charset="0"/>
              </a:rPr>
              <a:t>T</a:t>
            </a:r>
            <a:r>
              <a:rPr lang="en-GB" sz="2000" b="1" dirty="0" err="1">
                <a:solidFill>
                  <a:schemeClr val="accent6">
                    <a:lumMod val="75000"/>
                  </a:schemeClr>
                </a:solidFill>
                <a:latin typeface="Times New Roman" panose="02020603050405020304" pitchFamily="18" charset="0"/>
                <a:ea typeface="Calibri" panose="020F0502020204030204" pitchFamily="34" charset="0"/>
              </a:rPr>
              <a:t>ransferring</a:t>
            </a:r>
            <a:r>
              <a:rPr lang="en-GB" sz="2000" b="1" dirty="0">
                <a:solidFill>
                  <a:schemeClr val="accent6">
                    <a:lumMod val="75000"/>
                  </a:schemeClr>
                </a:solidFill>
                <a:latin typeface="Times New Roman" panose="02020603050405020304" pitchFamily="18" charset="0"/>
                <a:ea typeface="Calibri" panose="020F0502020204030204" pitchFamily="34" charset="0"/>
              </a:rPr>
              <a:t>  of knowledge into practice</a:t>
            </a:r>
            <a:endParaRPr lang="lv-LV" sz="2000" b="1" dirty="0">
              <a:solidFill>
                <a:schemeClr val="accent6">
                  <a:lumMod val="75000"/>
                </a:schemeClr>
              </a:solidFill>
              <a:latin typeface="Times New Roman" panose="02020603050405020304" pitchFamily="18" charset="0"/>
              <a:ea typeface="Calibri" panose="020F0502020204030204" pitchFamily="34" charset="0"/>
            </a:endParaRPr>
          </a:p>
          <a:p>
            <a:endParaRPr lang="lv-LV" sz="2000" dirty="0">
              <a:latin typeface="Times New Roman" panose="02020603050405020304" pitchFamily="18" charset="0"/>
              <a:ea typeface="Calibri" panose="020F0502020204030204" pitchFamily="34" charset="0"/>
            </a:endParaRPr>
          </a:p>
          <a:p>
            <a:r>
              <a:rPr lang="en-GB" sz="2000" b="1" dirty="0">
                <a:latin typeface="Times New Roman" panose="02020603050405020304" pitchFamily="18" charset="0"/>
                <a:ea typeface="Calibri" panose="020F0502020204030204" pitchFamily="34" charset="0"/>
              </a:rPr>
              <a:t>Manual </a:t>
            </a:r>
            <a:r>
              <a:rPr lang="lv-LV" sz="2000" b="1" dirty="0" err="1">
                <a:latin typeface="Times New Roman" panose="02020603050405020304" pitchFamily="18" charset="0"/>
                <a:ea typeface="Calibri" panose="020F0502020204030204" pitchFamily="34" charset="0"/>
              </a:rPr>
              <a:t>for</a:t>
            </a:r>
            <a:r>
              <a:rPr lang="lv-LV" sz="2000" b="1" dirty="0">
                <a:latin typeface="Times New Roman" panose="02020603050405020304" pitchFamily="18" charset="0"/>
                <a:ea typeface="Calibri" panose="020F0502020204030204" pitchFamily="34" charset="0"/>
              </a:rPr>
              <a:t> </a:t>
            </a:r>
            <a:r>
              <a:rPr lang="en-GB" sz="2000" b="1" dirty="0">
                <a:latin typeface="Times New Roman" panose="02020603050405020304" pitchFamily="18" charset="0"/>
                <a:ea typeface="Calibri" panose="020F0502020204030204" pitchFamily="34" charset="0"/>
              </a:rPr>
              <a:t>Integrated n</a:t>
            </a:r>
            <a:r>
              <a:rPr lang="lv-LV" sz="2000" b="1" dirty="0">
                <a:latin typeface="Times New Roman" panose="02020603050405020304" pitchFamily="18" charset="0"/>
                <a:ea typeface="Calibri" panose="020F0502020204030204" pitchFamily="34" charset="0"/>
              </a:rPr>
              <a:t>a</a:t>
            </a:r>
            <a:r>
              <a:rPr lang="en-GB" sz="2000" b="1" dirty="0" err="1">
                <a:latin typeface="Times New Roman" panose="02020603050405020304" pitchFamily="18" charset="0"/>
                <a:ea typeface="Calibri" panose="020F0502020204030204" pitchFamily="34" charset="0"/>
              </a:rPr>
              <a:t>ture</a:t>
            </a:r>
            <a:r>
              <a:rPr lang="en-GB" sz="2000" b="1" dirty="0">
                <a:latin typeface="Times New Roman" panose="02020603050405020304" pitchFamily="18" charset="0"/>
                <a:ea typeface="Calibri" panose="020F0502020204030204" pitchFamily="34" charset="0"/>
              </a:rPr>
              <a:t> resource management </a:t>
            </a:r>
            <a:r>
              <a:rPr lang="en-GB" sz="2000" dirty="0">
                <a:latin typeface="Times New Roman" panose="02020603050405020304" pitchFamily="18" charset="0"/>
                <a:ea typeface="Calibri" panose="020F0502020204030204" pitchFamily="34" charset="0"/>
              </a:rPr>
              <a:t>will be elaborated by working together with municipalities and universities, as well as </a:t>
            </a:r>
            <a:r>
              <a:rPr lang="en-GB" sz="2000" b="1" dirty="0">
                <a:latin typeface="Times New Roman" panose="02020603050405020304" pitchFamily="18" charset="0"/>
                <a:ea typeface="Calibri" panose="020F0502020204030204" pitchFamily="34" charset="0"/>
              </a:rPr>
              <a:t>activities for public involvement </a:t>
            </a:r>
            <a:r>
              <a:rPr lang="en-GB" sz="2000" dirty="0">
                <a:latin typeface="Times New Roman" panose="02020603050405020304" pitchFamily="18" charset="0"/>
                <a:ea typeface="Calibri" panose="020F0502020204030204" pitchFamily="34" charset="0"/>
              </a:rPr>
              <a:t>will take place, so, it will help to bring the new knowledge obtained within the project activities to different target groups (professional for the sector, municipalities, inhabitants, students, etc.) afterwards, thus provide sustainability of the project results.</a:t>
            </a:r>
            <a:endParaRPr lang="en-GB" sz="2000" dirty="0"/>
          </a:p>
        </p:txBody>
      </p:sp>
    </p:spTree>
    <p:extLst>
      <p:ext uri="{BB962C8B-B14F-4D97-AF65-F5344CB8AC3E}">
        <p14:creationId xmlns:p14="http://schemas.microsoft.com/office/powerpoint/2010/main" val="705819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712" y="127591"/>
            <a:ext cx="10515600" cy="1105897"/>
          </a:xfrm>
        </p:spPr>
        <p:txBody>
          <a:bodyPr>
            <a:normAutofit/>
          </a:bodyPr>
          <a:lstStyle/>
          <a:p>
            <a:r>
              <a:rPr lang="en-GB" sz="3200" b="1" dirty="0">
                <a:solidFill>
                  <a:schemeClr val="accent6">
                    <a:lumMod val="75000"/>
                  </a:schemeClr>
                </a:solidFill>
              </a:rPr>
              <a:t>Planned activities in the project</a:t>
            </a:r>
            <a:r>
              <a:rPr lang="lv-LV" sz="3200" b="1" dirty="0">
                <a:solidFill>
                  <a:schemeClr val="accent6">
                    <a:lumMod val="75000"/>
                  </a:schemeClr>
                </a:solidFill>
              </a:rPr>
              <a:t> (1)</a:t>
            </a:r>
            <a:endParaRPr lang="en-GB" sz="3200" b="1" dirty="0">
              <a:solidFill>
                <a:schemeClr val="accent6">
                  <a:lumMod val="75000"/>
                </a:schemeClr>
              </a:solidFill>
            </a:endParaRPr>
          </a:p>
        </p:txBody>
      </p:sp>
      <p:sp>
        <p:nvSpPr>
          <p:cNvPr id="4" name="Rectangle 3"/>
          <p:cNvSpPr/>
          <p:nvPr/>
        </p:nvSpPr>
        <p:spPr>
          <a:xfrm>
            <a:off x="491756" y="1095063"/>
            <a:ext cx="10889512" cy="3987758"/>
          </a:xfrm>
          <a:prstGeom prst="rect">
            <a:avLst/>
          </a:prstGeom>
        </p:spPr>
        <p:txBody>
          <a:bodyPr wrap="square">
            <a:spAutoFit/>
          </a:bodyPr>
          <a:lstStyle/>
          <a:p>
            <a:pPr>
              <a:lnSpc>
                <a:spcPct val="107000"/>
              </a:lnSpc>
              <a:spcAft>
                <a:spcPts val="800"/>
              </a:spcAft>
            </a:pPr>
            <a:endParaRPr lang="lv-LV" sz="2000" b="1" i="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i="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Activity package 1 </a:t>
            </a:r>
            <a:r>
              <a:rPr lang="en-GB" sz="20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Management</a:t>
            </a:r>
            <a:endParaRPr lang="lv-LV" sz="2000"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Everyday communication, video conferences </a:t>
            </a:r>
            <a:r>
              <a:rPr lang="lv-LV" sz="2000" b="1" dirty="0" err="1">
                <a:latin typeface="Calibri" panose="020F0502020204030204" pitchFamily="34" charset="0"/>
                <a:ea typeface="Calibri" panose="020F0502020204030204" pitchFamily="34" charset="0"/>
                <a:cs typeface="Times New Roman" panose="02020603050405020304" pitchFamily="18" charset="0"/>
              </a:rPr>
              <a:t>etc</a:t>
            </a:r>
            <a:r>
              <a:rPr lang="lv-LV" sz="2000" b="1" dirty="0">
                <a:latin typeface="Calibri" panose="020F0502020204030204" pitchFamily="34" charset="0"/>
                <a:ea typeface="Calibri" panose="020F0502020204030204" pitchFamily="34" charset="0"/>
                <a:cs typeface="Times New Roman" panose="02020603050405020304" pitchFamily="18" charset="0"/>
              </a:rPr>
              <a:t>.</a:t>
            </a:r>
          </a:p>
          <a:p>
            <a:pPr marL="342900" lvl="0" indent="-342900">
              <a:lnSpc>
                <a:spcPct val="150000"/>
              </a:lnSpc>
              <a:spcAft>
                <a:spcPts val="0"/>
              </a:spcAft>
              <a:buFont typeface="Symbol" panose="05050102010706020507" pitchFamily="18" charset="2"/>
              <a:buChar char=""/>
            </a:pPr>
            <a:r>
              <a:rPr lang="lv-LV" sz="2000" b="1" dirty="0" err="1">
                <a:latin typeface="Calibri" panose="020F0502020204030204" pitchFamily="34" charset="0"/>
                <a:ea typeface="Calibri" panose="020F0502020204030204" pitchFamily="34" charset="0"/>
                <a:cs typeface="Times New Roman" panose="02020603050405020304" pitchFamily="18" charset="0"/>
              </a:rPr>
              <a:t>Participation</a:t>
            </a:r>
            <a:r>
              <a:rPr lang="lv-LV" sz="2000" b="1" dirty="0">
                <a:latin typeface="Calibri" panose="020F0502020204030204" pitchFamily="34" charset="0"/>
                <a:ea typeface="Calibri" panose="020F0502020204030204" pitchFamily="34" charset="0"/>
                <a:cs typeface="Times New Roman" panose="02020603050405020304" pitchFamily="18" charset="0"/>
              </a:rPr>
              <a:t> </a:t>
            </a:r>
            <a:r>
              <a:rPr lang="lv-LV" sz="2000" b="1" dirty="0" err="1">
                <a:latin typeface="Calibri" panose="020F0502020204030204" pitchFamily="34" charset="0"/>
                <a:ea typeface="Calibri" panose="020F0502020204030204" pitchFamily="34" charset="0"/>
                <a:cs typeface="Times New Roman" panose="02020603050405020304" pitchFamily="18" charset="0"/>
              </a:rPr>
              <a:t>in</a:t>
            </a:r>
            <a:r>
              <a:rPr lang="lv-LV" sz="2000" b="1" dirty="0">
                <a:latin typeface="Calibri" panose="020F0502020204030204" pitchFamily="34" charset="0"/>
                <a:ea typeface="Calibri" panose="020F0502020204030204" pitchFamily="34" charset="0"/>
                <a:cs typeface="Times New Roman" panose="02020603050405020304" pitchFamily="18" charset="0"/>
              </a:rPr>
              <a:t> </a:t>
            </a:r>
            <a:r>
              <a:rPr lang="lv-LV" sz="2000" b="1" dirty="0" err="1">
                <a:latin typeface="Calibri" panose="020F0502020204030204" pitchFamily="34" charset="0"/>
                <a:ea typeface="Calibri" panose="020F0502020204030204" pitchFamily="34" charset="0"/>
                <a:cs typeface="Times New Roman" panose="02020603050405020304" pitchFamily="18" charset="0"/>
              </a:rPr>
              <a:t>kick-off</a:t>
            </a:r>
            <a:r>
              <a:rPr lang="lv-LV" sz="2000" b="1" dirty="0">
                <a:latin typeface="Calibri" panose="020F0502020204030204" pitchFamily="34" charset="0"/>
                <a:ea typeface="Calibri" panose="020F0502020204030204" pitchFamily="34" charset="0"/>
                <a:cs typeface="Times New Roman" panose="02020603050405020304" pitchFamily="18" charset="0"/>
              </a:rPr>
              <a:t> </a:t>
            </a:r>
            <a:r>
              <a:rPr lang="lv-LV" sz="2000" b="1" dirty="0" err="1">
                <a:latin typeface="Calibri" panose="020F0502020204030204" pitchFamily="34" charset="0"/>
                <a:ea typeface="Calibri" panose="020F0502020204030204" pitchFamily="34" charset="0"/>
                <a:cs typeface="Times New Roman" panose="02020603050405020304" pitchFamily="18" charset="0"/>
              </a:rPr>
              <a:t>meeting</a:t>
            </a:r>
            <a:r>
              <a:rPr lang="lv-LV" sz="2000" b="1" dirty="0">
                <a:latin typeface="Calibri" panose="020F0502020204030204" pitchFamily="34" charset="0"/>
                <a:ea typeface="Calibri" panose="020F0502020204030204" pitchFamily="34" charset="0"/>
                <a:cs typeface="Times New Roman" panose="02020603050405020304" pitchFamily="18" charset="0"/>
              </a:rPr>
              <a:t>, PWG </a:t>
            </a:r>
            <a:r>
              <a:rPr lang="lv-LV" sz="2000" b="1" dirty="0" err="1">
                <a:latin typeface="Calibri" panose="020F0502020204030204" pitchFamily="34" charset="0"/>
                <a:ea typeface="Calibri" panose="020F0502020204030204" pitchFamily="34" charset="0"/>
                <a:cs typeface="Times New Roman" panose="02020603050405020304" pitchFamily="18" charset="0"/>
              </a:rPr>
              <a:t>and</a:t>
            </a:r>
            <a:r>
              <a:rPr lang="lv-LV" sz="2000" b="1" dirty="0">
                <a:latin typeface="Calibri" panose="020F0502020204030204" pitchFamily="34" charset="0"/>
                <a:ea typeface="Calibri" panose="020F0502020204030204" pitchFamily="34" charset="0"/>
                <a:cs typeface="Times New Roman" panose="02020603050405020304" pitchFamily="18" charset="0"/>
              </a:rPr>
              <a:t> PSC </a:t>
            </a:r>
            <a:r>
              <a:rPr lang="lv-LV" sz="2000" b="1" dirty="0" err="1">
                <a:latin typeface="Calibri" panose="020F0502020204030204" pitchFamily="34" charset="0"/>
                <a:ea typeface="Calibri" panose="020F0502020204030204" pitchFamily="34" charset="0"/>
                <a:cs typeface="Times New Roman" panose="02020603050405020304" pitchFamily="18" charset="0"/>
              </a:rPr>
              <a:t>meetings</a:t>
            </a:r>
            <a:r>
              <a:rPr lang="lv-LV" sz="2000" b="1" dirty="0">
                <a:latin typeface="Calibri" panose="020F0502020204030204" pitchFamily="34" charset="0"/>
                <a:ea typeface="Calibri" panose="020F0502020204030204" pitchFamily="34" charset="0"/>
                <a:cs typeface="Times New Roman" panose="02020603050405020304" pitchFamily="18" charset="0"/>
              </a:rPr>
              <a:t>, </a:t>
            </a:r>
            <a:r>
              <a:rPr lang="lv-LV" sz="2000" b="1" dirty="0" err="1">
                <a:latin typeface="Calibri" panose="020F0502020204030204" pitchFamily="34" charset="0"/>
                <a:ea typeface="Calibri" panose="020F0502020204030204" pitchFamily="34" charset="0"/>
                <a:cs typeface="Times New Roman" panose="02020603050405020304" pitchFamily="18" charset="0"/>
              </a:rPr>
              <a:t>programme</a:t>
            </a:r>
            <a:r>
              <a:rPr lang="lv-LV" sz="2000" b="1" dirty="0">
                <a:latin typeface="Calibri" panose="020F0502020204030204" pitchFamily="34" charset="0"/>
                <a:ea typeface="Calibri" panose="020F0502020204030204" pitchFamily="34" charset="0"/>
                <a:cs typeface="Times New Roman" panose="02020603050405020304" pitchFamily="18" charset="0"/>
              </a:rPr>
              <a:t> </a:t>
            </a:r>
            <a:r>
              <a:rPr lang="lv-LV" sz="2000" b="1" dirty="0" err="1">
                <a:latin typeface="Calibri" panose="020F0502020204030204" pitchFamily="34" charset="0"/>
                <a:ea typeface="Calibri" panose="020F0502020204030204" pitchFamily="34" charset="0"/>
                <a:cs typeface="Times New Roman" panose="02020603050405020304" pitchFamily="18" charset="0"/>
              </a:rPr>
              <a:t>events</a:t>
            </a:r>
            <a:r>
              <a:rPr lang="lv-LV" sz="2000" b="1" dirty="0">
                <a:latin typeface="Calibri" panose="020F0502020204030204" pitchFamily="34" charset="0"/>
                <a:ea typeface="Calibri" panose="020F0502020204030204" pitchFamily="34" charset="0"/>
                <a:cs typeface="Times New Roman" panose="02020603050405020304" pitchFamily="18" charset="0"/>
              </a:rPr>
              <a:t> </a:t>
            </a:r>
            <a:r>
              <a:rPr lang="lv-LV" sz="2000" b="1" dirty="0" err="1">
                <a:latin typeface="Calibri" panose="020F0502020204030204" pitchFamily="34" charset="0"/>
                <a:ea typeface="Calibri" panose="020F0502020204030204" pitchFamily="34" charset="0"/>
                <a:cs typeface="Times New Roman" panose="02020603050405020304" pitchFamily="18" charset="0"/>
              </a:rPr>
              <a:t>and</a:t>
            </a:r>
            <a:r>
              <a:rPr lang="lv-LV" sz="2000" b="1" dirty="0">
                <a:latin typeface="Calibri" panose="020F0502020204030204" pitchFamily="34" charset="0"/>
                <a:ea typeface="Calibri" panose="020F0502020204030204" pitchFamily="34" charset="0"/>
                <a:cs typeface="Times New Roman" panose="02020603050405020304" pitchFamily="18" charset="0"/>
              </a:rPr>
              <a:t> seminārs</a:t>
            </a:r>
          </a:p>
          <a:p>
            <a:pPr marL="342900" lvl="0" indent="-342900">
              <a:lnSpc>
                <a:spcPct val="150000"/>
              </a:lnSpc>
              <a:spcAft>
                <a:spcPts val="0"/>
              </a:spcAft>
              <a:buFont typeface="Symbol" panose="05050102010706020507" pitchFamily="18" charset="2"/>
              <a:buChar char=""/>
            </a:pPr>
            <a:r>
              <a:rPr lang="lv-LV" sz="2000" b="1" dirty="0" err="1">
                <a:latin typeface="Calibri" panose="020F0502020204030204" pitchFamily="34" charset="0"/>
                <a:ea typeface="Calibri" panose="020F0502020204030204" pitchFamily="34" charset="0"/>
                <a:cs typeface="Times New Roman" panose="02020603050405020304" pitchFamily="18" charset="0"/>
              </a:rPr>
              <a:t>Reporting</a:t>
            </a:r>
            <a:endParaRPr lang="lv-LV" sz="20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endParaRPr lang="lv-LV" sz="2000" b="1"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0"/>
              </a:spcAft>
            </a:pPr>
            <a:r>
              <a:rPr lang="lv-LV" sz="2000" b="1" dirty="0">
                <a:latin typeface="Calibri" panose="020F0502020204030204" pitchFamily="34" charset="0"/>
                <a:ea typeface="Calibri" panose="020F0502020204030204" pitchFamily="34" charset="0"/>
                <a:cs typeface="Times New Roman" panose="02020603050405020304" pitchFamily="18" charset="0"/>
              </a:rPr>
              <a:t>LLU </a:t>
            </a:r>
            <a:r>
              <a:rPr lang="lv-LV" sz="2000" b="1" dirty="0" err="1">
                <a:latin typeface="Calibri" panose="020F0502020204030204" pitchFamily="34" charset="0"/>
                <a:ea typeface="Calibri" panose="020F0502020204030204" pitchFamily="34" charset="0"/>
                <a:cs typeface="Times New Roman" panose="02020603050405020304" pitchFamily="18" charset="0"/>
              </a:rPr>
              <a:t>contact</a:t>
            </a:r>
            <a:r>
              <a:rPr lang="lv-LV" sz="2000" b="1" dirty="0">
                <a:latin typeface="Calibri" panose="020F0502020204030204" pitchFamily="34" charset="0"/>
                <a:ea typeface="Calibri" panose="020F0502020204030204" pitchFamily="34" charset="0"/>
                <a:cs typeface="Times New Roman" panose="02020603050405020304" pitchFamily="18" charset="0"/>
              </a:rPr>
              <a:t> </a:t>
            </a:r>
            <a:r>
              <a:rPr lang="lv-LV" sz="2000" b="1" dirty="0" err="1">
                <a:latin typeface="Calibri" panose="020F0502020204030204" pitchFamily="34" charset="0"/>
                <a:ea typeface="Calibri" panose="020F0502020204030204" pitchFamily="34" charset="0"/>
                <a:cs typeface="Times New Roman" panose="02020603050405020304" pitchFamily="18" charset="0"/>
              </a:rPr>
              <a:t>persons</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For project documents, finances – </a:t>
            </a:r>
            <a:r>
              <a:rPr lang="en-GB" sz="2000" dirty="0" err="1">
                <a:latin typeface="Calibri" panose="020F0502020204030204" pitchFamily="34" charset="0"/>
                <a:ea typeface="Calibri" panose="020F0502020204030204" pitchFamily="34" charset="0"/>
                <a:cs typeface="Times New Roman" panose="02020603050405020304" pitchFamily="18" charset="0"/>
              </a:rPr>
              <a:t>Julija</a:t>
            </a:r>
            <a:r>
              <a:rPr lang="en-GB" sz="2000" dirty="0">
                <a:latin typeface="Calibri" panose="020F0502020204030204" pitchFamily="34" charset="0"/>
                <a:ea typeface="Calibri" panose="020F0502020204030204" pitchFamily="34" charset="0"/>
                <a:cs typeface="Times New Roman" panose="02020603050405020304" pitchFamily="18" charset="0"/>
              </a:rPr>
              <a:t> Mangale (</a:t>
            </a:r>
            <a:r>
              <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julija.mangale@llu.lv</a:t>
            </a:r>
            <a:r>
              <a:rPr lang="en-GB" sz="2000" dirty="0">
                <a:latin typeface="Calibri" panose="020F0502020204030204" pitchFamily="34" charset="0"/>
                <a:ea typeface="Calibri" panose="020F0502020204030204" pitchFamily="34" charset="0"/>
                <a:cs typeface="Times New Roman" panose="02020603050405020304" pitchFamily="18" charset="0"/>
              </a:rPr>
              <a:t>, +371 26190987)</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Wingdings" panose="05000000000000000000" pitchFamily="2" charset="2"/>
              <a:buChar char=""/>
            </a:pPr>
            <a:r>
              <a:rPr lang="en-GB" sz="2000" dirty="0">
                <a:latin typeface="Calibri" panose="020F0502020204030204" pitchFamily="34" charset="0"/>
                <a:ea typeface="Calibri" panose="020F0502020204030204" pitchFamily="34" charset="0"/>
                <a:cs typeface="Times New Roman" panose="02020603050405020304" pitchFamily="18" charset="0"/>
              </a:rPr>
              <a:t>For project activities – Daiga </a:t>
            </a:r>
            <a:r>
              <a:rPr lang="lv-LV" sz="2000" dirty="0" err="1">
                <a:latin typeface="Calibri" panose="020F0502020204030204" pitchFamily="34" charset="0"/>
                <a:ea typeface="Calibri" panose="020F0502020204030204" pitchFamily="34" charset="0"/>
                <a:cs typeface="Times New Roman" panose="02020603050405020304" pitchFamily="18" charset="0"/>
              </a:rPr>
              <a:t>Skujāne</a:t>
            </a:r>
            <a:r>
              <a:rPr lang="en-GB" sz="2000" dirty="0">
                <a:latin typeface="Calibri" panose="020F0502020204030204" pitchFamily="34" charset="0"/>
                <a:ea typeface="Calibri" panose="020F0502020204030204" pitchFamily="34" charset="0"/>
                <a:cs typeface="Times New Roman" panose="02020603050405020304" pitchFamily="18" charset="0"/>
              </a:rPr>
              <a:t> (</a:t>
            </a:r>
            <a:r>
              <a:rPr lang="en-GB" sz="2000"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daiga</a:t>
            </a:r>
            <a:r>
              <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a:t>
            </a:r>
            <a:r>
              <a:rPr lang="lv-LV" sz="20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skujane</a:t>
            </a:r>
            <a:r>
              <a:rPr lang="en-GB" sz="20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@llu.lv</a:t>
            </a:r>
            <a:r>
              <a:rPr lang="en-GB" sz="2000" dirty="0">
                <a:latin typeface="Calibri" panose="020F0502020204030204" pitchFamily="34" charset="0"/>
                <a:ea typeface="Calibri" panose="020F0502020204030204" pitchFamily="34" charset="0"/>
                <a:cs typeface="Times New Roman" panose="02020603050405020304" pitchFamily="18" charset="0"/>
              </a:rPr>
              <a:t>, +371 26522344), </a:t>
            </a:r>
            <a:r>
              <a:rPr lang="lv-LV"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a:latin typeface="Calibri" panose="020F0502020204030204" pitchFamily="34" charset="0"/>
                <a:ea typeface="Calibri" panose="020F0502020204030204" pitchFamily="34" charset="0"/>
                <a:cs typeface="Times New Roman" panose="02020603050405020304" pitchFamily="18" charset="0"/>
              </a:rPr>
              <a:t>communication in Russian – Natalija Nitavska (</a:t>
            </a:r>
            <a:r>
              <a:rPr lang="en-GB" sz="20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natalija.nitavska@llu.lv</a:t>
            </a:r>
            <a:r>
              <a:rPr lang="en-GB" sz="2000" dirty="0">
                <a:latin typeface="Calibri" panose="020F0502020204030204" pitchFamily="34" charset="0"/>
                <a:ea typeface="Calibri" panose="020F0502020204030204" pitchFamily="34" charset="0"/>
                <a:cs typeface="Times New Roman" panose="02020603050405020304" pitchFamily="18" charset="0"/>
              </a:rPr>
              <a:t>, +371 26442753)</a:t>
            </a:r>
            <a:r>
              <a:rPr lang="en-GB"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lv-LV" sz="20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60615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8712" y="127591"/>
            <a:ext cx="10515600" cy="1105897"/>
          </a:xfrm>
        </p:spPr>
        <p:txBody>
          <a:bodyPr>
            <a:normAutofit/>
          </a:bodyPr>
          <a:lstStyle/>
          <a:p>
            <a:r>
              <a:rPr lang="en-GB" sz="3200" b="1" dirty="0">
                <a:solidFill>
                  <a:schemeClr val="accent6">
                    <a:lumMod val="75000"/>
                  </a:schemeClr>
                </a:solidFill>
              </a:rPr>
              <a:t>Planned activities in the project</a:t>
            </a:r>
            <a:r>
              <a:rPr lang="lv-LV" sz="3200" b="1" dirty="0">
                <a:solidFill>
                  <a:schemeClr val="accent6">
                    <a:lumMod val="75000"/>
                  </a:schemeClr>
                </a:solidFill>
              </a:rPr>
              <a:t> (2)</a:t>
            </a:r>
            <a:endParaRPr lang="en-GB" sz="3200" b="1" dirty="0">
              <a:solidFill>
                <a:schemeClr val="accent6">
                  <a:lumMod val="75000"/>
                </a:schemeClr>
              </a:solidFill>
            </a:endParaRPr>
          </a:p>
        </p:txBody>
      </p:sp>
      <p:sp>
        <p:nvSpPr>
          <p:cNvPr id="4" name="Rectangle 3"/>
          <p:cNvSpPr/>
          <p:nvPr/>
        </p:nvSpPr>
        <p:spPr>
          <a:xfrm>
            <a:off x="491756" y="1095063"/>
            <a:ext cx="10889512" cy="4206280"/>
          </a:xfrm>
          <a:prstGeom prst="rect">
            <a:avLst/>
          </a:prstGeom>
        </p:spPr>
        <p:txBody>
          <a:bodyPr wrap="square">
            <a:spAutoFit/>
          </a:bodyPr>
          <a:lstStyle/>
          <a:p>
            <a:pPr>
              <a:lnSpc>
                <a:spcPct val="107000"/>
              </a:lnSpc>
              <a:spcAft>
                <a:spcPts val="800"/>
              </a:spcAft>
            </a:pPr>
            <a:endParaRPr lang="lv-LV" sz="2000" b="1" i="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i="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Activity package </a:t>
            </a:r>
            <a:r>
              <a:rPr lang="lv-LV" sz="2000" b="1" i="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2</a:t>
            </a:r>
            <a:r>
              <a:rPr lang="en-GB" sz="2000" b="1" i="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lv-LV" sz="2000" b="1" i="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GB" sz="20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Visibility and Communication Activities</a:t>
            </a:r>
            <a:endParaRPr lang="lv-LV" sz="20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2000"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Project profile in LLU web page </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Posts in social media and LLU web page </a:t>
            </a:r>
            <a:endParaRPr lang="lv-LV" sz="2000"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1 information poster at LLU premises and 1 roll-up</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Video material about the project activities implemented by LLU </a:t>
            </a:r>
            <a:r>
              <a:rPr lang="en-GB" sz="2000" dirty="0">
                <a:latin typeface="Calibri" panose="020F0502020204030204" pitchFamily="34" charset="0"/>
                <a:ea typeface="Calibri" panose="020F0502020204030204" pitchFamily="34" charset="0"/>
                <a:cs typeface="Times New Roman" panose="02020603050405020304" pitchFamily="18" charset="0"/>
              </a:rPr>
              <a:t> (December 2020 – February 2021)</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2000" b="1" dirty="0">
                <a:latin typeface="Calibri" panose="020F0502020204030204" pitchFamily="34" charset="0"/>
                <a:ea typeface="Calibri" panose="020F0502020204030204" pitchFamily="34" charset="0"/>
                <a:cs typeface="Times New Roman" panose="02020603050405020304" pitchFamily="18" charset="0"/>
              </a:rPr>
              <a:t>Tourism route “Eco quest” </a:t>
            </a:r>
            <a:r>
              <a:rPr lang="en-GB" sz="2000" dirty="0">
                <a:latin typeface="Calibri" panose="020F0502020204030204" pitchFamily="34" charset="0"/>
                <a:ea typeface="Calibri" panose="020F0502020204030204" pitchFamily="34" charset="0"/>
                <a:cs typeface="Times New Roman" panose="02020603050405020304" pitchFamily="18" charset="0"/>
              </a:rPr>
              <a:t> (March – May 2021)</a:t>
            </a:r>
            <a:endParaRPr lang="lv-LV" sz="2000" dirty="0">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Two interactive tourism routes will be created that will include questionnaires - answers to these will be found on PPs web pages and in the improved river bank areas.     </a:t>
            </a:r>
            <a:endParaRPr lang="lv-LV"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349066" y="2524013"/>
            <a:ext cx="679597" cy="679597"/>
          </a:xfrm>
          <a:prstGeom prst="rect">
            <a:avLst/>
          </a:prstGeom>
        </p:spPr>
      </p:pic>
      <p:pic>
        <p:nvPicPr>
          <p:cNvPr id="8" name="Picture 7"/>
          <p:cNvPicPr>
            <a:picLocks noChangeAspect="1"/>
          </p:cNvPicPr>
          <p:nvPr/>
        </p:nvPicPr>
        <p:blipFill>
          <a:blip r:embed="rId3"/>
          <a:stretch>
            <a:fillRect/>
          </a:stretch>
        </p:blipFill>
        <p:spPr>
          <a:xfrm>
            <a:off x="6162121" y="2524014"/>
            <a:ext cx="663982" cy="663982"/>
          </a:xfrm>
          <a:prstGeom prst="rect">
            <a:avLst/>
          </a:prstGeom>
        </p:spPr>
      </p:pic>
    </p:spTree>
    <p:extLst>
      <p:ext uri="{BB962C8B-B14F-4D97-AF65-F5344CB8AC3E}">
        <p14:creationId xmlns:p14="http://schemas.microsoft.com/office/powerpoint/2010/main" val="2383763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858</TotalTime>
  <Words>1838</Words>
  <Application>Microsoft Office PowerPoint</Application>
  <PresentationFormat>Widescreen</PresentationFormat>
  <Paragraphs>170</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Poppins</vt:lpstr>
      <vt:lpstr>Symbol</vt:lpstr>
      <vt:lpstr>Times New Roman</vt:lpstr>
      <vt:lpstr>Wingdings</vt:lpstr>
      <vt:lpstr>Office Theme</vt:lpstr>
      <vt:lpstr>Promotion of water resource sustainability for tourism and attractiveness of CBC of Rēzekne &amp; Ostrov Sticky urban areas  </vt:lpstr>
      <vt:lpstr>PowerPoint Presentation</vt:lpstr>
      <vt:lpstr>Prevous experience in similar projects</vt:lpstr>
      <vt:lpstr>Prevous experience in similar projects</vt:lpstr>
      <vt:lpstr>Prevous experience in similar projects</vt:lpstr>
      <vt:lpstr>Prevous experience in similar projects</vt:lpstr>
      <vt:lpstr>The role of LLU in the project</vt:lpstr>
      <vt:lpstr>Planned activities in the project (1)</vt:lpstr>
      <vt:lpstr>Planned activities in the project (2)</vt:lpstr>
      <vt:lpstr>Planned activities in the project (3)</vt:lpstr>
      <vt:lpstr>Planned activities in the project (4)</vt:lpstr>
      <vt:lpstr>Planned activities in the project (5)</vt:lpstr>
      <vt:lpstr>Planned activities in the project (6)</vt:lpstr>
      <vt:lpstr>Planned activities in the project (6)</vt:lpstr>
      <vt:lpstr>Planned activities in the project (7)</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Promotion of water resource sustainability for tourism and attractiveness of CBC of Rēzekne &amp; Ostrov  Sticky urban areas</dc:title>
  <dc:creator>Pasniedzejs</dc:creator>
  <cp:lastModifiedBy>Lietotajs</cp:lastModifiedBy>
  <cp:revision>28</cp:revision>
  <dcterms:created xsi:type="dcterms:W3CDTF">2019-06-15T15:27:30Z</dcterms:created>
  <dcterms:modified xsi:type="dcterms:W3CDTF">2020-08-25T06:27:16Z</dcterms:modified>
</cp:coreProperties>
</file>